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7" r:id="rId3"/>
    <p:sldId id="264" r:id="rId4"/>
    <p:sldId id="263" r:id="rId5"/>
    <p:sldId id="260" r:id="rId6"/>
    <p:sldId id="261" r:id="rId7"/>
    <p:sldId id="266" r:id="rId8"/>
    <p:sldId id="262"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64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14954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74252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358921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42076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367256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109054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8915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3908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02444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137533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8B762-EEFB-4D04-8FBA-B5D44688B991}" type="datetimeFigureOut">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A5E7CF-7F34-44A1-B24F-02739FA1771F}" type="slidenum">
              <a:rPr lang="en-US" smtClean="0"/>
              <a:t>‹#›</a:t>
            </a:fld>
            <a:endParaRPr lang="en-US" dirty="0"/>
          </a:p>
        </p:txBody>
      </p:sp>
    </p:spTree>
    <p:extLst>
      <p:ext uri="{BB962C8B-B14F-4D97-AF65-F5344CB8AC3E}">
        <p14:creationId xmlns:p14="http://schemas.microsoft.com/office/powerpoint/2010/main" val="260527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8B762-EEFB-4D04-8FBA-B5D44688B991}" type="datetimeFigureOut">
              <a:rPr lang="en-US" smtClean="0"/>
              <a:t>4/4/2020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5E7CF-7F34-44A1-B24F-02739FA1771F}" type="slidenum">
              <a:rPr lang="en-US" smtClean="0"/>
              <a:t>‹#›</a:t>
            </a:fld>
            <a:endParaRPr lang="en-US" dirty="0"/>
          </a:p>
        </p:txBody>
      </p:sp>
    </p:spTree>
    <p:extLst>
      <p:ext uri="{BB962C8B-B14F-4D97-AF65-F5344CB8AC3E}">
        <p14:creationId xmlns:p14="http://schemas.microsoft.com/office/powerpoint/2010/main" val="3467162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Course Flow – Code Flow</a:t>
            </a:r>
            <a:endParaRPr lang="en-US" dirty="0"/>
          </a:p>
        </p:txBody>
      </p:sp>
      <p:sp>
        <p:nvSpPr>
          <p:cNvPr id="3" name="Subtitle 2"/>
          <p:cNvSpPr>
            <a:spLocks noGrp="1"/>
          </p:cNvSpPr>
          <p:nvPr>
            <p:ph type="subTitle" idx="1"/>
          </p:nvPr>
        </p:nvSpPr>
        <p:spPr/>
        <p:txBody>
          <a:bodyPr>
            <a:normAutofit fontScale="92500" lnSpcReduction="20000"/>
          </a:bodyPr>
          <a:lstStyle/>
          <a:p>
            <a:pPr algn="l"/>
            <a:r>
              <a:rPr lang="en-US" dirty="0">
                <a:solidFill>
                  <a:schemeClr val="tx1"/>
                </a:solidFill>
              </a:rPr>
              <a:t>A quick overview of both:</a:t>
            </a:r>
          </a:p>
          <a:p>
            <a:pPr marL="457200" indent="-457200" algn="l">
              <a:buFont typeface="Arial" panose="020B0604020202020204" pitchFamily="34" charset="0"/>
              <a:buChar char="•"/>
            </a:pPr>
            <a:r>
              <a:rPr lang="en-US" dirty="0">
                <a:solidFill>
                  <a:schemeClr val="tx1"/>
                </a:solidFill>
              </a:rPr>
              <a:t>The phases of this course</a:t>
            </a:r>
          </a:p>
          <a:p>
            <a:pPr marL="457200" indent="-457200" algn="l">
              <a:buFont typeface="Arial" panose="020B0604020202020204" pitchFamily="34" charset="0"/>
              <a:buChar char="•"/>
            </a:pPr>
            <a:r>
              <a:rPr lang="en-US" dirty="0">
                <a:solidFill>
                  <a:schemeClr val="tx1"/>
                </a:solidFill>
              </a:rPr>
              <a:t>How we will push the same data through various technologies.</a:t>
            </a:r>
          </a:p>
        </p:txBody>
      </p:sp>
    </p:spTree>
    <p:extLst>
      <p:ext uri="{BB962C8B-B14F-4D97-AF65-F5344CB8AC3E}">
        <p14:creationId xmlns:p14="http://schemas.microsoft.com/office/powerpoint/2010/main" val="56475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PPT contains real data</a:t>
            </a:r>
          </a:p>
        </p:txBody>
      </p:sp>
      <p:sp>
        <p:nvSpPr>
          <p:cNvPr id="3" name="Content Placeholder 2"/>
          <p:cNvSpPr>
            <a:spLocks noGrp="1"/>
          </p:cNvSpPr>
          <p:nvPr>
            <p:ph idx="1"/>
          </p:nvPr>
        </p:nvSpPr>
        <p:spPr/>
        <p:txBody>
          <a:bodyPr/>
          <a:lstStyle/>
          <a:p>
            <a:r>
              <a:rPr lang="en-US" dirty="0"/>
              <a:t>That you will need when you construct various programs and databases.</a:t>
            </a:r>
          </a:p>
        </p:txBody>
      </p:sp>
    </p:spTree>
    <p:extLst>
      <p:ext uri="{BB962C8B-B14F-4D97-AF65-F5344CB8AC3E}">
        <p14:creationId xmlns:p14="http://schemas.microsoft.com/office/powerpoint/2010/main" val="36416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401762"/>
          </a:xfrm>
        </p:spPr>
        <p:txBody>
          <a:bodyPr>
            <a:noAutofit/>
          </a:bodyPr>
          <a:lstStyle/>
          <a:p>
            <a:r>
              <a:rPr lang="en-US" sz="2400" dirty="0"/>
              <a:t>[A] create 450 random purchase records with a JS client, each with:</a:t>
            </a:r>
            <a:br>
              <a:rPr lang="en-US" sz="2400" dirty="0"/>
            </a:br>
            <a:r>
              <a:rPr lang="en-US" sz="2400" dirty="0"/>
              <a:t>storeNumber, salesPersonID, itemNumber</a:t>
            </a:r>
            <a:br>
              <a:rPr lang="en-US" sz="2400" dirty="0"/>
            </a:br>
            <a:r>
              <a:rPr lang="en-US" sz="2400" dirty="0"/>
              <a:t>names are not random, they are tied to particular stores</a:t>
            </a:r>
            <a:br>
              <a:rPr lang="en-US" sz="2400" dirty="0"/>
            </a:br>
            <a:r>
              <a:rPr lang="en-US" sz="2000" dirty="0"/>
              <a:t>(the town </a:t>
            </a:r>
            <a:r>
              <a:rPr lang="en-US" sz="2000" i="1" dirty="0"/>
              <a:t>names</a:t>
            </a:r>
            <a:r>
              <a:rPr lang="en-US" sz="2000" dirty="0"/>
              <a:t> and person </a:t>
            </a:r>
            <a:r>
              <a:rPr lang="en-US" sz="2000" i="1" dirty="0"/>
              <a:t>names</a:t>
            </a:r>
            <a:r>
              <a:rPr lang="en-US" sz="2000" dirty="0"/>
              <a:t> are NOT part of the purchase records)</a:t>
            </a:r>
            <a:endParaRPr lang="en-US" sz="2400" dirty="0"/>
          </a:p>
        </p:txBody>
      </p:sp>
      <p:sp>
        <p:nvSpPr>
          <p:cNvPr id="3" name="Content Placeholder 2"/>
          <p:cNvSpPr>
            <a:spLocks noGrp="1"/>
          </p:cNvSpPr>
          <p:nvPr>
            <p:ph sz="half" idx="1"/>
          </p:nvPr>
        </p:nvSpPr>
        <p:spPr>
          <a:xfrm>
            <a:off x="457200" y="2103437"/>
            <a:ext cx="4038600" cy="4525963"/>
          </a:xfrm>
        </p:spPr>
        <p:txBody>
          <a:bodyPr>
            <a:normAutofit fontScale="62500" lnSpcReduction="20000"/>
          </a:bodyPr>
          <a:lstStyle/>
          <a:p>
            <a:pPr marL="0" indent="0">
              <a:buNone/>
            </a:pPr>
            <a:r>
              <a:rPr lang="en-US" dirty="0"/>
              <a:t>98053  </a:t>
            </a:r>
            <a:r>
              <a:rPr lang="en-US" dirty="0">
                <a:solidFill>
                  <a:schemeClr val="tx1">
                    <a:lumMod val="75000"/>
                    <a:lumOff val="25000"/>
                  </a:schemeClr>
                </a:solidFill>
              </a:rPr>
              <a:t>Redmond</a:t>
            </a:r>
          </a:p>
          <a:p>
            <a:pPr marL="0" indent="0">
              <a:buNone/>
            </a:pPr>
            <a:r>
              <a:rPr lang="en-US" dirty="0">
                <a:solidFill>
                  <a:schemeClr val="tx1">
                    <a:lumMod val="75000"/>
                    <a:lumOff val="25000"/>
                  </a:schemeClr>
                </a:solidFill>
              </a:rPr>
              <a:t>      </a:t>
            </a:r>
            <a:r>
              <a:rPr lang="en-US" dirty="0"/>
              <a:t>1</a:t>
            </a:r>
            <a:r>
              <a:rPr lang="en-US" dirty="0">
                <a:solidFill>
                  <a:schemeClr val="tx1">
                    <a:lumMod val="75000"/>
                    <a:lumOff val="25000"/>
                  </a:schemeClr>
                </a:solidFill>
              </a:rPr>
              <a:t>  Carlos	Flores</a:t>
            </a:r>
          </a:p>
          <a:p>
            <a:pPr marL="0" indent="0">
              <a:buNone/>
            </a:pPr>
            <a:r>
              <a:rPr lang="en-US" dirty="0">
                <a:solidFill>
                  <a:schemeClr val="tx1">
                    <a:lumMod val="75000"/>
                    <a:lumOff val="25000"/>
                  </a:schemeClr>
                </a:solidFill>
              </a:rPr>
              <a:t>      </a:t>
            </a:r>
            <a:r>
              <a:rPr lang="en-US" dirty="0"/>
              <a:t>2</a:t>
            </a:r>
            <a:r>
              <a:rPr lang="en-US" dirty="0">
                <a:solidFill>
                  <a:schemeClr val="tx1">
                    <a:lumMod val="75000"/>
                    <a:lumOff val="25000"/>
                  </a:schemeClr>
                </a:solidFill>
              </a:rPr>
              <a:t>  Bonnie	Coleman</a:t>
            </a:r>
          </a:p>
          <a:p>
            <a:pPr marL="0" indent="0">
              <a:buNone/>
            </a:pPr>
            <a:r>
              <a:rPr lang="en-US" dirty="0">
                <a:solidFill>
                  <a:schemeClr val="tx1">
                    <a:lumMod val="75000"/>
                    <a:lumOff val="25000"/>
                  </a:schemeClr>
                </a:solidFill>
              </a:rPr>
              <a:t>      </a:t>
            </a:r>
            <a:r>
              <a:rPr lang="en-US" dirty="0"/>
              <a:t>3</a:t>
            </a:r>
            <a:r>
              <a:rPr lang="en-US" dirty="0">
                <a:solidFill>
                  <a:schemeClr val="tx1">
                    <a:lumMod val="75000"/>
                    <a:lumOff val="25000"/>
                  </a:schemeClr>
                </a:solidFill>
              </a:rPr>
              <a:t>  Matthew	Young</a:t>
            </a:r>
          </a:p>
          <a:p>
            <a:pPr marL="0" indent="0">
              <a:buNone/>
            </a:pPr>
            <a:r>
              <a:rPr lang="en-US" dirty="0">
                <a:solidFill>
                  <a:schemeClr val="tx1">
                    <a:lumMod val="75000"/>
                    <a:lumOff val="25000"/>
                  </a:schemeClr>
                </a:solidFill>
              </a:rPr>
              <a:t>      </a:t>
            </a:r>
            <a:r>
              <a:rPr lang="en-US" dirty="0"/>
              <a:t>4</a:t>
            </a:r>
            <a:r>
              <a:rPr lang="en-US" dirty="0">
                <a:solidFill>
                  <a:schemeClr val="tx1">
                    <a:lumMod val="75000"/>
                    <a:lumOff val="25000"/>
                  </a:schemeClr>
                </a:solidFill>
              </a:rPr>
              <a:t>  Heather	Diaz</a:t>
            </a:r>
          </a:p>
          <a:p>
            <a:pPr marL="0" indent="0">
              <a:buNone/>
            </a:pPr>
            <a:r>
              <a:rPr lang="en-US" dirty="0"/>
              <a:t>98007</a:t>
            </a:r>
            <a:r>
              <a:rPr lang="en-US" dirty="0">
                <a:solidFill>
                  <a:schemeClr val="tx1">
                    <a:lumMod val="75000"/>
                    <a:lumOff val="25000"/>
                  </a:schemeClr>
                </a:solidFill>
              </a:rPr>
              <a:t>  Bellevue</a:t>
            </a:r>
          </a:p>
          <a:p>
            <a:pPr marL="0" indent="0">
              <a:buNone/>
            </a:pPr>
            <a:r>
              <a:rPr lang="en-US" dirty="0">
                <a:solidFill>
                  <a:schemeClr val="tx1">
                    <a:lumMod val="75000"/>
                    <a:lumOff val="25000"/>
                  </a:schemeClr>
                </a:solidFill>
              </a:rPr>
              <a:t>      </a:t>
            </a:r>
            <a:r>
              <a:rPr lang="en-US" dirty="0"/>
              <a:t>5</a:t>
            </a:r>
            <a:r>
              <a:rPr lang="en-US" dirty="0">
                <a:solidFill>
                  <a:schemeClr val="tx1">
                    <a:lumMod val="75000"/>
                    <a:lumOff val="25000"/>
                  </a:schemeClr>
                </a:solidFill>
              </a:rPr>
              <a:t>  John	Suzuki</a:t>
            </a:r>
          </a:p>
          <a:p>
            <a:pPr marL="0" indent="0">
              <a:buNone/>
            </a:pPr>
            <a:r>
              <a:rPr lang="en-US" dirty="0">
                <a:solidFill>
                  <a:schemeClr val="tx1">
                    <a:lumMod val="75000"/>
                    <a:lumOff val="25000"/>
                  </a:schemeClr>
                </a:solidFill>
              </a:rPr>
              <a:t>      </a:t>
            </a:r>
            <a:r>
              <a:rPr lang="en-US" dirty="0"/>
              <a:t>6</a:t>
            </a:r>
            <a:r>
              <a:rPr lang="en-US" dirty="0">
                <a:solidFill>
                  <a:schemeClr val="tx1">
                    <a:lumMod val="75000"/>
                    <a:lumOff val="25000"/>
                  </a:schemeClr>
                </a:solidFill>
              </a:rPr>
              <a:t>  Gregory	Russell</a:t>
            </a:r>
          </a:p>
          <a:p>
            <a:pPr marL="0" indent="0">
              <a:buNone/>
            </a:pPr>
            <a:r>
              <a:rPr lang="en-US" dirty="0">
                <a:solidFill>
                  <a:schemeClr val="tx1">
                    <a:lumMod val="75000"/>
                    <a:lumOff val="25000"/>
                  </a:schemeClr>
                </a:solidFill>
              </a:rPr>
              <a:t>      </a:t>
            </a:r>
            <a:r>
              <a:rPr lang="en-US" dirty="0"/>
              <a:t>7</a:t>
            </a:r>
            <a:r>
              <a:rPr lang="en-US" dirty="0">
                <a:solidFill>
                  <a:schemeClr val="tx1">
                    <a:lumMod val="75000"/>
                    <a:lumOff val="25000"/>
                  </a:schemeClr>
                </a:solidFill>
              </a:rPr>
              <a:t>  Mildred	King</a:t>
            </a:r>
          </a:p>
          <a:p>
            <a:pPr marL="0" indent="0">
              <a:buNone/>
            </a:pPr>
            <a:r>
              <a:rPr lang="en-US" dirty="0">
                <a:solidFill>
                  <a:schemeClr val="tx1">
                    <a:lumMod val="75000"/>
                    <a:lumOff val="25000"/>
                  </a:schemeClr>
                </a:solidFill>
              </a:rPr>
              <a:t>      </a:t>
            </a:r>
            <a:r>
              <a:rPr lang="en-US" dirty="0"/>
              <a:t>8</a:t>
            </a:r>
            <a:r>
              <a:rPr lang="en-US" dirty="0">
                <a:solidFill>
                  <a:schemeClr val="tx1">
                    <a:lumMod val="75000"/>
                    <a:lumOff val="25000"/>
                  </a:schemeClr>
                </a:solidFill>
              </a:rPr>
              <a:t>  Howard	Turner</a:t>
            </a:r>
          </a:p>
          <a:p>
            <a:pPr marL="0" indent="0">
              <a:buNone/>
            </a:pPr>
            <a:r>
              <a:rPr lang="en-US" dirty="0"/>
              <a:t>98077</a:t>
            </a:r>
            <a:r>
              <a:rPr lang="en-US" dirty="0">
                <a:solidFill>
                  <a:schemeClr val="tx1">
                    <a:lumMod val="75000"/>
                    <a:lumOff val="25000"/>
                  </a:schemeClr>
                </a:solidFill>
              </a:rPr>
              <a:t>  Woodinville</a:t>
            </a:r>
          </a:p>
          <a:p>
            <a:pPr marL="0" indent="0">
              <a:buNone/>
            </a:pPr>
            <a:r>
              <a:rPr lang="en-US" dirty="0">
                <a:solidFill>
                  <a:schemeClr val="tx1">
                    <a:lumMod val="75000"/>
                    <a:lumOff val="25000"/>
                  </a:schemeClr>
                </a:solidFill>
              </a:rPr>
              <a:t>      </a:t>
            </a:r>
            <a:r>
              <a:rPr lang="en-US" dirty="0"/>
              <a:t>9</a:t>
            </a:r>
            <a:r>
              <a:rPr lang="en-US" dirty="0">
                <a:solidFill>
                  <a:schemeClr val="tx1">
                    <a:lumMod val="75000"/>
                    <a:lumOff val="25000"/>
                  </a:schemeClr>
                </a:solidFill>
              </a:rPr>
              <a:t>   Stephen	Johnson</a:t>
            </a:r>
          </a:p>
          <a:p>
            <a:pPr marL="0" indent="0">
              <a:buNone/>
            </a:pPr>
            <a:r>
              <a:rPr lang="en-US" dirty="0">
                <a:solidFill>
                  <a:schemeClr val="tx1">
                    <a:lumMod val="75000"/>
                    <a:lumOff val="25000"/>
                  </a:schemeClr>
                </a:solidFill>
              </a:rPr>
              <a:t>      </a:t>
            </a:r>
            <a:r>
              <a:rPr lang="en-US" dirty="0"/>
              <a:t>10</a:t>
            </a:r>
            <a:r>
              <a:rPr lang="en-US" dirty="0">
                <a:solidFill>
                  <a:schemeClr val="tx1">
                    <a:lumMod val="75000"/>
                    <a:lumOff val="25000"/>
                  </a:schemeClr>
                </a:solidFill>
              </a:rPr>
              <a:t>  Janice	Rivera</a:t>
            </a:r>
          </a:p>
          <a:p>
            <a:pPr marL="0" indent="0">
              <a:buNone/>
            </a:pPr>
            <a:r>
              <a:rPr lang="en-US" dirty="0">
                <a:solidFill>
                  <a:schemeClr val="tx1">
                    <a:lumMod val="75000"/>
                    <a:lumOff val="25000"/>
                  </a:schemeClr>
                </a:solidFill>
              </a:rPr>
              <a:t>      </a:t>
            </a:r>
            <a:r>
              <a:rPr lang="en-US" dirty="0"/>
              <a:t>11</a:t>
            </a:r>
            <a:r>
              <a:rPr lang="en-US" dirty="0">
                <a:solidFill>
                  <a:schemeClr val="tx1">
                    <a:lumMod val="75000"/>
                    <a:lumOff val="25000"/>
                  </a:schemeClr>
                </a:solidFill>
              </a:rPr>
              <a:t>  Joyce	Watson</a:t>
            </a:r>
          </a:p>
          <a:p>
            <a:pPr marL="0" indent="0">
              <a:buNone/>
            </a:pPr>
            <a:r>
              <a:rPr lang="en-US" dirty="0">
                <a:solidFill>
                  <a:schemeClr val="tx1">
                    <a:lumMod val="75000"/>
                    <a:lumOff val="25000"/>
                  </a:schemeClr>
                </a:solidFill>
              </a:rPr>
              <a:t>      </a:t>
            </a:r>
            <a:r>
              <a:rPr lang="en-US" dirty="0"/>
              <a:t>12</a:t>
            </a:r>
            <a:r>
              <a:rPr lang="en-US" dirty="0">
                <a:solidFill>
                  <a:schemeClr val="tx1">
                    <a:lumMod val="75000"/>
                    <a:lumOff val="25000"/>
                  </a:schemeClr>
                </a:solidFill>
              </a:rPr>
              <a:t>  Ruth	Bryant</a:t>
            </a:r>
          </a:p>
          <a:p>
            <a:pPr marL="0" indent="0">
              <a:buNone/>
            </a:pPr>
            <a:endParaRPr lang="en-US" dirty="0">
              <a:solidFill>
                <a:schemeClr val="tx1">
                  <a:lumMod val="75000"/>
                  <a:lumOff val="25000"/>
                </a:schemeClr>
              </a:solidFill>
            </a:endParaRPr>
          </a:p>
        </p:txBody>
      </p:sp>
      <p:sp>
        <p:nvSpPr>
          <p:cNvPr id="4" name="Content Placeholder 3"/>
          <p:cNvSpPr>
            <a:spLocks noGrp="1"/>
          </p:cNvSpPr>
          <p:nvPr>
            <p:ph sz="half" idx="2"/>
          </p:nvPr>
        </p:nvSpPr>
        <p:spPr>
          <a:xfrm>
            <a:off x="4648200" y="2103437"/>
            <a:ext cx="4038600" cy="4525963"/>
          </a:xfrm>
        </p:spPr>
        <p:txBody>
          <a:bodyPr>
            <a:normAutofit fontScale="62500" lnSpcReduction="20000"/>
          </a:bodyPr>
          <a:lstStyle/>
          <a:p>
            <a:pPr marL="0" indent="0">
              <a:buNone/>
            </a:pPr>
            <a:r>
              <a:rPr lang="en-US" dirty="0"/>
              <a:t>98055  </a:t>
            </a:r>
            <a:r>
              <a:rPr lang="en-US" dirty="0">
                <a:solidFill>
                  <a:schemeClr val="tx1">
                    <a:lumMod val="75000"/>
                    <a:lumOff val="25000"/>
                  </a:schemeClr>
                </a:solidFill>
              </a:rPr>
              <a:t>Renton</a:t>
            </a:r>
          </a:p>
          <a:p>
            <a:pPr marL="0" indent="0">
              <a:buNone/>
            </a:pPr>
            <a:r>
              <a:rPr lang="en-US" dirty="0">
                <a:solidFill>
                  <a:schemeClr val="tx1">
                    <a:lumMod val="75000"/>
                    <a:lumOff val="25000"/>
                  </a:schemeClr>
                </a:solidFill>
              </a:rPr>
              <a:t>      </a:t>
            </a:r>
            <a:r>
              <a:rPr lang="en-US" dirty="0"/>
              <a:t>13</a:t>
            </a:r>
            <a:r>
              <a:rPr lang="en-US" dirty="0">
                <a:solidFill>
                  <a:schemeClr val="tx1">
                    <a:lumMod val="75000"/>
                    <a:lumOff val="25000"/>
                  </a:schemeClr>
                </a:solidFill>
              </a:rPr>
              <a:t>  Jessica	Sanchez</a:t>
            </a:r>
          </a:p>
          <a:p>
            <a:pPr marL="0" indent="0">
              <a:buNone/>
            </a:pPr>
            <a:r>
              <a:rPr lang="en-US" dirty="0">
                <a:solidFill>
                  <a:schemeClr val="tx1">
                    <a:lumMod val="75000"/>
                    <a:lumOff val="25000"/>
                  </a:schemeClr>
                </a:solidFill>
              </a:rPr>
              <a:t>      </a:t>
            </a:r>
            <a:r>
              <a:rPr lang="en-US" dirty="0"/>
              <a:t>14</a:t>
            </a:r>
            <a:r>
              <a:rPr lang="en-US" dirty="0">
                <a:solidFill>
                  <a:schemeClr val="tx1">
                    <a:lumMod val="75000"/>
                    <a:lumOff val="25000"/>
                  </a:schemeClr>
                </a:solidFill>
              </a:rPr>
              <a:t>  Sean	Li</a:t>
            </a:r>
          </a:p>
          <a:p>
            <a:pPr marL="0" indent="0">
              <a:buNone/>
            </a:pPr>
            <a:r>
              <a:rPr lang="en-US" dirty="0">
                <a:solidFill>
                  <a:schemeClr val="tx1">
                    <a:lumMod val="75000"/>
                    <a:lumOff val="25000"/>
                  </a:schemeClr>
                </a:solidFill>
              </a:rPr>
              <a:t>      </a:t>
            </a:r>
            <a:r>
              <a:rPr lang="en-US" dirty="0"/>
              <a:t>15</a:t>
            </a:r>
            <a:r>
              <a:rPr lang="en-US" dirty="0">
                <a:solidFill>
                  <a:schemeClr val="tx1">
                    <a:lumMod val="75000"/>
                    <a:lumOff val="25000"/>
                  </a:schemeClr>
                </a:solidFill>
              </a:rPr>
              <a:t>  Ryan	Garcia</a:t>
            </a:r>
          </a:p>
          <a:p>
            <a:pPr marL="0" indent="0">
              <a:buNone/>
            </a:pPr>
            <a:r>
              <a:rPr lang="en-US" dirty="0">
                <a:solidFill>
                  <a:schemeClr val="tx1">
                    <a:lumMod val="75000"/>
                    <a:lumOff val="25000"/>
                  </a:schemeClr>
                </a:solidFill>
              </a:rPr>
              <a:t>      </a:t>
            </a:r>
            <a:r>
              <a:rPr lang="en-US" dirty="0"/>
              <a:t>16</a:t>
            </a:r>
            <a:r>
              <a:rPr lang="en-US" dirty="0">
                <a:solidFill>
                  <a:schemeClr val="tx1">
                    <a:lumMod val="75000"/>
                    <a:lumOff val="25000"/>
                  </a:schemeClr>
                </a:solidFill>
              </a:rPr>
              <a:t>  William	Martin</a:t>
            </a:r>
          </a:p>
          <a:p>
            <a:pPr marL="0" indent="0">
              <a:buNone/>
            </a:pPr>
            <a:r>
              <a:rPr lang="en-US" dirty="0"/>
              <a:t>98011</a:t>
            </a:r>
            <a:r>
              <a:rPr lang="en-US" dirty="0">
                <a:solidFill>
                  <a:schemeClr val="tx1">
                    <a:lumMod val="75000"/>
                    <a:lumOff val="25000"/>
                  </a:schemeClr>
                </a:solidFill>
              </a:rPr>
              <a:t>  Bothell</a:t>
            </a:r>
          </a:p>
          <a:p>
            <a:pPr marL="0" indent="0">
              <a:buNone/>
            </a:pPr>
            <a:r>
              <a:rPr lang="en-US" dirty="0">
                <a:solidFill>
                  <a:schemeClr val="tx1">
                    <a:lumMod val="75000"/>
                    <a:lumOff val="25000"/>
                  </a:schemeClr>
                </a:solidFill>
              </a:rPr>
              <a:t>      </a:t>
            </a:r>
            <a:r>
              <a:rPr lang="en-US" dirty="0"/>
              <a:t>17</a:t>
            </a:r>
            <a:r>
              <a:rPr lang="en-US" dirty="0">
                <a:solidFill>
                  <a:schemeClr val="tx1">
                    <a:lumMod val="75000"/>
                    <a:lumOff val="25000"/>
                  </a:schemeClr>
                </a:solidFill>
              </a:rPr>
              <a:t>  Henry	Mitchell</a:t>
            </a:r>
          </a:p>
          <a:p>
            <a:pPr marL="0" indent="0">
              <a:buNone/>
            </a:pPr>
            <a:r>
              <a:rPr lang="en-US" dirty="0">
                <a:solidFill>
                  <a:schemeClr val="tx1">
                    <a:lumMod val="75000"/>
                    <a:lumOff val="25000"/>
                  </a:schemeClr>
                </a:solidFill>
              </a:rPr>
              <a:t>      </a:t>
            </a:r>
            <a:r>
              <a:rPr lang="en-US" dirty="0"/>
              <a:t>18</a:t>
            </a:r>
            <a:r>
              <a:rPr lang="en-US" dirty="0">
                <a:solidFill>
                  <a:schemeClr val="tx1">
                    <a:lumMod val="75000"/>
                    <a:lumOff val="25000"/>
                  </a:schemeClr>
                </a:solidFill>
              </a:rPr>
              <a:t>  Mary	Barne</a:t>
            </a:r>
          </a:p>
          <a:p>
            <a:pPr marL="0" indent="0">
              <a:buNone/>
            </a:pPr>
            <a:r>
              <a:rPr lang="en-US" dirty="0">
                <a:solidFill>
                  <a:schemeClr val="tx1">
                    <a:lumMod val="75000"/>
                    <a:lumOff val="25000"/>
                  </a:schemeClr>
                </a:solidFill>
              </a:rPr>
              <a:t>      </a:t>
            </a:r>
            <a:r>
              <a:rPr lang="en-US" dirty="0"/>
              <a:t>19</a:t>
            </a:r>
            <a:r>
              <a:rPr lang="en-US" dirty="0">
                <a:solidFill>
                  <a:schemeClr val="tx1">
                    <a:lumMod val="75000"/>
                    <a:lumOff val="25000"/>
                  </a:schemeClr>
                </a:solidFill>
              </a:rPr>
              <a:t>  Kathy	Kobayashi</a:t>
            </a:r>
          </a:p>
          <a:p>
            <a:pPr marL="0" indent="0">
              <a:buNone/>
            </a:pPr>
            <a:r>
              <a:rPr lang="en-US" dirty="0">
                <a:solidFill>
                  <a:schemeClr val="tx1">
                    <a:lumMod val="75000"/>
                    <a:lumOff val="25000"/>
                  </a:schemeClr>
                </a:solidFill>
              </a:rPr>
              <a:t>      </a:t>
            </a:r>
            <a:r>
              <a:rPr lang="en-US" dirty="0"/>
              <a:t>20</a:t>
            </a:r>
            <a:r>
              <a:rPr lang="en-US" dirty="0">
                <a:solidFill>
                  <a:schemeClr val="tx1">
                    <a:lumMod val="75000"/>
                    <a:lumOff val="25000"/>
                  </a:schemeClr>
                </a:solidFill>
              </a:rPr>
              <a:t>  Donna	 Zhao</a:t>
            </a:r>
          </a:p>
          <a:p>
            <a:pPr marL="0" indent="0">
              <a:buNone/>
            </a:pPr>
            <a:r>
              <a:rPr lang="en-US" dirty="0"/>
              <a:t>98046</a:t>
            </a:r>
            <a:r>
              <a:rPr lang="en-US" dirty="0">
                <a:solidFill>
                  <a:schemeClr val="tx1">
                    <a:lumMod val="75000"/>
                    <a:lumOff val="25000"/>
                  </a:schemeClr>
                </a:solidFill>
              </a:rPr>
              <a:t>  Lynnwood</a:t>
            </a:r>
          </a:p>
          <a:p>
            <a:pPr marL="0" indent="0">
              <a:buNone/>
            </a:pPr>
            <a:r>
              <a:rPr lang="en-US" dirty="0">
                <a:solidFill>
                  <a:schemeClr val="tx1">
                    <a:lumMod val="75000"/>
                    <a:lumOff val="25000"/>
                  </a:schemeClr>
                </a:solidFill>
              </a:rPr>
              <a:t>      </a:t>
            </a:r>
            <a:r>
              <a:rPr lang="en-US" dirty="0"/>
              <a:t>21</a:t>
            </a:r>
            <a:r>
              <a:rPr lang="en-US" dirty="0">
                <a:solidFill>
                  <a:schemeClr val="tx1">
                    <a:lumMod val="75000"/>
                    <a:lumOff val="25000"/>
                  </a:schemeClr>
                </a:solidFill>
              </a:rPr>
              <a:t>  Alan	White</a:t>
            </a:r>
          </a:p>
          <a:p>
            <a:pPr marL="0" indent="0">
              <a:buNone/>
            </a:pPr>
            <a:r>
              <a:rPr lang="en-US" dirty="0">
                <a:solidFill>
                  <a:schemeClr val="tx1">
                    <a:lumMod val="75000"/>
                    <a:lumOff val="25000"/>
                  </a:schemeClr>
                </a:solidFill>
              </a:rPr>
              <a:t>      </a:t>
            </a:r>
            <a:r>
              <a:rPr lang="en-US" dirty="0"/>
              <a:t>22</a:t>
            </a:r>
            <a:r>
              <a:rPr lang="en-US" dirty="0">
                <a:solidFill>
                  <a:schemeClr val="tx1">
                    <a:lumMod val="75000"/>
                    <a:lumOff val="25000"/>
                  </a:schemeClr>
                </a:solidFill>
              </a:rPr>
              <a:t>  Angela	Carter</a:t>
            </a:r>
          </a:p>
          <a:p>
            <a:pPr marL="0" indent="0">
              <a:buNone/>
            </a:pPr>
            <a:r>
              <a:rPr lang="en-US" dirty="0">
                <a:solidFill>
                  <a:schemeClr val="tx1">
                    <a:lumMod val="75000"/>
                    <a:lumOff val="25000"/>
                  </a:schemeClr>
                </a:solidFill>
              </a:rPr>
              <a:t>      </a:t>
            </a:r>
            <a:r>
              <a:rPr lang="en-US" dirty="0"/>
              <a:t>23</a:t>
            </a:r>
            <a:r>
              <a:rPr lang="en-US" dirty="0">
                <a:solidFill>
                  <a:schemeClr val="tx1">
                    <a:lumMod val="75000"/>
                    <a:lumOff val="25000"/>
                  </a:schemeClr>
                </a:solidFill>
              </a:rPr>
              <a:t>  Jack	Perez</a:t>
            </a:r>
          </a:p>
          <a:p>
            <a:pPr marL="0" indent="0">
              <a:buNone/>
            </a:pPr>
            <a:r>
              <a:rPr lang="en-US" dirty="0">
                <a:solidFill>
                  <a:schemeClr val="tx1">
                    <a:lumMod val="75000"/>
                    <a:lumOff val="25000"/>
                  </a:schemeClr>
                </a:solidFill>
              </a:rPr>
              <a:t>      </a:t>
            </a:r>
            <a:r>
              <a:rPr lang="en-US" dirty="0"/>
              <a:t>24</a:t>
            </a:r>
            <a:r>
              <a:rPr lang="en-US" dirty="0">
                <a:solidFill>
                  <a:schemeClr val="tx1">
                    <a:lumMod val="75000"/>
                    <a:lumOff val="25000"/>
                  </a:schemeClr>
                </a:solidFill>
              </a:rPr>
              <a:t>  Julie	Cox</a:t>
            </a:r>
          </a:p>
          <a:p>
            <a:endParaRPr lang="en-US" dirty="0"/>
          </a:p>
        </p:txBody>
      </p:sp>
    </p:spTree>
    <p:extLst>
      <p:ext uri="{BB962C8B-B14F-4D97-AF65-F5344CB8AC3E}">
        <p14:creationId xmlns:p14="http://schemas.microsoft.com/office/powerpoint/2010/main" val="325579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itemNumber</a:t>
            </a:r>
            <a:br>
              <a:rPr lang="en-US" sz="3200" dirty="0"/>
            </a:br>
            <a:r>
              <a:rPr lang="en-US" sz="2000" dirty="0"/>
              <a:t>(the CD </a:t>
            </a:r>
            <a:r>
              <a:rPr lang="en-US" sz="2000" i="1" dirty="0"/>
              <a:t>names</a:t>
            </a:r>
            <a:r>
              <a:rPr lang="en-US" sz="2000" dirty="0"/>
              <a:t> and Artist </a:t>
            </a:r>
            <a:r>
              <a:rPr lang="en-US" sz="2000" i="1" dirty="0"/>
              <a:t>names</a:t>
            </a:r>
            <a:r>
              <a:rPr lang="en-US" sz="2000" dirty="0"/>
              <a:t> are NOT part of the purchase records)</a:t>
            </a:r>
          </a:p>
        </p:txBody>
      </p:sp>
      <p:sp>
        <p:nvSpPr>
          <p:cNvPr id="3" name="Content Placeholder 2"/>
          <p:cNvSpPr>
            <a:spLocks noGrp="1"/>
          </p:cNvSpPr>
          <p:nvPr>
            <p:ph idx="1"/>
          </p:nvPr>
        </p:nvSpPr>
        <p:spPr/>
        <p:txBody>
          <a:bodyPr>
            <a:normAutofit fontScale="77500" lnSpcReduction="20000"/>
          </a:bodyPr>
          <a:lstStyle/>
          <a:p>
            <a:endParaRPr lang="en-US" dirty="0"/>
          </a:p>
          <a:p>
            <a:pPr marL="0" indent="0">
              <a:buNone/>
            </a:pPr>
            <a:r>
              <a:rPr lang="en-US" dirty="0"/>
              <a:t>123456   </a:t>
            </a:r>
            <a:r>
              <a:rPr lang="en-US" dirty="0">
                <a:solidFill>
                  <a:schemeClr val="tx1">
                    <a:lumMod val="65000"/>
                    <a:lumOff val="35000"/>
                  </a:schemeClr>
                </a:solidFill>
              </a:rPr>
              <a:t>Rebel Heart				(Madonna)</a:t>
            </a:r>
          </a:p>
          <a:p>
            <a:pPr marL="0" indent="0">
              <a:buNone/>
            </a:pPr>
            <a:r>
              <a:rPr lang="en-US" dirty="0"/>
              <a:t>123654</a:t>
            </a:r>
            <a:r>
              <a:rPr lang="en-US" dirty="0">
                <a:solidFill>
                  <a:schemeClr val="tx1">
                    <a:lumMod val="65000"/>
                    <a:lumOff val="35000"/>
                  </a:schemeClr>
                </a:solidFill>
              </a:rPr>
              <a:t>   1989					(Taylor Swift) </a:t>
            </a:r>
          </a:p>
          <a:p>
            <a:pPr marL="0" indent="0">
              <a:buNone/>
            </a:pPr>
            <a:r>
              <a:rPr lang="en-US" dirty="0"/>
              <a:t>321456</a:t>
            </a:r>
            <a:r>
              <a:rPr lang="en-US" dirty="0">
                <a:solidFill>
                  <a:schemeClr val="tx1">
                    <a:lumMod val="65000"/>
                    <a:lumOff val="35000"/>
                  </a:schemeClr>
                </a:solidFill>
              </a:rPr>
              <a:t>   In The Lonely Hour			(Sam Smith)</a:t>
            </a:r>
          </a:p>
          <a:p>
            <a:pPr marL="0" indent="0">
              <a:buNone/>
            </a:pPr>
            <a:r>
              <a:rPr lang="en-US" dirty="0"/>
              <a:t>321654</a:t>
            </a:r>
            <a:r>
              <a:rPr lang="en-US" dirty="0">
                <a:solidFill>
                  <a:schemeClr val="tx1">
                    <a:lumMod val="65000"/>
                    <a:lumOff val="35000"/>
                  </a:schemeClr>
                </a:solidFill>
              </a:rPr>
              <a:t>   If You're Reading This Its Too Late	(Drake)</a:t>
            </a:r>
          </a:p>
          <a:p>
            <a:pPr marL="0" indent="0">
              <a:buNone/>
            </a:pPr>
            <a:r>
              <a:rPr lang="en-US" dirty="0"/>
              <a:t>654123</a:t>
            </a:r>
            <a:r>
              <a:rPr lang="en-US" dirty="0">
                <a:solidFill>
                  <a:schemeClr val="tx1">
                    <a:lumMod val="65000"/>
                    <a:lumOff val="35000"/>
                  </a:schemeClr>
                </a:solidFill>
              </a:rPr>
              <a:t>   X					(Ed Sheeran)</a:t>
            </a:r>
          </a:p>
          <a:p>
            <a:pPr marL="0" indent="0">
              <a:buNone/>
            </a:pPr>
            <a:r>
              <a:rPr lang="en-US" dirty="0"/>
              <a:t>654321</a:t>
            </a:r>
            <a:r>
              <a:rPr lang="en-US" dirty="0">
                <a:solidFill>
                  <a:schemeClr val="tx1">
                    <a:lumMod val="65000"/>
                    <a:lumOff val="35000"/>
                  </a:schemeClr>
                </a:solidFill>
              </a:rPr>
              <a:t>   V					(Maroon 5)</a:t>
            </a:r>
          </a:p>
          <a:p>
            <a:pPr marL="0" indent="0">
              <a:buNone/>
            </a:pPr>
            <a:r>
              <a:rPr lang="en-US" dirty="0"/>
              <a:t>543216</a:t>
            </a:r>
            <a:r>
              <a:rPr lang="en-US" dirty="0">
                <a:solidFill>
                  <a:schemeClr val="tx1">
                    <a:lumMod val="65000"/>
                    <a:lumOff val="35000"/>
                  </a:schemeClr>
                </a:solidFill>
              </a:rPr>
              <a:t>   Dark Sky Paradise			(Big Sean)</a:t>
            </a:r>
          </a:p>
          <a:p>
            <a:pPr marL="0" indent="0">
              <a:buNone/>
            </a:pPr>
            <a:r>
              <a:rPr lang="en-US" dirty="0"/>
              <a:t>354126</a:t>
            </a:r>
            <a:r>
              <a:rPr lang="en-US" dirty="0">
                <a:solidFill>
                  <a:schemeClr val="tx1">
                    <a:lumMod val="65000"/>
                    <a:lumOff val="35000"/>
                  </a:schemeClr>
                </a:solidFill>
              </a:rPr>
              <a:t>   Title					(Meghan Trainor)</a:t>
            </a:r>
          </a:p>
          <a:p>
            <a:pPr marL="0" indent="0">
              <a:buNone/>
            </a:pPr>
            <a:r>
              <a:rPr lang="en-US" dirty="0"/>
              <a:t>621453</a:t>
            </a:r>
            <a:r>
              <a:rPr lang="en-US" dirty="0">
                <a:solidFill>
                  <a:schemeClr val="tx1">
                    <a:lumMod val="65000"/>
                    <a:lumOff val="35000"/>
                  </a:schemeClr>
                </a:solidFill>
              </a:rPr>
              <a:t>   Piece By Piece			(Kelly Clarkson)</a:t>
            </a:r>
          </a:p>
          <a:p>
            <a:pPr marL="0" indent="0">
              <a:buNone/>
            </a:pPr>
            <a:r>
              <a:rPr lang="en-US" dirty="0"/>
              <a:t>623451</a:t>
            </a:r>
            <a:r>
              <a:rPr lang="en-US" dirty="0">
                <a:solidFill>
                  <a:schemeClr val="tx1">
                    <a:lumMod val="65000"/>
                    <a:lumOff val="35000"/>
                  </a:schemeClr>
                </a:solidFill>
              </a:rPr>
              <a:t>   The Pinkprint			(Nicki Minaj)</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44363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endParaRPr lang="en-US" dirty="0"/>
          </a:p>
          <a:p>
            <a:pPr marL="0" indent="0">
              <a:buNone/>
            </a:pPr>
            <a:r>
              <a:rPr lang="en-US" dirty="0"/>
              <a:t>[B] send these orders up to VirtualBox Lubuntu server running node.js which</a:t>
            </a:r>
          </a:p>
          <a:p>
            <a:r>
              <a:rPr lang="en-US" dirty="0"/>
              <a:t>records these events as “documents” in a MongoDB “collection”</a:t>
            </a:r>
          </a:p>
          <a:p>
            <a:pPr marL="0" indent="0">
              <a:buNone/>
            </a:pPr>
            <a:endParaRPr lang="en-US" dirty="0"/>
          </a:p>
          <a:p>
            <a:r>
              <a:rPr lang="en-US" dirty="0"/>
              <a:t>each with the data stored as key-value pairs</a:t>
            </a:r>
          </a:p>
          <a:p>
            <a:pPr lvl="1"/>
            <a:r>
              <a:rPr lang="en-US" dirty="0"/>
              <a:t>itemNumber </a:t>
            </a:r>
          </a:p>
          <a:p>
            <a:pPr lvl="1"/>
            <a:r>
              <a:rPr lang="en-US" dirty="0"/>
              <a:t>timePurch  (use real time, start at 8:00 am, and have </a:t>
            </a:r>
            <a:r>
              <a:rPr lang="en-US" b="1" dirty="0"/>
              <a:t>at least 5 min </a:t>
            </a:r>
            <a:r>
              <a:rPr lang="en-US" dirty="0"/>
              <a:t>between purchases)</a:t>
            </a:r>
          </a:p>
          <a:p>
            <a:pPr lvl="1"/>
            <a:r>
              <a:rPr lang="en-US" dirty="0"/>
              <a:t>storeNumber</a:t>
            </a:r>
          </a:p>
          <a:p>
            <a:pPr lvl="1"/>
            <a:r>
              <a:rPr lang="en-US" dirty="0"/>
              <a:t>pricePaid  (Random number between 5 and 15)</a:t>
            </a:r>
          </a:p>
          <a:p>
            <a:pPr lvl="1"/>
            <a:r>
              <a:rPr lang="en-US" dirty="0"/>
              <a:t>salesPersonID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48566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endParaRPr lang="en-US" dirty="0"/>
          </a:p>
          <a:p>
            <a:pPr marL="0" indent="0">
              <a:buNone/>
            </a:pPr>
            <a:r>
              <a:rPr lang="en-US" dirty="0"/>
              <a:t>[C] Using the Pig language, on Hadoop, on that Lubuntu system, pass that MongoDB collection into Hadoop to structure and analyze the data </a:t>
            </a:r>
          </a:p>
          <a:p>
            <a:r>
              <a:rPr lang="en-US" dirty="0"/>
              <a:t>Run a series of PIG commands to discover “information” from the “data”</a:t>
            </a:r>
          </a:p>
          <a:p>
            <a:pPr marL="0" indent="0">
              <a:buNone/>
            </a:pPr>
            <a:endParaRPr lang="en-US" dirty="0"/>
          </a:p>
          <a:p>
            <a:pPr marL="0" indent="0">
              <a:buNone/>
            </a:pPr>
            <a:r>
              <a:rPr lang="en-US" dirty="0"/>
              <a:t>[D] Write the data from MongoDB to a csv file, and using SSIS, input it into a SQL Database   </a:t>
            </a:r>
          </a:p>
        </p:txBody>
      </p:sp>
    </p:spTree>
    <p:extLst>
      <p:ext uri="{BB962C8B-B14F-4D97-AF65-F5344CB8AC3E}">
        <p14:creationId xmlns:p14="http://schemas.microsoft.com/office/powerpoint/2010/main" val="337467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pPr marL="0" indent="0">
              <a:buNone/>
            </a:pPr>
            <a:r>
              <a:rPr lang="en-US" dirty="0"/>
              <a:t>[E] Using SQL Server, Create a SQL Orders database with 4 tables</a:t>
            </a:r>
          </a:p>
          <a:p>
            <a:r>
              <a:rPr lang="en-US" dirty="0"/>
              <a:t>Stores-table of stores numbers</a:t>
            </a:r>
          </a:p>
          <a:p>
            <a:pPr lvl="1"/>
            <a:r>
              <a:rPr lang="en-US" dirty="0"/>
              <a:t>storeNumberID</a:t>
            </a:r>
          </a:p>
          <a:p>
            <a:pPr lvl="1"/>
            <a:r>
              <a:rPr lang="en-US" dirty="0"/>
              <a:t>city</a:t>
            </a:r>
          </a:p>
          <a:p>
            <a:pPr lvl="1"/>
            <a:r>
              <a:rPr lang="en-US" dirty="0"/>
              <a:t>state</a:t>
            </a:r>
          </a:p>
          <a:p>
            <a:pPr lvl="1"/>
            <a:r>
              <a:rPr lang="en-US" dirty="0"/>
              <a:t>number of employees</a:t>
            </a:r>
          </a:p>
          <a:p>
            <a:endParaRPr lang="en-US" dirty="0"/>
          </a:p>
          <a:p>
            <a:r>
              <a:rPr lang="en-US" dirty="0"/>
              <a:t>CD-table of CDs</a:t>
            </a:r>
          </a:p>
          <a:p>
            <a:pPr lvl="1"/>
            <a:r>
              <a:rPr lang="en-US" dirty="0"/>
              <a:t>CdID (comes from itemNumber)</a:t>
            </a:r>
          </a:p>
          <a:p>
            <a:pPr lvl="1"/>
            <a:r>
              <a:rPr lang="en-US" dirty="0"/>
              <a:t>CD name</a:t>
            </a:r>
          </a:p>
          <a:p>
            <a:pPr lvl="1"/>
            <a:r>
              <a:rPr lang="en-US" dirty="0"/>
              <a:t>artist</a:t>
            </a:r>
          </a:p>
          <a:p>
            <a:pPr lvl="1"/>
            <a:r>
              <a:rPr lang="en-US" dirty="0"/>
              <a:t>record company</a:t>
            </a:r>
          </a:p>
          <a:p>
            <a:pPr lvl="1"/>
            <a:r>
              <a:rPr lang="en-US" dirty="0"/>
              <a:t>year released</a:t>
            </a:r>
          </a:p>
          <a:p>
            <a:pPr lvl="1"/>
            <a:r>
              <a:rPr lang="en-US" dirty="0"/>
              <a:t>list price</a:t>
            </a:r>
          </a:p>
          <a:p>
            <a:endParaRPr lang="en-US" dirty="0"/>
          </a:p>
          <a:p>
            <a:r>
              <a:rPr lang="en-US" dirty="0"/>
              <a:t>Salesperson-table  </a:t>
            </a:r>
          </a:p>
          <a:p>
            <a:pPr lvl="1"/>
            <a:r>
              <a:rPr lang="en-US" dirty="0"/>
              <a:t>SalesPersonID</a:t>
            </a:r>
          </a:p>
          <a:p>
            <a:pPr lvl="1"/>
            <a:r>
              <a:rPr lang="en-US" dirty="0"/>
              <a:t>Fname</a:t>
            </a:r>
          </a:p>
          <a:p>
            <a:pPr lvl="1"/>
            <a:r>
              <a:rPr lang="en-US" dirty="0"/>
              <a:t>Lname</a:t>
            </a:r>
          </a:p>
          <a:p>
            <a:pPr lvl="1"/>
            <a:r>
              <a:rPr lang="en-US" dirty="0"/>
              <a:t>Age</a:t>
            </a:r>
          </a:p>
          <a:p>
            <a:pPr lvl="1"/>
            <a:r>
              <a:rPr lang="en-US" dirty="0"/>
              <a:t>StoreNumberID with foreign key relationship to store table</a:t>
            </a:r>
          </a:p>
          <a:p>
            <a:endParaRPr lang="en-US" dirty="0"/>
          </a:p>
          <a:p>
            <a:r>
              <a:rPr lang="en-US" dirty="0"/>
              <a:t>Purchases-table</a:t>
            </a:r>
          </a:p>
          <a:p>
            <a:pPr lvl="1"/>
            <a:r>
              <a:rPr lang="en-US" dirty="0"/>
              <a:t>PurchaseID</a:t>
            </a:r>
          </a:p>
          <a:p>
            <a:pPr lvl="1"/>
            <a:r>
              <a:rPr lang="en-US" dirty="0"/>
              <a:t>TimePurch</a:t>
            </a:r>
          </a:p>
          <a:p>
            <a:pPr lvl="1"/>
            <a:r>
              <a:rPr lang="en-US" dirty="0"/>
              <a:t>CdID number with foreign key relation to CD-table</a:t>
            </a:r>
          </a:p>
          <a:p>
            <a:pPr lvl="1"/>
            <a:r>
              <a:rPr lang="en-US" dirty="0"/>
              <a:t>storeNumberID with foreign key relation to stores-table</a:t>
            </a:r>
          </a:p>
          <a:p>
            <a:pPr lvl="1"/>
            <a:r>
              <a:rPr lang="en-US" dirty="0"/>
              <a:t>SalesPersonID with foreign key relation to Salesperson-table</a:t>
            </a:r>
          </a:p>
          <a:p>
            <a:endParaRPr lang="en-US" dirty="0"/>
          </a:p>
        </p:txBody>
      </p:sp>
      <p:sp>
        <p:nvSpPr>
          <p:cNvPr id="2" name="TextBox 1"/>
          <p:cNvSpPr txBox="1"/>
          <p:nvPr/>
        </p:nvSpPr>
        <p:spPr>
          <a:xfrm>
            <a:off x="5410200" y="1752600"/>
            <a:ext cx="3048463" cy="646331"/>
          </a:xfrm>
          <a:prstGeom prst="rect">
            <a:avLst/>
          </a:prstGeom>
          <a:noFill/>
        </p:spPr>
        <p:txBody>
          <a:bodyPr wrap="none" rtlCol="0">
            <a:spAutoFit/>
          </a:bodyPr>
          <a:lstStyle/>
          <a:p>
            <a:r>
              <a:rPr lang="en-US" dirty="0">
                <a:solidFill>
                  <a:srgbClr val="FF0000"/>
                </a:solidFill>
              </a:rPr>
              <a:t>Be very careful to use ID for all</a:t>
            </a:r>
          </a:p>
          <a:p>
            <a:r>
              <a:rPr lang="en-US" dirty="0">
                <a:solidFill>
                  <a:srgbClr val="FF0000"/>
                </a:solidFill>
              </a:rPr>
              <a:t>ID fields, not id or Id !!</a:t>
            </a:r>
          </a:p>
        </p:txBody>
      </p:sp>
    </p:spTree>
    <p:extLst>
      <p:ext uri="{BB962C8B-B14F-4D97-AF65-F5344CB8AC3E}">
        <p14:creationId xmlns:p14="http://schemas.microsoft.com/office/powerpoint/2010/main" val="19370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70000" lnSpcReduction="20000"/>
          </a:bodyPr>
          <a:lstStyle/>
          <a:p>
            <a:pPr marL="0" indent="0">
              <a:buNone/>
            </a:pPr>
            <a:r>
              <a:rPr lang="en-US" dirty="0"/>
              <a:t>[F] Write an ASP API app that offers 3 pages that displays query data </a:t>
            </a:r>
          </a:p>
          <a:p>
            <a:r>
              <a:rPr lang="en-US" dirty="0"/>
              <a:t>1 - Enter a CdID, get list for each, of </a:t>
            </a:r>
          </a:p>
          <a:p>
            <a:pPr lvl="1"/>
            <a:r>
              <a:rPr lang="en-US" dirty="0"/>
              <a:t>cd name  city   state  where bought, plus total sales amount for that CdID</a:t>
            </a:r>
          </a:p>
          <a:p>
            <a:r>
              <a:rPr lang="en-US" dirty="0"/>
              <a:t>2 - Sales Person Data, lists all sales people </a:t>
            </a:r>
          </a:p>
          <a:p>
            <a:pPr lvl="1"/>
            <a:r>
              <a:rPr lang="en-US" dirty="0"/>
              <a:t>Fname, Lname, age, total number of cds sold, total $ sold, sorted by $</a:t>
            </a:r>
          </a:p>
          <a:p>
            <a:r>
              <a:rPr lang="en-US" dirty="0"/>
              <a:t>3 - Store Data, lists all </a:t>
            </a:r>
          </a:p>
          <a:p>
            <a:pPr lvl="1"/>
            <a:r>
              <a:rPr lang="en-US" dirty="0"/>
              <a:t>storenumber city state total number of cds, total $ sold, sorted by $</a:t>
            </a:r>
          </a:p>
          <a:p>
            <a:pPr marL="0" indent="0">
              <a:buNone/>
            </a:pPr>
            <a:endParaRPr lang="en-US" dirty="0"/>
          </a:p>
          <a:p>
            <a:pPr marL="0" indent="0">
              <a:buNone/>
            </a:pPr>
            <a:r>
              <a:rPr lang="en-US" dirty="0"/>
              <a:t>[G] Build a BI cube for analysis from that SQL data</a:t>
            </a:r>
          </a:p>
          <a:p>
            <a:endParaRPr lang="en-US" dirty="0"/>
          </a:p>
          <a:p>
            <a:pPr marL="0" indent="0">
              <a:buNone/>
            </a:pPr>
            <a:r>
              <a:rPr lang="en-US" dirty="0"/>
              <a:t>[H] Write Windows Form app with several forms that slice the data with several MDX queries</a:t>
            </a:r>
          </a:p>
          <a:p>
            <a:r>
              <a:rPr lang="en-US" dirty="0"/>
              <a:t>    1- tbd</a:t>
            </a:r>
          </a:p>
          <a:p>
            <a:r>
              <a:rPr lang="en-US" dirty="0"/>
              <a:t>    2- tbd</a:t>
            </a:r>
          </a:p>
          <a:p>
            <a:r>
              <a:rPr lang="en-US" dirty="0"/>
              <a:t>    3- tbd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233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course project</a:t>
            </a:r>
          </a:p>
        </p:txBody>
      </p:sp>
      <p:sp>
        <p:nvSpPr>
          <p:cNvPr id="3" name="Content Placeholder 2"/>
          <p:cNvSpPr>
            <a:spLocks noGrp="1"/>
          </p:cNvSpPr>
          <p:nvPr>
            <p:ph idx="1"/>
          </p:nvPr>
        </p:nvSpPr>
        <p:spPr/>
        <p:txBody>
          <a:bodyPr>
            <a:normAutofit lnSpcReduction="10000"/>
          </a:bodyPr>
          <a:lstStyle/>
          <a:p>
            <a:r>
              <a:rPr lang="en-US" dirty="0"/>
              <a:t>You will go through most of these same steps again but using data from some public data source that you will import into PIG, structure and reduce, export to SQL, and then run queries.</a:t>
            </a:r>
          </a:p>
          <a:p>
            <a:r>
              <a:rPr lang="en-US" dirty="0"/>
              <a:t>So the beginning of the course is trying these technologies together, while the end of the course is you using these technologies yourself.</a:t>
            </a:r>
          </a:p>
        </p:txBody>
      </p:sp>
    </p:spTree>
    <p:extLst>
      <p:ext uri="{BB962C8B-B14F-4D97-AF65-F5344CB8AC3E}">
        <p14:creationId xmlns:p14="http://schemas.microsoft.com/office/powerpoint/2010/main" val="196014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787</Words>
  <Application>Microsoft Office PowerPoint</Application>
  <PresentationFormat>On-screen Show (4:3)</PresentationFormat>
  <Paragraphs>114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Course Flow – Code Flow</vt:lpstr>
      <vt:lpstr>This PPT contains real data</vt:lpstr>
      <vt:lpstr>[A] create 450 random purchase records with a JS client, each with: storeNumber, salesPersonID, itemNumber names are not random, they are tied to particular stores (the town names and person names are NOT part of the purchase records)</vt:lpstr>
      <vt:lpstr>itemNumber (the CD names and Artist names are NOT part of the purchase records)</vt:lpstr>
      <vt:lpstr>PowerPoint Presentation</vt:lpstr>
      <vt:lpstr>PowerPoint Presentation</vt:lpstr>
      <vt:lpstr>PowerPoint Presentation</vt:lpstr>
      <vt:lpstr>PowerPoint Presentation</vt:lpstr>
      <vt:lpstr>For the course project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10-DataLists</dc:title>
  <dc:creator>Kurt Friedrich</dc:creator>
  <cp:lastModifiedBy>Kurt Friedrich</cp:lastModifiedBy>
  <cp:revision>75</cp:revision>
  <dcterms:created xsi:type="dcterms:W3CDTF">2013-02-10T01:21:01Z</dcterms:created>
  <dcterms:modified xsi:type="dcterms:W3CDTF">2020-04-04T21:36:18Z</dcterms:modified>
</cp:coreProperties>
</file>