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1" r:id="rId4"/>
    <p:sldId id="260" r:id="rId5"/>
    <p:sldId id="277" r:id="rId6"/>
    <p:sldId id="275" r:id="rId7"/>
    <p:sldId id="276" r:id="rId8"/>
    <p:sldId id="285" r:id="rId9"/>
    <p:sldId id="261" r:id="rId10"/>
    <p:sldId id="265" r:id="rId11"/>
    <p:sldId id="304" r:id="rId12"/>
    <p:sldId id="282" r:id="rId13"/>
    <p:sldId id="279" r:id="rId14"/>
    <p:sldId id="280" r:id="rId15"/>
    <p:sldId id="263" r:id="rId16"/>
    <p:sldId id="281" r:id="rId17"/>
    <p:sldId id="267" r:id="rId18"/>
    <p:sldId id="268" r:id="rId19"/>
    <p:sldId id="266" r:id="rId20"/>
    <p:sldId id="284" r:id="rId21"/>
    <p:sldId id="298" r:id="rId22"/>
    <p:sldId id="306" r:id="rId23"/>
    <p:sldId id="305" r:id="rId24"/>
    <p:sldId id="303" r:id="rId25"/>
    <p:sldId id="300" r:id="rId26"/>
    <p:sldId id="286" r:id="rId27"/>
    <p:sldId id="262" r:id="rId28"/>
    <p:sldId id="301" r:id="rId29"/>
    <p:sldId id="270" r:id="rId30"/>
    <p:sldId id="302"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64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4/4/2020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hlonx.com/resources/nf3/" TargetMode="External"/><Relationship Id="rId2" Type="http://schemas.openxmlformats.org/officeDocument/2006/relationships/hyperlink" Target="http://databases.about.com/od/specificproducts/a/normalization.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ynda.com/SQL-Server-tutorials/Database-normalization/71929/78157-4.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lphadevx.com/a/36-Comparison-of-Relational-and-Multi-Dimensional-Database-Structures" TargetMode="External"/><Relationship Id="rId2" Type="http://schemas.openxmlformats.org/officeDocument/2006/relationships/hyperlink" Target="http://en.wikipedia.org/wiki/Online_analytical_processing#Multidimensional_databases"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xmlvalidati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a:bodyPr>
          <a:lstStyle/>
          <a:p>
            <a:r>
              <a:rPr lang="en-US" sz="4000" dirty="0"/>
              <a:t>Structure and Purpose of</a:t>
            </a:r>
            <a:br>
              <a:rPr lang="en-US" sz="4000" dirty="0"/>
            </a:br>
            <a:r>
              <a:rPr lang="en-US" sz="4000" dirty="0"/>
              <a:t>Data Repositories</a:t>
            </a:r>
          </a:p>
        </p:txBody>
      </p:sp>
      <p:sp>
        <p:nvSpPr>
          <p:cNvPr id="3" name="Subtitle 2"/>
          <p:cNvSpPr>
            <a:spLocks noGrp="1"/>
          </p:cNvSpPr>
          <p:nvPr>
            <p:ph type="subTitle" idx="1"/>
          </p:nvPr>
        </p:nvSpPr>
        <p:spPr>
          <a:xfrm>
            <a:off x="1600200" y="5257800"/>
            <a:ext cx="6400800" cy="990600"/>
          </a:xfrm>
        </p:spPr>
        <p:txBody>
          <a:bodyPr/>
          <a:lstStyle/>
          <a:p>
            <a:r>
              <a:rPr lang="en-US" dirty="0"/>
              <a:t>ISIT 420</a:t>
            </a:r>
          </a:p>
        </p:txBody>
      </p:sp>
      <p:sp>
        <p:nvSpPr>
          <p:cNvPr id="4" name="TextBox 3"/>
          <p:cNvSpPr txBox="1"/>
          <p:nvPr/>
        </p:nvSpPr>
        <p:spPr>
          <a:xfrm>
            <a:off x="2667000" y="3200400"/>
            <a:ext cx="4574009" cy="1815882"/>
          </a:xfrm>
          <a:prstGeom prst="rect">
            <a:avLst/>
          </a:prstGeom>
          <a:noFill/>
        </p:spPr>
        <p:txBody>
          <a:bodyPr wrap="none" rtlCol="0">
            <a:spAutoFit/>
          </a:bodyPr>
          <a:lstStyle/>
          <a:p>
            <a:r>
              <a:rPr lang="en-US" sz="2800" dirty="0"/>
              <a:t>- XML data</a:t>
            </a:r>
          </a:p>
          <a:p>
            <a:r>
              <a:rPr lang="en-US" sz="2800" dirty="0"/>
              <a:t>- relational databases</a:t>
            </a:r>
            <a:br>
              <a:rPr lang="en-US" sz="2800" dirty="0"/>
            </a:br>
            <a:r>
              <a:rPr lang="en-US" sz="2800" dirty="0"/>
              <a:t>- multi-dimensional databases</a:t>
            </a:r>
            <a:br>
              <a:rPr lang="en-US" sz="2800" dirty="0"/>
            </a:br>
            <a:r>
              <a:rPr lang="en-US" sz="2800" dirty="0"/>
              <a:t>- big data</a:t>
            </a:r>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a:t>
            </a:r>
            <a:br>
              <a:rPr lang="en-US" dirty="0"/>
            </a:br>
            <a:r>
              <a:rPr lang="en-US" sz="2200" dirty="0">
                <a:hlinkClick r:id="rId2"/>
              </a:rPr>
              <a:t>http://databases.about.com/od/specificproducts/a/normalization.htm</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set of concepts documented by E.F. </a:t>
            </a:r>
            <a:r>
              <a:rPr lang="en-US" dirty="0" err="1"/>
              <a:t>Codd</a:t>
            </a:r>
            <a:r>
              <a:rPr lang="en-US" dirty="0"/>
              <a:t>  that, when followed, creates a stable, easy to understand, reliable database</a:t>
            </a:r>
          </a:p>
          <a:p>
            <a:r>
              <a:rPr lang="en-US" dirty="0"/>
              <a:t>Three levels are almost always sufficient to bring a database to a consistent, optimized state.</a:t>
            </a:r>
          </a:p>
          <a:p>
            <a:pPr lvl="1"/>
            <a:r>
              <a:rPr lang="en-US" dirty="0"/>
              <a:t>Sometimes a fourth level is used, and extremely rarely a fifth level is used.</a:t>
            </a:r>
          </a:p>
          <a:p>
            <a:pPr lvl="1"/>
            <a:endParaRPr lang="en-US" dirty="0"/>
          </a:p>
          <a:p>
            <a:r>
              <a:rPr lang="en-US" dirty="0"/>
              <a:t>Most complete article:</a:t>
            </a:r>
          </a:p>
          <a:p>
            <a:pPr lvl="1"/>
            <a:r>
              <a:rPr lang="en-US" dirty="0">
                <a:hlinkClick r:id="rId3"/>
              </a:rPr>
              <a:t>ttp://www.phlonx.com/resources/nf3/</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35742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video on this</a:t>
            </a:r>
          </a:p>
        </p:txBody>
      </p:sp>
      <p:sp>
        <p:nvSpPr>
          <p:cNvPr id="3" name="Content Placeholder 2"/>
          <p:cNvSpPr>
            <a:spLocks noGrp="1"/>
          </p:cNvSpPr>
          <p:nvPr>
            <p:ph idx="1"/>
          </p:nvPr>
        </p:nvSpPr>
        <p:spPr/>
        <p:txBody>
          <a:bodyPr/>
          <a:lstStyle/>
          <a:p>
            <a:r>
              <a:rPr lang="en-US" dirty="0">
                <a:hlinkClick r:id="rId2"/>
              </a:rPr>
              <a:t>https://www.lynda.com/SQL-Server-tutorials/Database-normalization/71929/78157-4.html</a:t>
            </a:r>
            <a:endParaRPr lang="en-US" dirty="0"/>
          </a:p>
          <a:p>
            <a:endParaRPr lang="en-US" dirty="0"/>
          </a:p>
        </p:txBody>
      </p:sp>
    </p:spTree>
    <p:extLst>
      <p:ext uri="{BB962C8B-B14F-4D97-AF65-F5344CB8AC3E}">
        <p14:creationId xmlns:p14="http://schemas.microsoft.com/office/powerpoint/2010/main" val="201831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a:t>1NF first normal form</a:t>
            </a:r>
          </a:p>
        </p:txBody>
      </p:sp>
      <p:sp>
        <p:nvSpPr>
          <p:cNvPr id="3" name="Content Placeholder 2"/>
          <p:cNvSpPr>
            <a:spLocks noGrp="1"/>
          </p:cNvSpPr>
          <p:nvPr>
            <p:ph idx="1"/>
          </p:nvPr>
        </p:nvSpPr>
        <p:spPr>
          <a:xfrm>
            <a:off x="457200" y="1219200"/>
            <a:ext cx="8229600" cy="4525963"/>
          </a:xfrm>
        </p:spPr>
        <p:txBody>
          <a:bodyPr>
            <a:normAutofit/>
          </a:bodyPr>
          <a:lstStyle/>
          <a:p>
            <a:r>
              <a:rPr lang="en-US" sz="2400" dirty="0"/>
              <a:t>Eliminate duplicative columns from the same table.</a:t>
            </a:r>
          </a:p>
          <a:p>
            <a:r>
              <a:rPr lang="en-US" sz="2400" dirty="0"/>
              <a:t>Create separate tables for each group of related data and in each table, identify each row with a unique column (the primary key).</a:t>
            </a:r>
          </a:p>
          <a:p>
            <a:r>
              <a:rPr lang="en-US" sz="2400" dirty="0" err="1"/>
              <a:t>ManagerA</a:t>
            </a:r>
            <a:r>
              <a:rPr lang="en-US" sz="2400" dirty="0"/>
              <a:t> | Subordinate1 | Subordinate2 | Subordinate3 would be bad columns, instead</a:t>
            </a:r>
          </a:p>
          <a:p>
            <a:pPr lvl="1"/>
            <a:r>
              <a:rPr lang="en-US" sz="2000" dirty="0" err="1"/>
              <a:t>ManagerA</a:t>
            </a:r>
            <a:r>
              <a:rPr lang="en-US" sz="2000" dirty="0"/>
              <a:t> | Subordinate1</a:t>
            </a:r>
          </a:p>
          <a:p>
            <a:pPr lvl="1"/>
            <a:r>
              <a:rPr lang="en-US" sz="2000" dirty="0" err="1"/>
              <a:t>ManagerA</a:t>
            </a:r>
            <a:r>
              <a:rPr lang="en-US" sz="2000" dirty="0"/>
              <a:t> | Subordinate2</a:t>
            </a:r>
          </a:p>
          <a:p>
            <a:pPr lvl="1"/>
            <a:r>
              <a:rPr lang="en-US" sz="2000" dirty="0" err="1"/>
              <a:t>ManagerA</a:t>
            </a:r>
            <a:r>
              <a:rPr lang="en-US" sz="2000" dirty="0"/>
              <a:t> | Subordinate3</a:t>
            </a:r>
          </a:p>
          <a:p>
            <a:r>
              <a:rPr lang="en-US" sz="2400" dirty="0"/>
              <a:t>Likewise, shoving multiple data items in the same column is bad (see next)</a:t>
            </a:r>
          </a:p>
          <a:p>
            <a:endParaRPr lang="en-US" sz="2400" dirty="0"/>
          </a:p>
          <a:p>
            <a:endParaRPr lang="en-US" sz="2400" dirty="0"/>
          </a:p>
          <a:p>
            <a:endParaRPr lang="en-US" sz="2400" dirty="0"/>
          </a:p>
        </p:txBody>
      </p:sp>
    </p:spTree>
    <p:extLst>
      <p:ext uri="{BB962C8B-B14F-4D97-AF65-F5344CB8AC3E}">
        <p14:creationId xmlns:p14="http://schemas.microsoft.com/office/powerpoint/2010/main" val="386159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sz="3600" dirty="0"/>
              <a:t>1NF first normal form</a:t>
            </a:r>
            <a:br>
              <a:rPr lang="en-US" sz="3600" dirty="0"/>
            </a:br>
            <a:r>
              <a:rPr lang="en-US" sz="2200" dirty="0"/>
              <a:t>http://www.studytonight.com/dbms/database-normalization.php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686550" cy="5334000"/>
          </a:xfrm>
          <a:prstGeom prst="rect">
            <a:avLst/>
          </a:prstGeom>
        </p:spPr>
      </p:pic>
    </p:spTree>
    <p:extLst>
      <p:ext uri="{BB962C8B-B14F-4D97-AF65-F5344CB8AC3E}">
        <p14:creationId xmlns:p14="http://schemas.microsoft.com/office/powerpoint/2010/main" val="198254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2NF second normal form</a:t>
            </a:r>
          </a:p>
        </p:txBody>
      </p:sp>
      <p:sp>
        <p:nvSpPr>
          <p:cNvPr id="3" name="Content Placeholder 2"/>
          <p:cNvSpPr>
            <a:spLocks noGrp="1"/>
          </p:cNvSpPr>
          <p:nvPr>
            <p:ph idx="1"/>
          </p:nvPr>
        </p:nvSpPr>
        <p:spPr/>
        <p:txBody>
          <a:bodyPr>
            <a:normAutofit/>
          </a:bodyPr>
          <a:lstStyle/>
          <a:p>
            <a:r>
              <a:rPr lang="en-US" dirty="0"/>
              <a:t>Further addresses the concept of removing duplicative data :</a:t>
            </a:r>
          </a:p>
          <a:p>
            <a:pPr lvl="1"/>
            <a:r>
              <a:rPr lang="en-US" dirty="0"/>
              <a:t>Meet all the requirements of the first normal form.</a:t>
            </a:r>
          </a:p>
          <a:p>
            <a:pPr lvl="1"/>
            <a:r>
              <a:rPr lang="en-US" dirty="0"/>
              <a:t>Remove subsets of data that apply to multiple rows of a table and place them in separate tables.</a:t>
            </a:r>
          </a:p>
          <a:p>
            <a:pPr lvl="1"/>
            <a:r>
              <a:rPr lang="en-US" dirty="0"/>
              <a:t>Create relationships between these new tables and their predecessors through the use of foreign keys.</a:t>
            </a:r>
          </a:p>
          <a:p>
            <a:pPr lvl="1"/>
            <a:endParaRPr lang="en-US" dirty="0"/>
          </a:p>
        </p:txBody>
      </p:sp>
    </p:spTree>
    <p:extLst>
      <p:ext uri="{BB962C8B-B14F-4D97-AF65-F5344CB8AC3E}">
        <p14:creationId xmlns:p14="http://schemas.microsoft.com/office/powerpoint/2010/main" val="5112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944562"/>
          </a:xfrm>
        </p:spPr>
        <p:txBody>
          <a:bodyPr>
            <a:normAutofit/>
          </a:bodyPr>
          <a:lstStyle/>
          <a:p>
            <a:pPr lvl="1" algn="ctr" rtl="0">
              <a:spcBef>
                <a:spcPct val="0"/>
              </a:spcBef>
            </a:pPr>
            <a:r>
              <a:rPr lang="en-US" sz="2400" dirty="0"/>
              <a:t>Remove subsets of data that apply to multiple rows of a table and place them in separate tables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4500" y="1066800"/>
            <a:ext cx="5715000" cy="3371850"/>
          </a:xfrm>
          <a:prstGeom prst="rect">
            <a:avLst/>
          </a:prstGeom>
        </p:spPr>
      </p:pic>
      <p:sp>
        <p:nvSpPr>
          <p:cNvPr id="6" name="TextBox 5"/>
          <p:cNvSpPr txBox="1"/>
          <p:nvPr/>
        </p:nvSpPr>
        <p:spPr>
          <a:xfrm>
            <a:off x="2971800" y="3276600"/>
            <a:ext cx="1303883" cy="369332"/>
          </a:xfrm>
          <a:prstGeom prst="rect">
            <a:avLst/>
          </a:prstGeom>
          <a:noFill/>
        </p:spPr>
        <p:txBody>
          <a:bodyPr wrap="none" rtlCol="0">
            <a:spAutoFit/>
          </a:bodyPr>
          <a:lstStyle/>
          <a:p>
            <a:r>
              <a:rPr lang="en-US" dirty="0">
                <a:solidFill>
                  <a:srgbClr val="0070C0"/>
                </a:solidFill>
              </a:rPr>
              <a:t>Primary Key</a:t>
            </a:r>
          </a:p>
        </p:txBody>
      </p:sp>
      <p:sp>
        <p:nvSpPr>
          <p:cNvPr id="7" name="TextBox 6"/>
          <p:cNvSpPr txBox="1"/>
          <p:nvPr/>
        </p:nvSpPr>
        <p:spPr>
          <a:xfrm>
            <a:off x="7719072" y="1535668"/>
            <a:ext cx="1272528" cy="369332"/>
          </a:xfrm>
          <a:prstGeom prst="rect">
            <a:avLst/>
          </a:prstGeom>
          <a:noFill/>
        </p:spPr>
        <p:txBody>
          <a:bodyPr wrap="none" rtlCol="0">
            <a:spAutoFit/>
          </a:bodyPr>
          <a:lstStyle/>
          <a:p>
            <a:r>
              <a:rPr lang="en-US" dirty="0">
                <a:solidFill>
                  <a:srgbClr val="0070C0"/>
                </a:solidFill>
              </a:rPr>
              <a:t>Foreign Key</a:t>
            </a:r>
          </a:p>
        </p:txBody>
      </p:sp>
      <p:sp>
        <p:nvSpPr>
          <p:cNvPr id="8" name="Right Arrow 7"/>
          <p:cNvSpPr/>
          <p:nvPr/>
        </p:nvSpPr>
        <p:spPr>
          <a:xfrm>
            <a:off x="7315200" y="16002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5105400"/>
            <a:ext cx="7543800" cy="646331"/>
          </a:xfrm>
          <a:prstGeom prst="rect">
            <a:avLst/>
          </a:prstGeom>
          <a:noFill/>
        </p:spPr>
        <p:txBody>
          <a:bodyPr wrap="square" rtlCol="0">
            <a:spAutoFit/>
          </a:bodyPr>
          <a:lstStyle/>
          <a:p>
            <a:r>
              <a:rPr lang="en-US" dirty="0"/>
              <a:t>Many different employees might be in the same department, so pull the list of departments out into a separate table.</a:t>
            </a:r>
          </a:p>
        </p:txBody>
      </p:sp>
    </p:spTree>
    <p:extLst>
      <p:ext uri="{BB962C8B-B14F-4D97-AF65-F5344CB8AC3E}">
        <p14:creationId xmlns:p14="http://schemas.microsoft.com/office/powerpoint/2010/main" val="1530653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3NF third normal form</a:t>
            </a:r>
          </a:p>
        </p:txBody>
      </p:sp>
      <p:sp>
        <p:nvSpPr>
          <p:cNvPr id="3" name="Content Placeholder 2"/>
          <p:cNvSpPr>
            <a:spLocks noGrp="1"/>
          </p:cNvSpPr>
          <p:nvPr>
            <p:ph idx="1"/>
          </p:nvPr>
        </p:nvSpPr>
        <p:spPr>
          <a:xfrm>
            <a:off x="457200" y="990600"/>
            <a:ext cx="8229600" cy="5562600"/>
          </a:xfrm>
        </p:spPr>
        <p:txBody>
          <a:bodyPr>
            <a:noAutofit/>
          </a:bodyPr>
          <a:lstStyle/>
          <a:p>
            <a:pPr fontAlgn="base"/>
            <a:r>
              <a:rPr lang="en-US" sz="1400" dirty="0"/>
              <a:t>Goes one large step further</a:t>
            </a:r>
          </a:p>
          <a:p>
            <a:pPr lvl="1" fontAlgn="base"/>
            <a:r>
              <a:rPr lang="en-US" sz="1400" dirty="0"/>
              <a:t>Meet all the requirements of the second normal form.</a:t>
            </a:r>
          </a:p>
          <a:p>
            <a:pPr lvl="1" fontAlgn="base"/>
            <a:r>
              <a:rPr lang="en-US" sz="1400" dirty="0"/>
              <a:t>Remove columns that are not dependent upon the primary key.</a:t>
            </a:r>
          </a:p>
          <a:p>
            <a:pPr fontAlgn="base"/>
            <a:r>
              <a:rPr lang="en-US" sz="1400" dirty="0"/>
              <a:t>Suppose have a table of orders that contains:</a:t>
            </a:r>
          </a:p>
          <a:p>
            <a:pPr lvl="1" fontAlgn="base"/>
            <a:r>
              <a:rPr lang="en-US" sz="1400" dirty="0"/>
              <a:t>Order Number</a:t>
            </a:r>
          </a:p>
          <a:p>
            <a:pPr lvl="1" fontAlgn="base"/>
            <a:r>
              <a:rPr lang="en-US" sz="1400" dirty="0"/>
              <a:t>Customer Number</a:t>
            </a:r>
          </a:p>
          <a:p>
            <a:pPr lvl="1" fontAlgn="base"/>
            <a:r>
              <a:rPr lang="en-US" sz="1400" dirty="0"/>
              <a:t>Unit Price</a:t>
            </a:r>
          </a:p>
          <a:p>
            <a:pPr lvl="1" fontAlgn="base"/>
            <a:r>
              <a:rPr lang="en-US" sz="1400" dirty="0"/>
              <a:t>Quantity</a:t>
            </a:r>
          </a:p>
          <a:p>
            <a:pPr lvl="1" fontAlgn="base"/>
            <a:r>
              <a:rPr lang="en-US" sz="1400" dirty="0"/>
              <a:t>Total</a:t>
            </a:r>
          </a:p>
          <a:p>
            <a:pPr lvl="1" fontAlgn="base"/>
            <a:r>
              <a:rPr lang="en-US" sz="1400" dirty="0"/>
              <a:t>Customer Name</a:t>
            </a:r>
          </a:p>
          <a:p>
            <a:pPr fontAlgn="base"/>
            <a:r>
              <a:rPr lang="en-US" sz="1400" dirty="0"/>
              <a:t>Are all of the columns fully dependent upon the primary key? </a:t>
            </a:r>
          </a:p>
          <a:p>
            <a:pPr lvl="1" fontAlgn="base"/>
            <a:r>
              <a:rPr lang="en-US" sz="1400" dirty="0"/>
              <a:t>Customer number varies with the order number and it doesn't appear to depend upon any of the other fields. </a:t>
            </a:r>
          </a:p>
          <a:p>
            <a:pPr lvl="1" fontAlgn="base"/>
            <a:r>
              <a:rPr lang="en-US" sz="1400" dirty="0"/>
              <a:t>The Unit Price field could be dependent upon the customer number if  we charged each customer a set price. But in this case, we sometimes charge the same customer different prices, so the unit price is dependent on the order number. </a:t>
            </a:r>
          </a:p>
          <a:p>
            <a:pPr lvl="1" fontAlgn="base"/>
            <a:r>
              <a:rPr lang="en-US" sz="1400" dirty="0"/>
              <a:t>The quantity of items also varies from order to order</a:t>
            </a:r>
          </a:p>
          <a:p>
            <a:pPr lvl="1" fontAlgn="base"/>
            <a:r>
              <a:rPr lang="en-US" sz="1400" dirty="0"/>
              <a:t>But for the total, it can be derived by multiplying the unit price by the quantity, therefore it's not fully dependent upon the primary key. We must remove it from the table to comply with the third normal form. </a:t>
            </a:r>
          </a:p>
          <a:p>
            <a:pPr lvl="1" fontAlgn="base"/>
            <a:r>
              <a:rPr lang="en-US" sz="1400" dirty="0"/>
              <a:t>Can a Customer Name exist without an Order Number?  Certainly, the same customer might be on multiple orders, so it must come out.</a:t>
            </a:r>
          </a:p>
        </p:txBody>
      </p:sp>
    </p:spTree>
    <p:extLst>
      <p:ext uri="{BB962C8B-B14F-4D97-AF65-F5344CB8AC3E}">
        <p14:creationId xmlns:p14="http://schemas.microsoft.com/office/powerpoint/2010/main" val="51126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928" y="990600"/>
            <a:ext cx="7886472" cy="5773222"/>
          </a:xfrm>
        </p:spPr>
      </p:pic>
      <p:sp>
        <p:nvSpPr>
          <p:cNvPr id="2" name="Title 1"/>
          <p:cNvSpPr>
            <a:spLocks noGrp="1"/>
          </p:cNvSpPr>
          <p:nvPr>
            <p:ph type="title"/>
          </p:nvPr>
        </p:nvSpPr>
        <p:spPr>
          <a:xfrm>
            <a:off x="457200" y="228600"/>
            <a:ext cx="8229600" cy="762000"/>
          </a:xfrm>
        </p:spPr>
        <p:txBody>
          <a:bodyPr>
            <a:normAutofit fontScale="90000"/>
          </a:bodyPr>
          <a:lstStyle/>
          <a:p>
            <a:r>
              <a:rPr lang="en-US" sz="3600" dirty="0"/>
              <a:t>Prog 117 (123?) – Dorknozzle DB</a:t>
            </a:r>
            <a:br>
              <a:rPr lang="en-US" sz="3600" dirty="0"/>
            </a:br>
            <a:r>
              <a:rPr lang="en-US" sz="3600" dirty="0"/>
              <a:t>Referential Integrity</a:t>
            </a:r>
          </a:p>
        </p:txBody>
      </p:sp>
    </p:spTree>
    <p:extLst>
      <p:ext uri="{BB962C8B-B14F-4D97-AF65-F5344CB8AC3E}">
        <p14:creationId xmlns:p14="http://schemas.microsoft.com/office/powerpoint/2010/main" val="4198539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Queries that retrieve data from multiple tables.</a:t>
            </a:r>
          </a:p>
        </p:txBody>
      </p:sp>
      <p:sp>
        <p:nvSpPr>
          <p:cNvPr id="3" name="Content Placeholder 2"/>
          <p:cNvSpPr>
            <a:spLocks noGrp="1"/>
          </p:cNvSpPr>
          <p:nvPr>
            <p:ph idx="1"/>
          </p:nvPr>
        </p:nvSpPr>
        <p:spPr/>
        <p:txBody>
          <a:bodyPr>
            <a:noAutofit/>
          </a:bodyPr>
          <a:lstStyle/>
          <a:p>
            <a:r>
              <a:rPr lang="en-US" sz="1400" dirty="0"/>
              <a:t>Using an inner join to obtain a list of all employees in the engineering department: </a:t>
            </a:r>
          </a:p>
          <a:p>
            <a:pPr marL="0" indent="0">
              <a:buNone/>
            </a:pPr>
            <a:endParaRPr lang="en-US" sz="1400" dirty="0"/>
          </a:p>
          <a:p>
            <a:pPr marL="0" indent="0">
              <a:buNone/>
            </a:pPr>
            <a:r>
              <a:rPr lang="en-US" sz="1500" dirty="0">
                <a:solidFill>
                  <a:srgbClr val="0000FF"/>
                </a:solidFill>
                <a:latin typeface="Consolas"/>
              </a:rPr>
              <a:t>SELECT</a:t>
            </a:r>
            <a:r>
              <a:rPr lang="en-US" sz="1500" dirty="0">
                <a:solidFill>
                  <a:prstClr val="black"/>
                </a:solidFill>
                <a:latin typeface="Consolas"/>
              </a:rPr>
              <a:t> </a:t>
            </a:r>
            <a:r>
              <a:rPr lang="en-US" sz="1500" dirty="0" err="1">
                <a:solidFill>
                  <a:srgbClr val="008080"/>
                </a:solidFill>
                <a:latin typeface="Consolas"/>
              </a:rPr>
              <a:t>Employees</a:t>
            </a:r>
            <a:r>
              <a:rPr lang="en-US" sz="1500" dirty="0" err="1">
                <a:solidFill>
                  <a:srgbClr val="808080"/>
                </a:solidFill>
                <a:latin typeface="Consolas"/>
              </a:rPr>
              <a:t>.</a:t>
            </a:r>
            <a:r>
              <a:rPr lang="en-US" sz="1500" dirty="0" err="1">
                <a:solidFill>
                  <a:srgbClr val="008080"/>
                </a:solidFill>
                <a:latin typeface="Consolas"/>
              </a:rPr>
              <a:t>Name</a:t>
            </a:r>
            <a:r>
              <a:rPr lang="en-US" sz="1500" dirty="0">
                <a:solidFill>
                  <a:srgbClr val="808080"/>
                </a:solidFill>
                <a:latin typeface="Consolas"/>
              </a:rPr>
              <a:t>,</a:t>
            </a:r>
            <a:r>
              <a:rPr lang="en-US" sz="1500" dirty="0">
                <a:solidFill>
                  <a:prstClr val="black"/>
                </a:solidFill>
                <a:latin typeface="Consolas"/>
              </a:rPr>
              <a:t> </a:t>
            </a:r>
            <a:r>
              <a:rPr lang="en-US" sz="1500" dirty="0" err="1">
                <a:solidFill>
                  <a:srgbClr val="008080"/>
                </a:solidFill>
                <a:latin typeface="Consolas"/>
              </a:rPr>
              <a:t>Employees</a:t>
            </a:r>
            <a:r>
              <a:rPr lang="en-US" sz="1500" dirty="0" err="1">
                <a:solidFill>
                  <a:srgbClr val="808080"/>
                </a:solidFill>
                <a:latin typeface="Consolas"/>
              </a:rPr>
              <a:t>.</a:t>
            </a:r>
            <a:r>
              <a:rPr lang="en-US" sz="1500" dirty="0" err="1">
                <a:solidFill>
                  <a:srgbClr val="008080"/>
                </a:solidFill>
                <a:latin typeface="Consolas"/>
              </a:rPr>
              <a:t>DepartmentID</a:t>
            </a:r>
            <a:r>
              <a:rPr lang="en-US" sz="1500" dirty="0">
                <a:solidFill>
                  <a:srgbClr val="808080"/>
                </a:solidFill>
                <a:latin typeface="Consolas"/>
              </a:rPr>
              <a:t>,</a:t>
            </a:r>
            <a:r>
              <a:rPr lang="en-US" sz="1500" dirty="0">
                <a:solidFill>
                  <a:prstClr val="black"/>
                </a:solidFill>
                <a:latin typeface="Consolas"/>
              </a:rPr>
              <a:t> </a:t>
            </a:r>
            <a:r>
              <a:rPr lang="en-US" sz="1500" dirty="0" err="1">
                <a:solidFill>
                  <a:srgbClr val="008080"/>
                </a:solidFill>
                <a:latin typeface="Consolas"/>
              </a:rPr>
              <a:t>Departments</a:t>
            </a:r>
            <a:r>
              <a:rPr lang="en-US" sz="1500" dirty="0" err="1">
                <a:solidFill>
                  <a:srgbClr val="808080"/>
                </a:solidFill>
                <a:latin typeface="Consolas"/>
              </a:rPr>
              <a:t>.</a:t>
            </a:r>
            <a:r>
              <a:rPr lang="en-US" sz="1500" dirty="0" err="1">
                <a:solidFill>
                  <a:srgbClr val="008080"/>
                </a:solidFill>
                <a:latin typeface="Consolas"/>
              </a:rPr>
              <a:t>Department</a:t>
            </a:r>
            <a:r>
              <a:rPr lang="en-US" sz="1500" dirty="0">
                <a:solidFill>
                  <a:prstClr val="black"/>
                </a:solidFill>
                <a:latin typeface="Consolas"/>
              </a:rPr>
              <a:t> </a:t>
            </a:r>
          </a:p>
          <a:p>
            <a:pPr marL="0" indent="0">
              <a:buNone/>
            </a:pPr>
            <a:r>
              <a:rPr lang="en-US" sz="1500" dirty="0">
                <a:solidFill>
                  <a:srgbClr val="0000FF"/>
                </a:solidFill>
                <a:latin typeface="Consolas"/>
              </a:rPr>
              <a:t>FROM</a:t>
            </a:r>
            <a:r>
              <a:rPr lang="en-US" sz="1500" dirty="0">
                <a:solidFill>
                  <a:prstClr val="black"/>
                </a:solidFill>
                <a:latin typeface="Consolas"/>
              </a:rPr>
              <a:t> </a:t>
            </a:r>
            <a:r>
              <a:rPr lang="en-US" sz="1500" dirty="0">
                <a:solidFill>
                  <a:srgbClr val="008080"/>
                </a:solidFill>
                <a:latin typeface="Consolas"/>
              </a:rPr>
              <a:t>Departments</a:t>
            </a:r>
            <a:r>
              <a:rPr lang="en-US" sz="1500" dirty="0">
                <a:solidFill>
                  <a:prstClr val="black"/>
                </a:solidFill>
                <a:latin typeface="Consolas"/>
              </a:rPr>
              <a:t> </a:t>
            </a:r>
          </a:p>
          <a:p>
            <a:pPr marL="0" indent="0">
              <a:buNone/>
            </a:pPr>
            <a:r>
              <a:rPr lang="en-US" sz="1500" dirty="0">
                <a:solidFill>
                  <a:srgbClr val="808080"/>
                </a:solidFill>
                <a:latin typeface="Consolas"/>
              </a:rPr>
              <a:t>INNER</a:t>
            </a:r>
            <a:r>
              <a:rPr lang="en-US" sz="1500" dirty="0">
                <a:solidFill>
                  <a:prstClr val="black"/>
                </a:solidFill>
                <a:latin typeface="Consolas"/>
              </a:rPr>
              <a:t> </a:t>
            </a:r>
            <a:r>
              <a:rPr lang="en-US" sz="1500" dirty="0">
                <a:solidFill>
                  <a:srgbClr val="808080"/>
                </a:solidFill>
                <a:latin typeface="Consolas"/>
              </a:rPr>
              <a:t>JOIN</a:t>
            </a:r>
            <a:r>
              <a:rPr lang="en-US" sz="1500" dirty="0">
                <a:solidFill>
                  <a:prstClr val="black"/>
                </a:solidFill>
                <a:latin typeface="Consolas"/>
              </a:rPr>
              <a:t> </a:t>
            </a:r>
            <a:r>
              <a:rPr lang="en-US" sz="1500" dirty="0">
                <a:solidFill>
                  <a:srgbClr val="008080"/>
                </a:solidFill>
                <a:latin typeface="Consolas"/>
              </a:rPr>
              <a:t>Employees</a:t>
            </a:r>
            <a:r>
              <a:rPr lang="en-US" sz="1500" dirty="0">
                <a:solidFill>
                  <a:prstClr val="black"/>
                </a:solidFill>
                <a:latin typeface="Consolas"/>
              </a:rPr>
              <a:t> </a:t>
            </a:r>
            <a:r>
              <a:rPr lang="en-US" sz="1500" dirty="0">
                <a:solidFill>
                  <a:srgbClr val="0000FF"/>
                </a:solidFill>
                <a:latin typeface="Consolas"/>
              </a:rPr>
              <a:t>ON</a:t>
            </a:r>
            <a:r>
              <a:rPr lang="en-US" sz="1500" dirty="0">
                <a:solidFill>
                  <a:prstClr val="black"/>
                </a:solidFill>
                <a:latin typeface="Consolas"/>
              </a:rPr>
              <a:t> </a:t>
            </a:r>
            <a:r>
              <a:rPr lang="en-US" sz="1500" dirty="0" err="1">
                <a:solidFill>
                  <a:srgbClr val="008080"/>
                </a:solidFill>
                <a:latin typeface="Consolas"/>
              </a:rPr>
              <a:t>Departments</a:t>
            </a:r>
            <a:r>
              <a:rPr lang="en-US" sz="1500" dirty="0" err="1">
                <a:solidFill>
                  <a:srgbClr val="808080"/>
                </a:solidFill>
                <a:latin typeface="Consolas"/>
              </a:rPr>
              <a:t>.</a:t>
            </a:r>
            <a:r>
              <a:rPr lang="en-US" sz="1500" dirty="0" err="1">
                <a:solidFill>
                  <a:srgbClr val="008080"/>
                </a:solidFill>
                <a:latin typeface="Consolas"/>
              </a:rPr>
              <a:t>DepartmentID</a:t>
            </a:r>
            <a:r>
              <a:rPr lang="en-US" sz="1500" dirty="0">
                <a:solidFill>
                  <a:prstClr val="black"/>
                </a:solidFill>
                <a:latin typeface="Consolas"/>
              </a:rPr>
              <a:t> </a:t>
            </a:r>
            <a:r>
              <a:rPr lang="en-US" sz="1500" dirty="0">
                <a:solidFill>
                  <a:srgbClr val="808080"/>
                </a:solidFill>
                <a:latin typeface="Consolas"/>
              </a:rPr>
              <a:t>=</a:t>
            </a:r>
            <a:r>
              <a:rPr lang="en-US" sz="1500" dirty="0">
                <a:solidFill>
                  <a:prstClr val="black"/>
                </a:solidFill>
                <a:latin typeface="Consolas"/>
              </a:rPr>
              <a:t> </a:t>
            </a:r>
            <a:r>
              <a:rPr lang="en-US" sz="1500" dirty="0" err="1">
                <a:solidFill>
                  <a:srgbClr val="008080"/>
                </a:solidFill>
                <a:latin typeface="Consolas"/>
              </a:rPr>
              <a:t>Employees</a:t>
            </a:r>
            <a:r>
              <a:rPr lang="en-US" sz="1500" dirty="0" err="1">
                <a:solidFill>
                  <a:srgbClr val="808080"/>
                </a:solidFill>
                <a:latin typeface="Consolas"/>
              </a:rPr>
              <a:t>.</a:t>
            </a:r>
            <a:r>
              <a:rPr lang="en-US" sz="1500" dirty="0" err="1">
                <a:solidFill>
                  <a:srgbClr val="008080"/>
                </a:solidFill>
                <a:latin typeface="Consolas"/>
              </a:rPr>
              <a:t>DepartmentID</a:t>
            </a:r>
            <a:r>
              <a:rPr lang="en-US" sz="1500" dirty="0">
                <a:solidFill>
                  <a:prstClr val="black"/>
                </a:solidFill>
                <a:latin typeface="Consolas"/>
              </a:rPr>
              <a:t> </a:t>
            </a:r>
          </a:p>
          <a:p>
            <a:pPr marL="0" indent="0">
              <a:buNone/>
            </a:pPr>
            <a:r>
              <a:rPr lang="en-US" sz="1500" dirty="0">
                <a:solidFill>
                  <a:srgbClr val="0000FF"/>
                </a:solidFill>
                <a:latin typeface="Consolas"/>
              </a:rPr>
              <a:t>WHERE</a:t>
            </a:r>
            <a:r>
              <a:rPr lang="en-US" sz="1500" dirty="0">
                <a:solidFill>
                  <a:prstClr val="black"/>
                </a:solidFill>
                <a:latin typeface="Consolas"/>
              </a:rPr>
              <a:t> </a:t>
            </a:r>
            <a:r>
              <a:rPr lang="en-US" sz="1500" dirty="0" err="1">
                <a:solidFill>
                  <a:srgbClr val="008080"/>
                </a:solidFill>
                <a:latin typeface="Consolas"/>
              </a:rPr>
              <a:t>Departments</a:t>
            </a:r>
            <a:r>
              <a:rPr lang="en-US" sz="1500" dirty="0" err="1">
                <a:solidFill>
                  <a:srgbClr val="808080"/>
                </a:solidFill>
                <a:latin typeface="Consolas"/>
              </a:rPr>
              <a:t>.</a:t>
            </a:r>
            <a:r>
              <a:rPr lang="en-US" sz="1500" dirty="0" err="1">
                <a:solidFill>
                  <a:srgbClr val="008080"/>
                </a:solidFill>
                <a:latin typeface="Consolas"/>
              </a:rPr>
              <a:t>Department</a:t>
            </a:r>
            <a:r>
              <a:rPr lang="en-US" sz="1500" dirty="0">
                <a:solidFill>
                  <a:prstClr val="black"/>
                </a:solidFill>
                <a:latin typeface="Consolas"/>
              </a:rPr>
              <a:t> </a:t>
            </a:r>
            <a:r>
              <a:rPr lang="en-US" sz="1500" dirty="0">
                <a:solidFill>
                  <a:srgbClr val="808080"/>
                </a:solidFill>
                <a:latin typeface="Consolas"/>
              </a:rPr>
              <a:t>LIKE</a:t>
            </a:r>
            <a:r>
              <a:rPr lang="en-US" sz="1500" dirty="0">
                <a:solidFill>
                  <a:prstClr val="black"/>
                </a:solidFill>
                <a:latin typeface="Consolas"/>
              </a:rPr>
              <a:t> </a:t>
            </a:r>
            <a:r>
              <a:rPr lang="en-US" sz="1500" dirty="0">
                <a:solidFill>
                  <a:srgbClr val="FF0000"/>
                </a:solidFill>
                <a:latin typeface="Consolas"/>
              </a:rPr>
              <a:t>'%Engineering'</a:t>
            </a:r>
            <a:r>
              <a:rPr lang="en-US" sz="1500" dirty="0">
                <a:solidFill>
                  <a:prstClr val="black"/>
                </a:solidFill>
                <a:latin typeface="Consolas"/>
              </a:rPr>
              <a:t> </a:t>
            </a:r>
          </a:p>
          <a:p>
            <a:endParaRPr lang="en-US" sz="1200" dirty="0"/>
          </a:p>
          <a:p>
            <a:pPr marL="0" indent="0">
              <a:buNone/>
            </a:pPr>
            <a:endParaRPr lang="en-US" sz="1400" dirty="0">
              <a:solidFill>
                <a:srgbClr val="0000FF"/>
              </a:solidFill>
              <a:latin typeface="Consolas"/>
            </a:endParaRPr>
          </a:p>
          <a:p>
            <a:pPr marL="0" indent="0">
              <a:buNone/>
            </a:pPr>
            <a:r>
              <a:rPr lang="en-US" sz="1400" dirty="0">
                <a:solidFill>
                  <a:srgbClr val="0000FF"/>
                </a:solidFill>
                <a:latin typeface="Consolas"/>
              </a:rPr>
              <a:t>SELECT</a:t>
            </a:r>
            <a:r>
              <a:rPr lang="en-US" sz="1400" dirty="0">
                <a:solidFill>
                  <a:prstClr val="black"/>
                </a:solidFill>
                <a:latin typeface="Consolas"/>
              </a:rPr>
              <a:t> </a:t>
            </a:r>
            <a:r>
              <a:rPr lang="en-US" sz="1400" dirty="0" err="1">
                <a:solidFill>
                  <a:srgbClr val="008080"/>
                </a:solidFill>
                <a:latin typeface="Consolas"/>
              </a:rPr>
              <a:t>Orders.OrderID</a:t>
            </a:r>
            <a:r>
              <a:rPr lang="en-US" sz="1400" dirty="0">
                <a:solidFill>
                  <a:srgbClr val="008080"/>
                </a:solidFill>
                <a:latin typeface="Consolas"/>
              </a:rPr>
              <a:t>, </a:t>
            </a:r>
            <a:r>
              <a:rPr lang="en-US" sz="1400" dirty="0" err="1">
                <a:solidFill>
                  <a:srgbClr val="008080"/>
                </a:solidFill>
                <a:latin typeface="Consolas"/>
              </a:rPr>
              <a:t>Orders.CustomerID</a:t>
            </a:r>
            <a:r>
              <a:rPr lang="en-US" sz="1400" dirty="0">
                <a:solidFill>
                  <a:srgbClr val="008080"/>
                </a:solidFill>
                <a:latin typeface="Consolas"/>
              </a:rPr>
              <a:t>, </a:t>
            </a:r>
            <a:r>
              <a:rPr lang="en-US" sz="1400" dirty="0" err="1">
                <a:solidFill>
                  <a:srgbClr val="008080"/>
                </a:solidFill>
                <a:latin typeface="Consolas"/>
              </a:rPr>
              <a:t>DVDsOrdered.DVDID</a:t>
            </a:r>
            <a:r>
              <a:rPr lang="en-US" sz="1400" dirty="0">
                <a:solidFill>
                  <a:srgbClr val="008080"/>
                </a:solidFill>
                <a:latin typeface="Consolas"/>
              </a:rPr>
              <a:t>, </a:t>
            </a:r>
            <a:r>
              <a:rPr lang="en-US" sz="1400" dirty="0" err="1">
                <a:solidFill>
                  <a:srgbClr val="008080"/>
                </a:solidFill>
                <a:latin typeface="Consolas"/>
              </a:rPr>
              <a:t>DVDtable.DVDtitle</a:t>
            </a:r>
            <a:r>
              <a:rPr lang="en-US" sz="1400" dirty="0">
                <a:solidFill>
                  <a:srgbClr val="008080"/>
                </a:solidFill>
                <a:latin typeface="Consolas"/>
              </a:rPr>
              <a:t> </a:t>
            </a:r>
            <a:endParaRPr lang="en-US" sz="1400" dirty="0">
              <a:solidFill>
                <a:prstClr val="black"/>
              </a:solidFill>
              <a:latin typeface="Consolas"/>
            </a:endParaRPr>
          </a:p>
          <a:p>
            <a:pPr marL="0" indent="0">
              <a:buNone/>
            </a:pPr>
            <a:r>
              <a:rPr lang="en-US" sz="1400" dirty="0">
                <a:solidFill>
                  <a:srgbClr val="0000FF"/>
                </a:solidFill>
                <a:latin typeface="Consolas"/>
              </a:rPr>
              <a:t>FROM</a:t>
            </a:r>
            <a:r>
              <a:rPr lang="en-US" sz="1400" dirty="0">
                <a:solidFill>
                  <a:prstClr val="black"/>
                </a:solidFill>
                <a:latin typeface="Consolas"/>
              </a:rPr>
              <a:t> </a:t>
            </a:r>
            <a:r>
              <a:rPr lang="en-US" sz="1400" dirty="0">
                <a:solidFill>
                  <a:srgbClr val="008080"/>
                </a:solidFill>
                <a:latin typeface="Consolas"/>
              </a:rPr>
              <a:t>Orders</a:t>
            </a:r>
            <a:endParaRPr lang="en-US" sz="1400" dirty="0">
              <a:solidFill>
                <a:prstClr val="black"/>
              </a:solidFill>
              <a:latin typeface="Consolas"/>
            </a:endParaRPr>
          </a:p>
          <a:p>
            <a:pPr marL="0" indent="0">
              <a:buNone/>
            </a:pPr>
            <a:r>
              <a:rPr lang="en-US" sz="1400" dirty="0">
                <a:solidFill>
                  <a:srgbClr val="808080"/>
                </a:solidFill>
                <a:latin typeface="Consolas"/>
              </a:rPr>
              <a:t>INNER</a:t>
            </a:r>
            <a:r>
              <a:rPr lang="en-US" sz="1400" dirty="0">
                <a:solidFill>
                  <a:prstClr val="black"/>
                </a:solidFill>
                <a:latin typeface="Consolas"/>
              </a:rPr>
              <a:t> </a:t>
            </a:r>
            <a:r>
              <a:rPr lang="en-US" sz="1400" dirty="0">
                <a:solidFill>
                  <a:srgbClr val="808080"/>
                </a:solidFill>
                <a:latin typeface="Consolas"/>
              </a:rPr>
              <a:t>JOIN</a:t>
            </a:r>
            <a:r>
              <a:rPr lang="en-US" sz="1400" dirty="0">
                <a:solidFill>
                  <a:prstClr val="black"/>
                </a:solidFill>
                <a:latin typeface="Consolas"/>
              </a:rPr>
              <a:t> </a:t>
            </a:r>
            <a:r>
              <a:rPr lang="en-US" sz="1400" dirty="0" err="1">
                <a:solidFill>
                  <a:srgbClr val="008080"/>
                </a:solidFill>
                <a:latin typeface="Consolas"/>
              </a:rPr>
              <a:t>DVDsOrdered</a:t>
            </a:r>
            <a:r>
              <a:rPr lang="en-US" sz="1400" dirty="0">
                <a:solidFill>
                  <a:srgbClr val="008080"/>
                </a:solidFill>
                <a:latin typeface="Consolas"/>
              </a:rPr>
              <a:t> </a:t>
            </a:r>
            <a:r>
              <a:rPr lang="en-US" sz="1400" dirty="0">
                <a:solidFill>
                  <a:srgbClr val="0000FF"/>
                </a:solidFill>
                <a:latin typeface="Consolas"/>
              </a:rPr>
              <a:t>ON</a:t>
            </a:r>
            <a:r>
              <a:rPr lang="en-US" sz="1400" dirty="0">
                <a:solidFill>
                  <a:prstClr val="black"/>
                </a:solidFill>
                <a:latin typeface="Consolas"/>
              </a:rPr>
              <a:t> </a:t>
            </a:r>
            <a:r>
              <a:rPr lang="en-US" sz="1400" dirty="0" err="1">
                <a:solidFill>
                  <a:srgbClr val="008080"/>
                </a:solidFill>
                <a:latin typeface="Consolas"/>
              </a:rPr>
              <a:t>DVDsOrdered.OrderID</a:t>
            </a:r>
            <a:r>
              <a:rPr lang="en-US" sz="1400" dirty="0">
                <a:solidFill>
                  <a:prstClr val="black"/>
                </a:solidFill>
                <a:latin typeface="Consolas"/>
              </a:rPr>
              <a:t> </a:t>
            </a:r>
            <a:r>
              <a:rPr lang="en-US" sz="1400" dirty="0">
                <a:solidFill>
                  <a:srgbClr val="808080"/>
                </a:solidFill>
                <a:latin typeface="Consolas"/>
              </a:rPr>
              <a:t>=</a:t>
            </a:r>
            <a:r>
              <a:rPr lang="en-US" sz="1400" dirty="0">
                <a:solidFill>
                  <a:prstClr val="black"/>
                </a:solidFill>
                <a:latin typeface="Consolas"/>
              </a:rPr>
              <a:t> </a:t>
            </a:r>
            <a:r>
              <a:rPr lang="en-US" sz="1400" dirty="0" err="1">
                <a:solidFill>
                  <a:srgbClr val="008080"/>
                </a:solidFill>
                <a:latin typeface="Consolas"/>
              </a:rPr>
              <a:t>Orders.OrderID</a:t>
            </a:r>
            <a:r>
              <a:rPr lang="en-US" sz="1400" dirty="0">
                <a:solidFill>
                  <a:prstClr val="black"/>
                </a:solidFill>
                <a:latin typeface="Consolas"/>
              </a:rPr>
              <a:t> </a:t>
            </a:r>
          </a:p>
          <a:p>
            <a:pPr marL="0" indent="0">
              <a:buNone/>
            </a:pPr>
            <a:r>
              <a:rPr lang="en-US" sz="1400" dirty="0">
                <a:solidFill>
                  <a:srgbClr val="808080"/>
                </a:solidFill>
                <a:latin typeface="Consolas"/>
              </a:rPr>
              <a:t>INNER</a:t>
            </a:r>
            <a:r>
              <a:rPr lang="en-US" sz="1400" dirty="0">
                <a:solidFill>
                  <a:prstClr val="black"/>
                </a:solidFill>
                <a:latin typeface="Consolas"/>
              </a:rPr>
              <a:t> </a:t>
            </a:r>
            <a:r>
              <a:rPr lang="en-US" sz="1400" dirty="0">
                <a:solidFill>
                  <a:srgbClr val="808080"/>
                </a:solidFill>
                <a:latin typeface="Consolas"/>
              </a:rPr>
              <a:t>JOIN</a:t>
            </a:r>
            <a:r>
              <a:rPr lang="en-US" sz="1400" dirty="0">
                <a:solidFill>
                  <a:prstClr val="black"/>
                </a:solidFill>
                <a:latin typeface="Consolas"/>
              </a:rPr>
              <a:t> </a:t>
            </a:r>
            <a:r>
              <a:rPr lang="en-US" sz="1400" dirty="0" err="1">
                <a:solidFill>
                  <a:srgbClr val="008080"/>
                </a:solidFill>
                <a:latin typeface="Consolas"/>
              </a:rPr>
              <a:t>DVDtable</a:t>
            </a:r>
            <a:r>
              <a:rPr lang="en-US" sz="1400" dirty="0">
                <a:solidFill>
                  <a:srgbClr val="008080"/>
                </a:solidFill>
                <a:latin typeface="Consolas"/>
              </a:rPr>
              <a:t> </a:t>
            </a:r>
            <a:r>
              <a:rPr lang="en-US" sz="1400" dirty="0">
                <a:solidFill>
                  <a:srgbClr val="0000FF"/>
                </a:solidFill>
                <a:latin typeface="Consolas"/>
              </a:rPr>
              <a:t>ON</a:t>
            </a:r>
            <a:r>
              <a:rPr lang="en-US" sz="1400" dirty="0">
                <a:solidFill>
                  <a:prstClr val="black"/>
                </a:solidFill>
                <a:latin typeface="Consolas"/>
              </a:rPr>
              <a:t> </a:t>
            </a:r>
            <a:r>
              <a:rPr lang="en-US" sz="1400" dirty="0" err="1">
                <a:solidFill>
                  <a:srgbClr val="008080"/>
                </a:solidFill>
                <a:latin typeface="Consolas"/>
              </a:rPr>
              <a:t>DVDsOrdered.DVDID</a:t>
            </a:r>
            <a:r>
              <a:rPr lang="en-US" sz="1400" dirty="0">
                <a:solidFill>
                  <a:srgbClr val="008080"/>
                </a:solidFill>
                <a:latin typeface="Consolas"/>
              </a:rPr>
              <a:t> </a:t>
            </a:r>
            <a:r>
              <a:rPr lang="en-US" sz="1400" dirty="0">
                <a:solidFill>
                  <a:srgbClr val="808080"/>
                </a:solidFill>
                <a:latin typeface="Consolas"/>
              </a:rPr>
              <a:t>=</a:t>
            </a:r>
            <a:r>
              <a:rPr lang="en-US" sz="1400" dirty="0">
                <a:solidFill>
                  <a:prstClr val="black"/>
                </a:solidFill>
                <a:latin typeface="Consolas"/>
              </a:rPr>
              <a:t> </a:t>
            </a:r>
            <a:r>
              <a:rPr lang="en-US" sz="1400" dirty="0" err="1">
                <a:solidFill>
                  <a:srgbClr val="008080"/>
                </a:solidFill>
                <a:latin typeface="Consolas"/>
              </a:rPr>
              <a:t>DVDtable.DVDID</a:t>
            </a:r>
            <a:r>
              <a:rPr lang="en-US" sz="1400" dirty="0">
                <a:solidFill>
                  <a:srgbClr val="008080"/>
                </a:solidFill>
                <a:latin typeface="Consolas"/>
              </a:rPr>
              <a:t> </a:t>
            </a:r>
            <a:endParaRPr lang="en-US" sz="1400" dirty="0">
              <a:solidFill>
                <a:prstClr val="black"/>
              </a:solidFill>
              <a:latin typeface="Consolas"/>
            </a:endParaRPr>
          </a:p>
          <a:p>
            <a:pPr marL="0" indent="0">
              <a:buNone/>
            </a:pPr>
            <a:r>
              <a:rPr lang="en-US" sz="1400" dirty="0">
                <a:solidFill>
                  <a:srgbClr val="0000FF"/>
                </a:solidFill>
                <a:latin typeface="Consolas"/>
              </a:rPr>
              <a:t>WHERE</a:t>
            </a:r>
            <a:r>
              <a:rPr lang="en-US" sz="1400" dirty="0">
                <a:solidFill>
                  <a:prstClr val="black"/>
                </a:solidFill>
                <a:latin typeface="Consolas"/>
              </a:rPr>
              <a:t> </a:t>
            </a:r>
            <a:r>
              <a:rPr lang="en-US" sz="1400" dirty="0" err="1">
                <a:solidFill>
                  <a:srgbClr val="008080"/>
                </a:solidFill>
                <a:latin typeface="Consolas"/>
              </a:rPr>
              <a:t>CustomerID</a:t>
            </a:r>
            <a:r>
              <a:rPr lang="en-US" sz="1400" dirty="0">
                <a:solidFill>
                  <a:srgbClr val="008080"/>
                </a:solidFill>
                <a:latin typeface="Consolas"/>
              </a:rPr>
              <a:t> </a:t>
            </a:r>
            <a:r>
              <a:rPr lang="en-US" sz="1400" dirty="0">
                <a:solidFill>
                  <a:srgbClr val="808080"/>
                </a:solidFill>
                <a:latin typeface="Consolas"/>
              </a:rPr>
              <a:t>=</a:t>
            </a:r>
            <a:r>
              <a:rPr lang="en-US" sz="1400" dirty="0">
                <a:solidFill>
                  <a:prstClr val="black"/>
                </a:solidFill>
                <a:latin typeface="Consolas"/>
              </a:rPr>
              <a:t> </a:t>
            </a:r>
            <a:r>
              <a:rPr lang="en-US" sz="1400" dirty="0">
                <a:solidFill>
                  <a:srgbClr val="008080"/>
                </a:solidFill>
                <a:latin typeface="Consolas"/>
              </a:rPr>
              <a:t>@</a:t>
            </a:r>
            <a:r>
              <a:rPr lang="en-US" sz="1400" dirty="0" err="1">
                <a:solidFill>
                  <a:srgbClr val="008080"/>
                </a:solidFill>
                <a:latin typeface="Consolas"/>
              </a:rPr>
              <a:t>CustomerID</a:t>
            </a:r>
            <a:r>
              <a:rPr lang="en-US" sz="1400" dirty="0">
                <a:solidFill>
                  <a:prstClr val="black"/>
                </a:solidFill>
                <a:latin typeface="Consolas"/>
              </a:rPr>
              <a:t> </a:t>
            </a:r>
          </a:p>
          <a:p>
            <a:pPr marL="0" indent="0">
              <a:buNone/>
            </a:pPr>
            <a:endParaRPr lang="en-US" sz="1400" dirty="0">
              <a:solidFill>
                <a:prstClr val="black"/>
              </a:solidFill>
              <a:latin typeface="Consolas"/>
            </a:endParaRPr>
          </a:p>
          <a:p>
            <a:r>
              <a:rPr lang="en-US" sz="1400" dirty="0">
                <a:solidFill>
                  <a:prstClr val="black"/>
                </a:solidFill>
                <a:latin typeface="Consolas"/>
              </a:rPr>
              <a:t>Multiple joins across several large tables is quite an I/O and </a:t>
            </a:r>
            <a:r>
              <a:rPr lang="en-US" sz="1400" dirty="0" err="1">
                <a:solidFill>
                  <a:prstClr val="black"/>
                </a:solidFill>
                <a:latin typeface="Consolas"/>
              </a:rPr>
              <a:t>cpu</a:t>
            </a:r>
            <a:r>
              <a:rPr lang="en-US" sz="1400" dirty="0">
                <a:solidFill>
                  <a:prstClr val="black"/>
                </a:solidFill>
                <a:latin typeface="Consolas"/>
              </a:rPr>
              <a:t> intensive operation.</a:t>
            </a:r>
          </a:p>
          <a:p>
            <a:pPr marL="0" marR="0" indent="0">
              <a:lnSpc>
                <a:spcPct val="115000"/>
              </a:lnSpc>
              <a:spcBef>
                <a:spcPts val="0"/>
              </a:spcBef>
              <a:spcAft>
                <a:spcPts val="0"/>
              </a:spcAft>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381123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normalization if such a good idea, why isn’t all data stored in SQL?</a:t>
            </a:r>
          </a:p>
        </p:txBody>
      </p:sp>
      <p:sp>
        <p:nvSpPr>
          <p:cNvPr id="3" name="Content Placeholder 2"/>
          <p:cNvSpPr>
            <a:spLocks noGrp="1"/>
          </p:cNvSpPr>
          <p:nvPr>
            <p:ph idx="1"/>
          </p:nvPr>
        </p:nvSpPr>
        <p:spPr/>
        <p:txBody>
          <a:bodyPr>
            <a:normAutofit fontScale="77500" lnSpcReduction="20000"/>
          </a:bodyPr>
          <a:lstStyle/>
          <a:p>
            <a:r>
              <a:rPr lang="en-US" dirty="0" err="1"/>
              <a:t>Rdb’s</a:t>
            </a:r>
            <a:r>
              <a:rPr lang="en-US" dirty="0"/>
              <a:t> are generally highly normalized as this allows </a:t>
            </a:r>
            <a:r>
              <a:rPr lang="en-US" dirty="0">
                <a:solidFill>
                  <a:srgbClr val="0070C0"/>
                </a:solidFill>
              </a:rPr>
              <a:t>for fast data insertion and / or updates </a:t>
            </a:r>
            <a:r>
              <a:rPr lang="en-US" dirty="0"/>
              <a:t>as they affect the fewest number of  columns in the fewest number of rows for a single record. (and with smaller chance of hitting locks)</a:t>
            </a:r>
          </a:p>
          <a:p>
            <a:pPr lvl="1"/>
            <a:r>
              <a:rPr lang="en-US" dirty="0"/>
              <a:t>And a simple query, such as “what’ is Zak’s phone number” is also fast.</a:t>
            </a:r>
          </a:p>
          <a:p>
            <a:pPr lvl="1"/>
            <a:r>
              <a:rPr lang="en-US" dirty="0"/>
              <a:t>But </a:t>
            </a:r>
            <a:r>
              <a:rPr lang="en-US" dirty="0">
                <a:solidFill>
                  <a:schemeClr val="accent6">
                    <a:lumMod val="75000"/>
                  </a:schemeClr>
                </a:solidFill>
              </a:rPr>
              <a:t>very high insertion rates, affecting multiple tables</a:t>
            </a:r>
            <a:r>
              <a:rPr lang="en-US" dirty="0"/>
              <a:t>, is not optimized (so we have Big Data --- NoSQL)</a:t>
            </a:r>
          </a:p>
          <a:p>
            <a:pPr lvl="1"/>
            <a:r>
              <a:rPr lang="en-US" dirty="0">
                <a:solidFill>
                  <a:schemeClr val="accent6">
                    <a:lumMod val="75000"/>
                  </a:schemeClr>
                </a:solidFill>
              </a:rPr>
              <a:t>Complex queries</a:t>
            </a:r>
            <a:r>
              <a:rPr lang="en-US" dirty="0"/>
              <a:t>, such as “All married women in State of WA with 2 or more children who have earned a college degree” require many </a:t>
            </a:r>
            <a:r>
              <a:rPr lang="en-US" dirty="0" err="1"/>
              <a:t>db</a:t>
            </a:r>
            <a:r>
              <a:rPr lang="en-US" dirty="0"/>
              <a:t> engine cycles and are relatively slow. (so we have BI – Cubes)</a:t>
            </a:r>
          </a:p>
          <a:p>
            <a:pPr lvl="1"/>
            <a:r>
              <a:rPr lang="en-US" dirty="0"/>
              <a:t>Company A’s SQL </a:t>
            </a:r>
            <a:r>
              <a:rPr lang="en-US" dirty="0" err="1">
                <a:solidFill>
                  <a:schemeClr val="accent6">
                    <a:lumMod val="75000"/>
                  </a:schemeClr>
                </a:solidFill>
              </a:rPr>
              <a:t>db</a:t>
            </a:r>
            <a:r>
              <a:rPr lang="en-US" dirty="0">
                <a:solidFill>
                  <a:schemeClr val="accent6">
                    <a:lumMod val="75000"/>
                  </a:schemeClr>
                </a:solidFill>
              </a:rPr>
              <a:t> does not match</a:t>
            </a:r>
            <a:r>
              <a:rPr lang="en-US" dirty="0"/>
              <a:t> Company B’s  (so we have XML for interchange)</a:t>
            </a:r>
          </a:p>
          <a:p>
            <a:endParaRPr lang="en-US" dirty="0"/>
          </a:p>
        </p:txBody>
      </p:sp>
    </p:spTree>
    <p:extLst>
      <p:ext uri="{BB962C8B-B14F-4D97-AF65-F5344CB8AC3E}">
        <p14:creationId xmlns:p14="http://schemas.microsoft.com/office/powerpoint/2010/main" val="111648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t>4 models</a:t>
            </a: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a:t>A database is an organized collection of data.</a:t>
            </a:r>
          </a:p>
          <a:p>
            <a:r>
              <a:rPr lang="en-US" dirty="0"/>
              <a:t>The data is organized in a way that reflects the intended use of the data.</a:t>
            </a:r>
          </a:p>
          <a:p>
            <a:pPr lvl="1"/>
            <a:r>
              <a:rPr lang="en-US" dirty="0"/>
              <a:t>What is stored</a:t>
            </a:r>
          </a:p>
          <a:p>
            <a:pPr lvl="1"/>
            <a:r>
              <a:rPr lang="en-US" dirty="0"/>
              <a:t>What format stored in</a:t>
            </a:r>
          </a:p>
          <a:p>
            <a:pPr lvl="1"/>
            <a:r>
              <a:rPr lang="en-US" dirty="0"/>
              <a:t>What relationships are built in</a:t>
            </a:r>
          </a:p>
          <a:p>
            <a:pPr lvl="1"/>
            <a:r>
              <a:rPr lang="en-US" dirty="0"/>
              <a:t>Performance of single insert/read, versus large queries</a:t>
            </a:r>
          </a:p>
          <a:p>
            <a:r>
              <a:rPr lang="en-US" dirty="0"/>
              <a:t>We will look at 4 models</a:t>
            </a:r>
          </a:p>
          <a:p>
            <a:pPr lvl="1"/>
            <a:r>
              <a:rPr lang="en-US" dirty="0"/>
              <a:t> XML data</a:t>
            </a:r>
          </a:p>
          <a:p>
            <a:pPr lvl="1"/>
            <a:r>
              <a:rPr lang="en-US" dirty="0"/>
              <a:t> relational databases</a:t>
            </a:r>
          </a:p>
          <a:p>
            <a:pPr lvl="1"/>
            <a:r>
              <a:rPr lang="en-US" dirty="0"/>
              <a:t> multi-dimensional databases</a:t>
            </a:r>
          </a:p>
          <a:p>
            <a:pPr lvl="1"/>
            <a:r>
              <a:rPr lang="en-US" dirty="0"/>
              <a:t> big data</a:t>
            </a:r>
          </a:p>
        </p:txBody>
      </p:sp>
    </p:spTree>
    <p:extLst>
      <p:ext uri="{BB962C8B-B14F-4D97-AF65-F5344CB8AC3E}">
        <p14:creationId xmlns:p14="http://schemas.microsoft.com/office/powerpoint/2010/main" val="26333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Multidimensional Database (MDB)</a:t>
            </a:r>
            <a:br>
              <a:rPr lang="en-US" dirty="0"/>
            </a:br>
            <a:r>
              <a:rPr lang="en-US" sz="1800" dirty="0">
                <a:hlinkClick r:id="rId2"/>
              </a:rPr>
              <a:t>http://en.wikipedia.org/wiki/Online_analytical_processing#Multidimensional_databases</a:t>
            </a:r>
            <a:br>
              <a:rPr lang="en-US" sz="1800" dirty="0"/>
            </a:br>
            <a:br>
              <a:rPr lang="en-US" sz="1800" dirty="0"/>
            </a:br>
            <a:r>
              <a:rPr lang="en-US" sz="1800" dirty="0">
                <a:hlinkClick r:id="rId3"/>
              </a:rPr>
              <a:t>http://www.alphadevx.com/a/36-Comparison-of-Relational-and-Multi-Dimensional-Database-Structures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7004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sz="3600" dirty="0"/>
              <a:t>Multidimensional Database (MDB)</a:t>
            </a:r>
            <a:br>
              <a:rPr lang="en-US" sz="3600" dirty="0"/>
            </a:br>
            <a:endParaRPr lang="en-US" sz="3600" dirty="0"/>
          </a:p>
        </p:txBody>
      </p:sp>
      <p:sp>
        <p:nvSpPr>
          <p:cNvPr id="3" name="Content Placeholder 2"/>
          <p:cNvSpPr>
            <a:spLocks noGrp="1"/>
          </p:cNvSpPr>
          <p:nvPr>
            <p:ph idx="1"/>
          </p:nvPr>
        </p:nvSpPr>
        <p:spPr>
          <a:xfrm>
            <a:off x="457200" y="1036637"/>
            <a:ext cx="8229600" cy="5211763"/>
          </a:xfrm>
        </p:spPr>
        <p:txBody>
          <a:bodyPr>
            <a:noAutofit/>
          </a:bodyPr>
          <a:lstStyle/>
          <a:p>
            <a:r>
              <a:rPr lang="en-US" sz="1800" dirty="0"/>
              <a:t>MDB is a type of database optimized for data warehouse and online analytical processing (OLAP) applications. </a:t>
            </a:r>
          </a:p>
          <a:p>
            <a:pPr lvl="1"/>
            <a:r>
              <a:rPr lang="en-US" sz="1600" dirty="0"/>
              <a:t>They are generally loaded with data from existing relational databases that are being updated with real time information. </a:t>
            </a:r>
          </a:p>
          <a:p>
            <a:pPr lvl="1"/>
            <a:r>
              <a:rPr lang="en-US" sz="1600" dirty="0"/>
              <a:t>Instead of using the SQL query language, MDBs are accessed with a MDX query language,  or using many business apps such as Excel, SharePoint, and many special purpose built apps that allow companies to make better pricing, inventory, and other decisions. </a:t>
            </a:r>
          </a:p>
          <a:p>
            <a:pPr lvl="1"/>
            <a:r>
              <a:rPr lang="en-US" sz="1600" dirty="0"/>
              <a:t>They allow questions like “which of my cereal brands are selling the most and what is the most common product that is sold at the same time”?</a:t>
            </a:r>
          </a:p>
          <a:p>
            <a:endParaRPr lang="en-US" sz="1800" dirty="0"/>
          </a:p>
          <a:p>
            <a:r>
              <a:rPr lang="en-US" sz="1800" dirty="0"/>
              <a:t>OLAP consists of 3 operations: consolidation , drill-down, and “slicing and dicing”. </a:t>
            </a:r>
          </a:p>
          <a:p>
            <a:pPr lvl="1"/>
            <a:r>
              <a:rPr lang="en-US" sz="1600" dirty="0"/>
              <a:t>Consolidation involves the aggregation of data that can be accumulated and computed in one or more dimensions. For example, all sales offices are rolled up to the sales department or sales division to anticipate sales trends.  (The structure used is generally a “cube”.)</a:t>
            </a:r>
          </a:p>
          <a:p>
            <a:pPr lvl="1"/>
            <a:r>
              <a:rPr lang="en-US" sz="1600" dirty="0"/>
              <a:t>Drill-down is a technique that allows users to navigate through the details. For instance, users can view the sales by individual products that make up a region’s sales. </a:t>
            </a:r>
          </a:p>
          <a:p>
            <a:pPr lvl="1"/>
            <a:r>
              <a:rPr lang="en-US" sz="1600" dirty="0"/>
              <a:t>Slicing and dicing is a feature whereby users can take out (slicing) a specific set of data of the OLAP cube and view (dicing) the slices from different viewpoints.</a:t>
            </a:r>
          </a:p>
        </p:txBody>
      </p:sp>
    </p:spTree>
    <p:extLst>
      <p:ext uri="{BB962C8B-B14F-4D97-AF65-F5344CB8AC3E}">
        <p14:creationId xmlns:p14="http://schemas.microsoft.com/office/powerpoint/2010/main" val="2541610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17" y="442127"/>
            <a:ext cx="8105599" cy="60792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617785" y="6018963"/>
            <a:ext cx="1537397" cy="401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627833" y="5998866"/>
            <a:ext cx="1537398" cy="5224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21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51" y="410614"/>
            <a:ext cx="7686989" cy="625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27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t>MDB in support of OLAP</a:t>
            </a:r>
          </a:p>
        </p:txBody>
      </p:sp>
      <p:sp>
        <p:nvSpPr>
          <p:cNvPr id="3" name="Content Placeholder 2"/>
          <p:cNvSpPr>
            <a:spLocks noGrp="1"/>
          </p:cNvSpPr>
          <p:nvPr>
            <p:ph idx="1"/>
          </p:nvPr>
        </p:nvSpPr>
        <p:spPr>
          <a:xfrm>
            <a:off x="457200" y="990601"/>
            <a:ext cx="8229600" cy="3581400"/>
          </a:xfrm>
        </p:spPr>
        <p:txBody>
          <a:bodyPr>
            <a:normAutofit/>
          </a:bodyPr>
          <a:lstStyle/>
          <a:p>
            <a:r>
              <a:rPr lang="en-US" sz="1800" dirty="0"/>
              <a:t>It is common with MDB to use a “data cube” model to represent the dimensions of data available to a user. </a:t>
            </a:r>
          </a:p>
          <a:p>
            <a:pPr lvl="1"/>
            <a:r>
              <a:rPr lang="en-US" sz="1600" dirty="0"/>
              <a:t>For example, “internet sales" could be a “fact table” (called a measure)  where actual sales activity is stored (facts, data)</a:t>
            </a:r>
          </a:p>
          <a:p>
            <a:pPr lvl="1"/>
            <a:r>
              <a:rPr lang="en-US" sz="1600" dirty="0"/>
              <a:t>It can be interrogated and correlated across several “dimensions” such as geography, time, and product detail dimensions. </a:t>
            </a:r>
          </a:p>
          <a:p>
            <a:pPr lvl="1"/>
            <a:r>
              <a:rPr lang="en-US" sz="1600" dirty="0"/>
              <a:t>Dimension attributes are often broken down into hierarchies  such as Year, Quarter, and Month.</a:t>
            </a:r>
          </a:p>
          <a:p>
            <a:r>
              <a:rPr lang="en-US" sz="1800" dirty="0"/>
              <a:t>MDBs are generally quite de-normalized to support fast, complex queries. This is less optimal for data storage space, but optimizes complex query speeds.</a:t>
            </a:r>
          </a:p>
          <a:p>
            <a:r>
              <a:rPr lang="en-US" sz="1800" dirty="0"/>
              <a:t>Technologies such a SSIS (SQL Services Integration Services) are used to periodically refresh the fact tables, such as at the end of a retail day.</a:t>
            </a:r>
          </a:p>
          <a:p>
            <a:endParaRPr lang="en-US" sz="1800" dirty="0"/>
          </a:p>
        </p:txBody>
      </p:sp>
      <p:sp>
        <p:nvSpPr>
          <p:cNvPr id="5" name="TextBox 4"/>
          <p:cNvSpPr txBox="1"/>
          <p:nvPr/>
        </p:nvSpPr>
        <p:spPr>
          <a:xfrm>
            <a:off x="457200" y="4572000"/>
            <a:ext cx="8382000" cy="2031325"/>
          </a:xfrm>
          <a:prstGeom prst="rect">
            <a:avLst/>
          </a:prstGeom>
          <a:noFill/>
          <a:ln w="3175">
            <a:solidFill>
              <a:schemeClr val="tx1"/>
            </a:solidFill>
          </a:ln>
        </p:spPr>
        <p:txBody>
          <a:bodyPr wrap="square" rtlCol="0">
            <a:spAutoFit/>
          </a:bodyPr>
          <a:lstStyle/>
          <a:p>
            <a:r>
              <a:rPr lang="en-US" b="1" dirty="0"/>
              <a:t>Fact Tables</a:t>
            </a:r>
            <a:r>
              <a:rPr lang="en-US" dirty="0"/>
              <a:t> </a:t>
            </a:r>
            <a:br>
              <a:rPr lang="en-US" dirty="0"/>
            </a:br>
            <a:r>
              <a:rPr lang="en-US" dirty="0"/>
              <a:t>1. Provides measurement of an enterprise, in numeric or integer form, determined by observation.</a:t>
            </a:r>
          </a:p>
          <a:p>
            <a:r>
              <a:rPr lang="en-US" dirty="0"/>
              <a:t>2. Size of Fact Table is larger than Dimension Table.</a:t>
            </a:r>
          </a:p>
          <a:p>
            <a:r>
              <a:rPr lang="en-US" dirty="0"/>
              <a:t>3. Fact table data has foreign keys that refer to primary keys in the dimension tables. </a:t>
            </a:r>
          </a:p>
          <a:p>
            <a:r>
              <a:rPr lang="en-US" dirty="0"/>
              <a:t>4. A dimension table consists mainly of descriptive attributes that are textual fields.</a:t>
            </a:r>
          </a:p>
          <a:p>
            <a:endParaRPr lang="en-US" dirty="0"/>
          </a:p>
        </p:txBody>
      </p:sp>
    </p:spTree>
    <p:extLst>
      <p:ext uri="{BB962C8B-B14F-4D97-AF65-F5344CB8AC3E}">
        <p14:creationId xmlns:p14="http://schemas.microsoft.com/office/powerpoint/2010/main" val="77783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simple example</a:t>
            </a:r>
          </a:p>
        </p:txBody>
      </p:sp>
      <p:sp>
        <p:nvSpPr>
          <p:cNvPr id="3" name="Content Placeholder 2"/>
          <p:cNvSpPr>
            <a:spLocks noGrp="1"/>
          </p:cNvSpPr>
          <p:nvPr>
            <p:ph idx="1"/>
          </p:nvPr>
        </p:nvSpPr>
        <p:spPr>
          <a:xfrm>
            <a:off x="457200" y="990601"/>
            <a:ext cx="8229600" cy="1219200"/>
          </a:xfrm>
        </p:spPr>
        <p:txBody>
          <a:bodyPr>
            <a:normAutofit fontScale="92500"/>
          </a:bodyPr>
          <a:lstStyle/>
          <a:p>
            <a:r>
              <a:rPr lang="en-US" sz="2400" dirty="0"/>
              <a:t>A cube that contains a store's sales as a </a:t>
            </a:r>
            <a:r>
              <a:rPr lang="en-US" sz="2400" b="1" dirty="0"/>
              <a:t>measure</a:t>
            </a:r>
            <a:r>
              <a:rPr lang="en-US" sz="2400" dirty="0"/>
              <a:t>, and Date/Time and Product as a </a:t>
            </a:r>
            <a:r>
              <a:rPr lang="en-US" sz="2400" b="1" dirty="0"/>
              <a:t>dimensions</a:t>
            </a:r>
            <a:r>
              <a:rPr lang="en-US" sz="2400" dirty="0"/>
              <a:t>. Each Sale has a Date/Time label, Prod, </a:t>
            </a:r>
            <a:r>
              <a:rPr lang="en-US" sz="2400" dirty="0" err="1"/>
              <a:t>etc</a:t>
            </a:r>
            <a:r>
              <a:rPr lang="en-US" sz="2400" dirty="0"/>
              <a:t> that describes more about that sale.</a:t>
            </a:r>
          </a:p>
          <a:p>
            <a:endParaRPr lang="en-US" sz="2400" dirty="0"/>
          </a:p>
          <a:p>
            <a:pPr marL="0" indent="0">
              <a:buNone/>
            </a:pPr>
            <a:endParaRPr lang="en-US" sz="2400" dirty="0"/>
          </a:p>
          <a:p>
            <a:endParaRPr lang="en-US" sz="2400" dirty="0"/>
          </a:p>
          <a:p>
            <a:pPr marL="0" indent="0">
              <a:buNone/>
            </a:pPr>
            <a:endParaRPr lang="en-US" sz="2400" dirty="0"/>
          </a:p>
        </p:txBody>
      </p:sp>
      <p:graphicFrame>
        <p:nvGraphicFramePr>
          <p:cNvPr id="4" name="Table 3"/>
          <p:cNvGraphicFramePr>
            <a:graphicFrameLocks noGrp="1"/>
          </p:cNvGraphicFramePr>
          <p:nvPr/>
        </p:nvGraphicFramePr>
        <p:xfrm>
          <a:off x="2209801" y="2819400"/>
          <a:ext cx="4876799" cy="1483360"/>
        </p:xfrm>
        <a:graphic>
          <a:graphicData uri="http://schemas.openxmlformats.org/drawingml/2006/table">
            <a:tbl>
              <a:tblPr firstRow="1" bandRow="1">
                <a:tableStyleId>{5C22544A-7EE6-4342-B048-85BDC9FD1C3A}</a:tableStyleId>
              </a:tblPr>
              <a:tblGrid>
                <a:gridCol w="9143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70840">
                <a:tc>
                  <a:txBody>
                    <a:bodyPr/>
                    <a:lstStyle/>
                    <a:p>
                      <a:r>
                        <a:rPr lang="en-US" dirty="0" err="1"/>
                        <a:t>sale_id</a:t>
                      </a:r>
                      <a:endParaRPr lang="en-US" dirty="0"/>
                    </a:p>
                  </a:txBody>
                  <a:tcPr/>
                </a:tc>
                <a:tc>
                  <a:txBody>
                    <a:bodyPr/>
                    <a:lstStyle/>
                    <a:p>
                      <a:r>
                        <a:rPr lang="en-US" dirty="0" err="1"/>
                        <a:t>sale_amount</a:t>
                      </a:r>
                      <a:endParaRPr lang="en-US" dirty="0"/>
                    </a:p>
                  </a:txBody>
                  <a:tcPr/>
                </a:tc>
                <a:tc>
                  <a:txBody>
                    <a:bodyPr/>
                    <a:lstStyle/>
                    <a:p>
                      <a:r>
                        <a:rPr lang="en-US" dirty="0" err="1"/>
                        <a:t>time_id</a:t>
                      </a:r>
                      <a:endParaRPr lang="en-US" dirty="0"/>
                    </a:p>
                  </a:txBody>
                  <a:tcPr/>
                </a:tc>
                <a:tc>
                  <a:txBody>
                    <a:bodyPr/>
                    <a:lstStyle/>
                    <a:p>
                      <a:r>
                        <a:rPr lang="en-US" dirty="0" err="1"/>
                        <a:t>Prod_id</a:t>
                      </a:r>
                      <a:endParaRPr lang="en-US" dirty="0"/>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12134</a:t>
                      </a:r>
                    </a:p>
                  </a:txBody>
                  <a:tcPr/>
                </a:tc>
                <a:tc>
                  <a:txBody>
                    <a:bodyPr/>
                    <a:lstStyle/>
                    <a:p>
                      <a:r>
                        <a:rPr lang="en-US" dirty="0"/>
                        <a:t>208.10</a:t>
                      </a:r>
                    </a:p>
                  </a:txBody>
                  <a:tcPr/>
                </a:tc>
                <a:tc>
                  <a:txBody>
                    <a:bodyPr/>
                    <a:lstStyle/>
                    <a:p>
                      <a:r>
                        <a:rPr lang="en-US" dirty="0"/>
                        <a:t>1364</a:t>
                      </a:r>
                    </a:p>
                  </a:txBody>
                  <a:tcPr/>
                </a:tc>
                <a:tc>
                  <a:txBody>
                    <a:bodyPr/>
                    <a:lstStyle/>
                    <a:p>
                      <a:r>
                        <a:rPr lang="en-US" dirty="0"/>
                        <a:t>789</a:t>
                      </a:r>
                    </a:p>
                  </a:txBody>
                  <a:tcPr/>
                </a:tc>
                <a:tc>
                  <a:txBody>
                    <a:bodyPr/>
                    <a:lstStyle/>
                    <a:p>
                      <a:r>
                        <a:rPr lang="en-US" dirty="0"/>
                        <a:t>…</a:t>
                      </a:r>
                    </a:p>
                  </a:txBody>
                  <a:tcPr/>
                </a:tc>
                <a:extLst>
                  <a:ext uri="{0D108BD9-81ED-4DB2-BD59-A6C34878D82A}">
                    <a16:rowId xmlns:a16="http://schemas.microsoft.com/office/drawing/2014/main" val="10001"/>
                  </a:ext>
                </a:extLst>
              </a:tr>
              <a:tr h="370840">
                <a:tc>
                  <a:txBody>
                    <a:bodyPr/>
                    <a:lstStyle/>
                    <a:p>
                      <a:r>
                        <a:rPr lang="en-US" dirty="0"/>
                        <a:t>12135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600.50</a:t>
                      </a:r>
                    </a:p>
                  </a:txBody>
                  <a:tcPr/>
                </a:tc>
                <a:tc>
                  <a:txBody>
                    <a:bodyPr/>
                    <a:lstStyle/>
                    <a:p>
                      <a:r>
                        <a:rPr lang="en-US" dirty="0"/>
                        <a:t>1456</a:t>
                      </a:r>
                    </a:p>
                  </a:txBody>
                  <a:tcPr/>
                </a:tc>
                <a:tc>
                  <a:txBody>
                    <a:bodyPr/>
                    <a:lstStyle/>
                    <a:p>
                      <a:r>
                        <a:rPr lang="en-US" dirty="0"/>
                        <a:t>236</a:t>
                      </a:r>
                    </a:p>
                  </a:txBody>
                  <a:tcPr/>
                </a:tc>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152401" y="4993640"/>
          <a:ext cx="3124200" cy="148336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2133601">
                  <a:extLst>
                    <a:ext uri="{9D8B030D-6E8A-4147-A177-3AD203B41FA5}">
                      <a16:colId xmlns:a16="http://schemas.microsoft.com/office/drawing/2014/main" val="20001"/>
                    </a:ext>
                  </a:extLst>
                </a:gridCol>
              </a:tblGrid>
              <a:tr h="370840">
                <a:tc>
                  <a:txBody>
                    <a:bodyPr/>
                    <a:lstStyle/>
                    <a:p>
                      <a:r>
                        <a:rPr lang="en-US" dirty="0" err="1"/>
                        <a:t>time_id</a:t>
                      </a:r>
                      <a:endParaRPr lang="en-US" dirty="0"/>
                    </a:p>
                  </a:txBody>
                  <a:tcPr/>
                </a:tc>
                <a:tc>
                  <a:txBody>
                    <a:bodyPr/>
                    <a:lstStyle/>
                    <a:p>
                      <a:r>
                        <a:rPr lang="en-US" dirty="0"/>
                        <a:t>timestamp </a:t>
                      </a:r>
                    </a:p>
                  </a:txBody>
                  <a:tcPr/>
                </a:tc>
                <a:extLst>
                  <a:ext uri="{0D108BD9-81ED-4DB2-BD59-A6C34878D82A}">
                    <a16:rowId xmlns:a16="http://schemas.microsoft.com/office/drawing/2014/main" val="10000"/>
                  </a:ext>
                </a:extLst>
              </a:tr>
              <a:tr h="370840">
                <a:tc>
                  <a:txBody>
                    <a:bodyPr/>
                    <a:lstStyle/>
                    <a:p>
                      <a:r>
                        <a:rPr lang="en-US" dirty="0"/>
                        <a:t>1364</a:t>
                      </a:r>
                    </a:p>
                  </a:txBody>
                  <a:tcPr/>
                </a:tc>
                <a:tc>
                  <a:txBody>
                    <a:bodyPr/>
                    <a:lstStyle/>
                    <a:p>
                      <a:r>
                        <a:rPr lang="en-US" dirty="0"/>
                        <a:t>20140902 12:35:43</a:t>
                      </a:r>
                    </a:p>
                  </a:txBody>
                  <a:tcPr/>
                </a:tc>
                <a:extLst>
                  <a:ext uri="{0D108BD9-81ED-4DB2-BD59-A6C34878D82A}">
                    <a16:rowId xmlns:a16="http://schemas.microsoft.com/office/drawing/2014/main" val="10001"/>
                  </a:ext>
                </a:extLst>
              </a:tr>
              <a:tr h="370840">
                <a:tc>
                  <a:txBody>
                    <a:bodyPr/>
                    <a:lstStyle/>
                    <a:p>
                      <a:r>
                        <a:rPr lang="en-US" dirty="0"/>
                        <a:t>1365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20140902 12:37:14</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3124201" y="2362200"/>
            <a:ext cx="1812035" cy="400110"/>
          </a:xfrm>
          <a:prstGeom prst="rect">
            <a:avLst/>
          </a:prstGeom>
          <a:noFill/>
        </p:spPr>
        <p:txBody>
          <a:bodyPr wrap="none" rtlCol="0">
            <a:spAutoFit/>
          </a:bodyPr>
          <a:lstStyle/>
          <a:p>
            <a:r>
              <a:rPr lang="en-US" sz="2000" dirty="0"/>
              <a:t>Sales Fact Table</a:t>
            </a:r>
          </a:p>
        </p:txBody>
      </p:sp>
      <p:sp>
        <p:nvSpPr>
          <p:cNvPr id="7" name="TextBox 6"/>
          <p:cNvSpPr txBox="1"/>
          <p:nvPr/>
        </p:nvSpPr>
        <p:spPr>
          <a:xfrm>
            <a:off x="838200" y="4612640"/>
            <a:ext cx="1874231" cy="400110"/>
          </a:xfrm>
          <a:prstGeom prst="rect">
            <a:avLst/>
          </a:prstGeom>
          <a:noFill/>
        </p:spPr>
        <p:txBody>
          <a:bodyPr wrap="none" rtlCol="0">
            <a:spAutoFit/>
          </a:bodyPr>
          <a:lstStyle/>
          <a:p>
            <a:r>
              <a:rPr lang="en-US" sz="2000" dirty="0"/>
              <a:t>Time Dimension</a:t>
            </a:r>
          </a:p>
        </p:txBody>
      </p:sp>
      <p:graphicFrame>
        <p:nvGraphicFramePr>
          <p:cNvPr id="8" name="Table 7"/>
          <p:cNvGraphicFramePr>
            <a:graphicFrameLocks noGrp="1"/>
          </p:cNvGraphicFramePr>
          <p:nvPr/>
        </p:nvGraphicFramePr>
        <p:xfrm>
          <a:off x="3810002" y="4953000"/>
          <a:ext cx="4953001" cy="2291080"/>
        </p:xfrm>
        <a:graphic>
          <a:graphicData uri="http://schemas.openxmlformats.org/drawingml/2006/table">
            <a:tbl>
              <a:tblPr firstRow="1" bandRow="1">
                <a:tableStyleId>{5C22544A-7EE6-4342-B048-85BDC9FD1C3A}</a:tableStyleId>
              </a:tblPr>
              <a:tblGrid>
                <a:gridCol w="763184">
                  <a:extLst>
                    <a:ext uri="{9D8B030D-6E8A-4147-A177-3AD203B41FA5}">
                      <a16:colId xmlns:a16="http://schemas.microsoft.com/office/drawing/2014/main" val="20000"/>
                    </a:ext>
                  </a:extLst>
                </a:gridCol>
                <a:gridCol w="1522814">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533403">
                  <a:extLst>
                    <a:ext uri="{9D8B030D-6E8A-4147-A177-3AD203B41FA5}">
                      <a16:colId xmlns:a16="http://schemas.microsoft.com/office/drawing/2014/main" val="20004"/>
                    </a:ext>
                  </a:extLst>
                </a:gridCol>
              </a:tblGrid>
              <a:tr h="370840">
                <a:tc>
                  <a:txBody>
                    <a:bodyPr/>
                    <a:lstStyle/>
                    <a:p>
                      <a:r>
                        <a:rPr lang="en-US" dirty="0" err="1"/>
                        <a:t>Prod_id</a:t>
                      </a:r>
                      <a:endParaRPr lang="en-US" dirty="0"/>
                    </a:p>
                  </a:txBody>
                  <a:tcPr/>
                </a:tc>
                <a:tc>
                  <a:txBody>
                    <a:bodyPr/>
                    <a:lstStyle/>
                    <a:p>
                      <a:r>
                        <a:rPr lang="en-US" dirty="0"/>
                        <a:t>English </a:t>
                      </a:r>
                      <a:r>
                        <a:rPr lang="en-US" dirty="0" err="1"/>
                        <a:t>Desc</a:t>
                      </a:r>
                      <a:endParaRPr lang="en-US" dirty="0"/>
                    </a:p>
                  </a:txBody>
                  <a:tcPr/>
                </a:tc>
                <a:tc>
                  <a:txBody>
                    <a:bodyPr/>
                    <a:lstStyle/>
                    <a:p>
                      <a:r>
                        <a:rPr lang="en-US" dirty="0"/>
                        <a:t>List</a:t>
                      </a:r>
                      <a:r>
                        <a:rPr lang="en-US" baseline="0" dirty="0"/>
                        <a:t> Price</a:t>
                      </a:r>
                      <a:endParaRPr lang="en-US" dirty="0"/>
                    </a:p>
                  </a:txBody>
                  <a:tcPr/>
                </a:tc>
                <a:tc>
                  <a:txBody>
                    <a:bodyPr/>
                    <a:lstStyle/>
                    <a:p>
                      <a:r>
                        <a:rPr lang="en-US" dirty="0"/>
                        <a:t>Color</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789</a:t>
                      </a:r>
                    </a:p>
                  </a:txBody>
                  <a:tcPr/>
                </a:tc>
                <a:tc>
                  <a:txBody>
                    <a:bodyPr/>
                    <a:lstStyle/>
                    <a:p>
                      <a:r>
                        <a:rPr lang="en-US" dirty="0"/>
                        <a:t>Xbox 360 Console</a:t>
                      </a:r>
                    </a:p>
                  </a:txBody>
                  <a:tcPr/>
                </a:tc>
                <a:tc>
                  <a:txBody>
                    <a:bodyPr/>
                    <a:lstStyle/>
                    <a:p>
                      <a:r>
                        <a:rPr lang="en-US" dirty="0"/>
                        <a:t>240.00</a:t>
                      </a:r>
                    </a:p>
                  </a:txBody>
                  <a:tcPr/>
                </a:tc>
                <a:tc>
                  <a:txBody>
                    <a:bodyPr/>
                    <a:lstStyle/>
                    <a:p>
                      <a:r>
                        <a:rPr lang="en-US" dirty="0"/>
                        <a:t>Black</a:t>
                      </a:r>
                    </a:p>
                  </a:txBody>
                  <a:tcPr/>
                </a:tc>
                <a:tc>
                  <a:txBody>
                    <a:bodyPr/>
                    <a:lstStyle/>
                    <a:p>
                      <a:r>
                        <a:rPr lang="en-US" dirty="0"/>
                        <a:t>…</a:t>
                      </a:r>
                    </a:p>
                  </a:txBody>
                  <a:tcPr/>
                </a:tc>
                <a:extLst>
                  <a:ext uri="{0D108BD9-81ED-4DB2-BD59-A6C34878D82A}">
                    <a16:rowId xmlns:a16="http://schemas.microsoft.com/office/drawing/2014/main" val="10001"/>
                  </a:ext>
                </a:extLst>
              </a:tr>
              <a:tr h="370840">
                <a:tc>
                  <a:txBody>
                    <a:bodyPr/>
                    <a:lstStyle/>
                    <a:p>
                      <a:r>
                        <a:rPr lang="en-US" dirty="0"/>
                        <a:t>790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Xbox 360 Controller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24.99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White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5714999" y="4572000"/>
            <a:ext cx="2174698" cy="400110"/>
          </a:xfrm>
          <a:prstGeom prst="rect">
            <a:avLst/>
          </a:prstGeom>
          <a:noFill/>
        </p:spPr>
        <p:txBody>
          <a:bodyPr wrap="none" rtlCol="0">
            <a:spAutoFit/>
          </a:bodyPr>
          <a:lstStyle/>
          <a:p>
            <a:r>
              <a:rPr lang="en-US" sz="2000" dirty="0"/>
              <a:t>Product Dimension</a:t>
            </a:r>
          </a:p>
        </p:txBody>
      </p:sp>
      <p:cxnSp>
        <p:nvCxnSpPr>
          <p:cNvPr id="11" name="Straight Arrow Connector 10"/>
          <p:cNvCxnSpPr/>
          <p:nvPr/>
        </p:nvCxnSpPr>
        <p:spPr>
          <a:xfrm flipH="1">
            <a:off x="4267200" y="3505200"/>
            <a:ext cx="1447800" cy="22098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38200" y="3505200"/>
            <a:ext cx="3810000" cy="19812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05600" y="3429000"/>
            <a:ext cx="1752600" cy="6858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74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4038600"/>
            <a:ext cx="7772400" cy="1470025"/>
          </a:xfrm>
        </p:spPr>
        <p:txBody>
          <a:bodyPr/>
          <a:lstStyle/>
          <a:p>
            <a:r>
              <a:rPr lang="en-US" dirty="0"/>
              <a:t>Big Data   NoSQL</a:t>
            </a:r>
          </a:p>
        </p:txBody>
      </p:sp>
      <p:pic>
        <p:nvPicPr>
          <p:cNvPr id="7170" name="Picture 2" descr="http://www.opengardensblog.futuretext.com/wp-content/uploads/2012/07/nosq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892" y="1143000"/>
            <a:ext cx="2010508" cy="18669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ts1.mm.bing.net/th?&amp;id=HN.608000381262628029&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569720"/>
            <a:ext cx="4000500" cy="90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5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Big Data and NoSQL</a:t>
            </a:r>
            <a:endParaRPr lang="en-US" sz="2700" dirty="0"/>
          </a:p>
        </p:txBody>
      </p:sp>
      <p:sp>
        <p:nvSpPr>
          <p:cNvPr id="3" name="Content Placeholder 2"/>
          <p:cNvSpPr>
            <a:spLocks noGrp="1"/>
          </p:cNvSpPr>
          <p:nvPr>
            <p:ph idx="1"/>
          </p:nvPr>
        </p:nvSpPr>
        <p:spPr>
          <a:xfrm>
            <a:off x="457200" y="1219200"/>
            <a:ext cx="8229600" cy="4983163"/>
          </a:xfrm>
        </p:spPr>
        <p:txBody>
          <a:bodyPr>
            <a:noAutofit/>
          </a:bodyPr>
          <a:lstStyle/>
          <a:p>
            <a:r>
              <a:rPr lang="en-US" sz="1600" dirty="0"/>
              <a:t>Big data is an general term for any collection of data sets that are so large and/ or with such high throughput requirements, that it becomes very hard and or expensive to use a relational data base. These data requirements require that multiple (10? 100? 1000?) computers share the load of one large database.  Often technologies such as  “NoSQL” are used for these situations.</a:t>
            </a:r>
          </a:p>
          <a:p>
            <a:endParaRPr lang="en-US" sz="1600" dirty="0"/>
          </a:p>
          <a:p>
            <a:r>
              <a:rPr lang="en-US" sz="1600" dirty="0"/>
              <a:t>A NoSQL database general means a database that has a simple key-value store. They were built to accommodate the modern world wide web where data streams (txt messages, FB, real time cash register feeds, etc.) generate extremely high volumes of data at high data rates. Traditional SQL DBs could not effectively, economically deal with these data rates and this much data.</a:t>
            </a:r>
          </a:p>
          <a:p>
            <a:endParaRPr lang="en-US" sz="1600" dirty="0"/>
          </a:p>
          <a:p>
            <a:r>
              <a:rPr lang="en-US" sz="1600" dirty="0"/>
              <a:t>NoSQL databases trade off speed over function. They do not have fixed table schemas, they avoid join operations by storing denormalized data, and are designed to scale by feeding the data to multiple machines (10’s 100’s or even 1000’s). </a:t>
            </a:r>
            <a:r>
              <a:rPr lang="en-US" sz="1600" dirty="0" err="1"/>
              <a:t>MongoDB</a:t>
            </a:r>
            <a:r>
              <a:rPr lang="en-US" sz="1600" dirty="0"/>
              <a:t>, and </a:t>
            </a:r>
            <a:r>
              <a:rPr lang="en-US" sz="1600" dirty="0" err="1"/>
              <a:t>CouchDB</a:t>
            </a:r>
            <a:r>
              <a:rPr lang="en-US" sz="1600" dirty="0"/>
              <a:t> are examples and are open-source software products.</a:t>
            </a:r>
          </a:p>
          <a:p>
            <a:endParaRPr lang="en-US" sz="1600" dirty="0"/>
          </a:p>
          <a:p>
            <a:r>
              <a:rPr lang="en-US" sz="1600" dirty="0"/>
              <a:t>A common way of processing such Big Data is with “</a:t>
            </a:r>
            <a:r>
              <a:rPr lang="en-US" sz="1600" dirty="0" err="1"/>
              <a:t>MapReduce</a:t>
            </a:r>
            <a:r>
              <a:rPr lang="en-US" sz="1600" dirty="0"/>
              <a:t>” (and Hadoop is a widely used implementation)</a:t>
            </a:r>
          </a:p>
        </p:txBody>
      </p:sp>
    </p:spTree>
    <p:extLst>
      <p:ext uri="{BB962C8B-B14F-4D97-AF65-F5344CB8AC3E}">
        <p14:creationId xmlns:p14="http://schemas.microsoft.com/office/powerpoint/2010/main" val="926310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39000" y="1409700"/>
            <a:ext cx="1447800" cy="83820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ttp://dataconomy.com/wp-content/uploads/2014/07/SQL-vs.-No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05200"/>
            <a:ext cx="5267325" cy="30099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craping.pro/res/nosql/column_datab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5219700" cy="2914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15200" y="1524000"/>
            <a:ext cx="1219200" cy="609600"/>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Arial Rounded MT Bold" panose="020F0704030504030204" pitchFamily="34" charset="0"/>
              </a:rPr>
              <a:t>City</a:t>
            </a:r>
          </a:p>
          <a:p>
            <a:pPr algn="ctr"/>
            <a:r>
              <a:rPr lang="en-US" sz="1600" dirty="0">
                <a:solidFill>
                  <a:srgbClr val="000000"/>
                </a:solidFill>
                <a:latin typeface="Arial Rounded MT Bold" panose="020F0704030504030204" pitchFamily="34" charset="0"/>
              </a:rPr>
              <a:t>Butte</a:t>
            </a:r>
          </a:p>
        </p:txBody>
      </p:sp>
    </p:spTree>
    <p:extLst>
      <p:ext uri="{BB962C8B-B14F-4D97-AF65-F5344CB8AC3E}">
        <p14:creationId xmlns:p14="http://schemas.microsoft.com/office/powerpoint/2010/main" val="280327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MapReduce</a:t>
            </a:r>
            <a:br>
              <a:rPr lang="en-US" sz="3600" dirty="0"/>
            </a:br>
            <a:r>
              <a:rPr lang="en-US" sz="2800" dirty="0"/>
              <a:t>http://xiaochongzhang.me/blog/?p=338</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98" y="1638414"/>
            <a:ext cx="8923948" cy="4143261"/>
          </a:xfrm>
        </p:spPr>
      </p:pic>
    </p:spTree>
    <p:extLst>
      <p:ext uri="{BB962C8B-B14F-4D97-AF65-F5344CB8AC3E}">
        <p14:creationId xmlns:p14="http://schemas.microsoft.com/office/powerpoint/2010/main" val="117292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of this course</a:t>
            </a:r>
          </a:p>
        </p:txBody>
      </p:sp>
      <p:sp>
        <p:nvSpPr>
          <p:cNvPr id="3" name="Content Placeholder 2"/>
          <p:cNvSpPr>
            <a:spLocks noGrp="1"/>
          </p:cNvSpPr>
          <p:nvPr>
            <p:ph idx="1"/>
          </p:nvPr>
        </p:nvSpPr>
        <p:spPr/>
        <p:txBody>
          <a:bodyPr/>
          <a:lstStyle/>
          <a:p>
            <a:pPr marL="514350" indent="-514350">
              <a:buFont typeface="+mj-lt"/>
              <a:buAutoNum type="arabicPeriod"/>
            </a:pPr>
            <a:r>
              <a:rPr lang="en-US" dirty="0"/>
              <a:t>Better understand which data model is the best tradeoff for a given situation</a:t>
            </a:r>
          </a:p>
          <a:p>
            <a:pPr marL="514350" indent="-514350">
              <a:buFont typeface="+mj-lt"/>
              <a:buAutoNum type="arabicPeriod"/>
            </a:pPr>
            <a:r>
              <a:rPr lang="en-US" dirty="0"/>
              <a:t>Learn how to access these data models from programs</a:t>
            </a:r>
          </a:p>
          <a:p>
            <a:pPr marL="514350" indent="-514350">
              <a:buFont typeface="+mj-lt"/>
              <a:buAutoNum type="arabicPeriod"/>
            </a:pPr>
            <a:r>
              <a:rPr lang="en-US" strike="dblStrike" dirty="0"/>
              <a:t>Become experts in SQL, Hadoop, or BI Modelling</a:t>
            </a:r>
          </a:p>
          <a:p>
            <a:pPr marL="514350" indent="-514350">
              <a:buFont typeface="+mj-lt"/>
              <a:buAutoNum type="arabicPeriod"/>
            </a:pPr>
            <a:endParaRPr lang="en-US" dirty="0"/>
          </a:p>
        </p:txBody>
      </p:sp>
    </p:spTree>
    <p:extLst>
      <p:ext uri="{BB962C8B-B14F-4D97-AF65-F5344CB8AC3E}">
        <p14:creationId xmlns:p14="http://schemas.microsoft.com/office/powerpoint/2010/main" val="3991078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pizzaandcode.com/wp-content/uploads/2009/10/map-reduce-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49" y="234228"/>
            <a:ext cx="8177492" cy="631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486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a:t>With </a:t>
            </a:r>
            <a:r>
              <a:rPr lang="en-US" sz="3600" dirty="0" err="1"/>
              <a:t>MapReduce</a:t>
            </a:r>
            <a:endParaRPr lang="en-US" sz="3600"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dirty="0"/>
              <a:t>Partitioning the data across multiple machines allows for very high update rates and analysis speeds, but, there is a computer science theorem (CAP) that states it is impossible for a distributed system to simultaneously provide consistency, availability and partition tolerance guarantees. </a:t>
            </a:r>
          </a:p>
          <a:p>
            <a:pPr lvl="1"/>
            <a:r>
              <a:rPr lang="en-US" sz="2000" dirty="0"/>
              <a:t>A distributed system can satisfy any two of these guarantees at the same time, but not all three. For that reason NoSQL databases rely on “eventual consistency” to provide both availability and partition tolerance guarantees with a reduced level of data consistency.</a:t>
            </a:r>
          </a:p>
          <a:p>
            <a:pPr lvl="1"/>
            <a:r>
              <a:rPr lang="en-US" sz="2000" dirty="0"/>
              <a:t>For this reason, accounting data, like a payroll system, would not use NoSQL, because even one incorrect pay check is considered a big problem.  However if the </a:t>
            </a:r>
            <a:r>
              <a:rPr lang="en-US" sz="2000" dirty="0" err="1"/>
              <a:t>WalMart</a:t>
            </a:r>
            <a:r>
              <a:rPr lang="en-US" sz="2000" dirty="0"/>
              <a:t> marketing manager sees that 2,471 Hot And Spicy Frito's were sold in the last hour, and it was actually 2,479, that is considered ok.</a:t>
            </a:r>
          </a:p>
          <a:p>
            <a:endParaRPr lang="en-US" sz="2000" dirty="0"/>
          </a:p>
        </p:txBody>
      </p:sp>
    </p:spTree>
    <p:extLst>
      <p:ext uri="{BB962C8B-B14F-4D97-AF65-F5344CB8AC3E}">
        <p14:creationId xmlns:p14="http://schemas.microsoft.com/office/powerpoint/2010/main" val="356488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data (or json)</a:t>
            </a:r>
          </a:p>
        </p:txBody>
      </p:sp>
      <p:sp>
        <p:nvSpPr>
          <p:cNvPr id="3" name="Content Placeholder 2"/>
          <p:cNvSpPr>
            <a:spLocks noGrp="1"/>
          </p:cNvSpPr>
          <p:nvPr>
            <p:ph idx="1"/>
          </p:nvPr>
        </p:nvSpPr>
        <p:spPr/>
        <p:txBody>
          <a:bodyPr>
            <a:noAutofit/>
          </a:bodyPr>
          <a:lstStyle/>
          <a:p>
            <a:r>
              <a:rPr lang="en-US" sz="2400" dirty="0"/>
              <a:t>Is an example of a document oriented data structure. </a:t>
            </a:r>
          </a:p>
          <a:p>
            <a:r>
              <a:rPr lang="en-US" sz="2400" dirty="0"/>
              <a:t>XML defines encoding in a format which is human-readable </a:t>
            </a:r>
            <a:r>
              <a:rPr lang="en-US" sz="2400" i="1" dirty="0"/>
              <a:t>and</a:t>
            </a:r>
            <a:r>
              <a:rPr lang="en-US" sz="2400" dirty="0"/>
              <a:t> machine-readable</a:t>
            </a:r>
          </a:p>
          <a:p>
            <a:r>
              <a:rPr lang="en-US" sz="2400" dirty="0"/>
              <a:t>XML databases are a type of structured document oriented database that allows querying based on attributes that are specified in the XML description. </a:t>
            </a:r>
          </a:p>
          <a:p>
            <a:r>
              <a:rPr lang="en-US" sz="2400" dirty="0"/>
              <a:t>In this way, they are “self documenting”.</a:t>
            </a:r>
          </a:p>
          <a:p>
            <a:endParaRPr lang="en-US" sz="2400" dirty="0"/>
          </a:p>
          <a:p>
            <a:endParaRPr lang="en-US" sz="2400" dirty="0"/>
          </a:p>
        </p:txBody>
      </p:sp>
    </p:spTree>
    <p:extLst>
      <p:ext uri="{BB962C8B-B14F-4D97-AF65-F5344CB8AC3E}">
        <p14:creationId xmlns:p14="http://schemas.microsoft.com/office/powerpoint/2010/main" val="61338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639762"/>
          </a:xfrm>
        </p:spPr>
        <p:txBody>
          <a:bodyPr>
            <a:normAutofit fontScale="90000"/>
          </a:bodyPr>
          <a:lstStyle/>
          <a:p>
            <a:pPr eaLnBrk="1" hangingPunct="1"/>
            <a:r>
              <a:rPr lang="en-US" altLang="en-US" sz="3600" dirty="0"/>
              <a:t>XML Uses</a:t>
            </a:r>
          </a:p>
        </p:txBody>
      </p:sp>
      <p:sp>
        <p:nvSpPr>
          <p:cNvPr id="8195" name="Content Placeholder 2"/>
          <p:cNvSpPr>
            <a:spLocks noGrp="1"/>
          </p:cNvSpPr>
          <p:nvPr>
            <p:ph idx="1"/>
          </p:nvPr>
        </p:nvSpPr>
        <p:spPr>
          <a:xfrm>
            <a:off x="457200" y="979714"/>
            <a:ext cx="8229600" cy="5146449"/>
          </a:xfrm>
        </p:spPr>
        <p:txBody>
          <a:bodyPr>
            <a:normAutofit/>
          </a:bodyPr>
          <a:lstStyle/>
          <a:p>
            <a:pPr eaLnBrk="1" hangingPunct="1"/>
            <a:r>
              <a:rPr lang="en-US" altLang="en-US" sz="2800" dirty="0"/>
              <a:t>Data from relational databases</a:t>
            </a:r>
          </a:p>
          <a:p>
            <a:pPr lvl="2" eaLnBrk="1" hangingPunct="1"/>
            <a:r>
              <a:rPr lang="en-US" altLang="en-US" dirty="0"/>
              <a:t>DataSet in ADO.NET  </a:t>
            </a:r>
            <a:endParaRPr lang="en-US" altLang="en-US" sz="2000" dirty="0"/>
          </a:p>
          <a:p>
            <a:pPr eaLnBrk="1" hangingPunct="1"/>
            <a:r>
              <a:rPr lang="en-US" altLang="en-US" sz="2800" dirty="0"/>
              <a:t>Schemas describing data</a:t>
            </a:r>
          </a:p>
          <a:p>
            <a:pPr lvl="2" eaLnBrk="1" hangingPunct="1"/>
            <a:r>
              <a:rPr lang="en-US" altLang="en-US" dirty="0"/>
              <a:t>RDL - Used with SQL’s reporting services</a:t>
            </a:r>
          </a:p>
          <a:p>
            <a:pPr lvl="2" eaLnBrk="1" hangingPunct="1"/>
            <a:r>
              <a:rPr lang="en-US" altLang="en-US" dirty="0"/>
              <a:t>XSD - Extensible Schema Definition specifies how to formally describe the elements in an XML document. This description can be used to verify that each item of content in a document adheres to the description of the element in which the content is to be placed.</a:t>
            </a:r>
          </a:p>
          <a:p>
            <a:pPr lvl="2" eaLnBrk="1" hangingPunct="1"/>
            <a:r>
              <a:rPr lang="en-US" dirty="0"/>
              <a:t>Often used for machine-to-machine data interoperability (company to company).</a:t>
            </a:r>
          </a:p>
        </p:txBody>
      </p:sp>
    </p:spTree>
    <p:extLst>
      <p:ext uri="{BB962C8B-B14F-4D97-AF65-F5344CB8AC3E}">
        <p14:creationId xmlns:p14="http://schemas.microsoft.com/office/powerpoint/2010/main" val="132984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1019"/>
          </a:xfrm>
        </p:spPr>
        <p:txBody>
          <a:bodyPr>
            <a:normAutofit/>
          </a:bodyPr>
          <a:lstStyle/>
          <a:p>
            <a:r>
              <a:rPr lang="en-US" sz="4000" dirty="0"/>
              <a:t>Simple XML file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09" y="3312223"/>
            <a:ext cx="8229600" cy="2740857"/>
          </a:xfrm>
          <a:prstGeom prst="rect">
            <a:avLst/>
          </a:prstGeom>
        </p:spPr>
      </p:pic>
      <p:sp>
        <p:nvSpPr>
          <p:cNvPr id="6" name="TextBox 5"/>
          <p:cNvSpPr txBox="1"/>
          <p:nvPr/>
        </p:nvSpPr>
        <p:spPr>
          <a:xfrm>
            <a:off x="533400" y="1371600"/>
            <a:ext cx="6596101" cy="1938992"/>
          </a:xfrm>
          <a:prstGeom prst="rect">
            <a:avLst/>
          </a:prstGeom>
          <a:noFill/>
        </p:spPr>
        <p:txBody>
          <a:bodyPr wrap="none" rtlCol="0">
            <a:spAutoFit/>
          </a:bodyPr>
          <a:lstStyle/>
          <a:p>
            <a:pPr algn="l"/>
            <a:r>
              <a:rPr lang="en-US" sz="2000" dirty="0"/>
              <a:t>XML declaration</a:t>
            </a:r>
          </a:p>
          <a:p>
            <a:pPr algn="l"/>
            <a:r>
              <a:rPr lang="en-US" sz="2000" dirty="0"/>
              <a:t>1 root element (2 tags)</a:t>
            </a:r>
          </a:p>
          <a:p>
            <a:pPr lvl="2"/>
            <a:r>
              <a:rPr lang="en-US" sz="2000" dirty="0"/>
              <a:t>  child (nested) elements (2 tags)</a:t>
            </a:r>
          </a:p>
          <a:p>
            <a:pPr lvl="2"/>
            <a:r>
              <a:rPr lang="en-US" sz="2000" dirty="0"/>
              <a:t>     elements have text content, &amp; can have attributes</a:t>
            </a:r>
          </a:p>
          <a:p>
            <a:pPr lvl="2"/>
            <a:r>
              <a:rPr lang="en-US" sz="2000" dirty="0"/>
              <a:t>                           in name/value pairs (must be quoted)</a:t>
            </a:r>
          </a:p>
          <a:p>
            <a:pPr algn="l"/>
            <a:endParaRPr lang="en-US" sz="2000" dirty="0"/>
          </a:p>
        </p:txBody>
      </p:sp>
      <p:sp>
        <p:nvSpPr>
          <p:cNvPr id="7" name="Freeform 6"/>
          <p:cNvSpPr/>
          <p:nvPr/>
        </p:nvSpPr>
        <p:spPr>
          <a:xfrm>
            <a:off x="1082007" y="1978090"/>
            <a:ext cx="2644589" cy="1455575"/>
          </a:xfrm>
          <a:custGeom>
            <a:avLst/>
            <a:gdLst>
              <a:gd name="connsiteX0" fmla="*/ 19005 w 2644589"/>
              <a:gd name="connsiteY0" fmla="*/ 0 h 1455575"/>
              <a:gd name="connsiteX1" fmla="*/ 9675 w 2644589"/>
              <a:gd name="connsiteY1" fmla="*/ 401216 h 1455575"/>
              <a:gd name="connsiteX2" fmla="*/ 84320 w 2644589"/>
              <a:gd name="connsiteY2" fmla="*/ 578498 h 1455575"/>
              <a:gd name="connsiteX3" fmla="*/ 242940 w 2644589"/>
              <a:gd name="connsiteY3" fmla="*/ 793102 h 1455575"/>
              <a:gd name="connsiteX4" fmla="*/ 550850 w 2644589"/>
              <a:gd name="connsiteY4" fmla="*/ 970383 h 1455575"/>
              <a:gd name="connsiteX5" fmla="*/ 1120017 w 2644589"/>
              <a:gd name="connsiteY5" fmla="*/ 1166326 h 1455575"/>
              <a:gd name="connsiteX6" fmla="*/ 1399936 w 2644589"/>
              <a:gd name="connsiteY6" fmla="*/ 1194318 h 1455575"/>
              <a:gd name="connsiteX7" fmla="*/ 1623871 w 2644589"/>
              <a:gd name="connsiteY7" fmla="*/ 1222310 h 1455575"/>
              <a:gd name="connsiteX8" fmla="*/ 2118393 w 2644589"/>
              <a:gd name="connsiteY8" fmla="*/ 1296955 h 1455575"/>
              <a:gd name="connsiteX9" fmla="*/ 2305005 w 2644589"/>
              <a:gd name="connsiteY9" fmla="*/ 1324947 h 1455575"/>
              <a:gd name="connsiteX10" fmla="*/ 2426303 w 2644589"/>
              <a:gd name="connsiteY10" fmla="*/ 1343608 h 1455575"/>
              <a:gd name="connsiteX11" fmla="*/ 2594254 w 2644589"/>
              <a:gd name="connsiteY11" fmla="*/ 1371600 h 1455575"/>
              <a:gd name="connsiteX12" fmla="*/ 2622246 w 2644589"/>
              <a:gd name="connsiteY12" fmla="*/ 1427583 h 1455575"/>
              <a:gd name="connsiteX13" fmla="*/ 2640907 w 2644589"/>
              <a:gd name="connsiteY13" fmla="*/ 1455575 h 1455575"/>
              <a:gd name="connsiteX14" fmla="*/ 2631577 w 2644589"/>
              <a:gd name="connsiteY14" fmla="*/ 1427583 h 1455575"/>
              <a:gd name="connsiteX15" fmla="*/ 2603585 w 2644589"/>
              <a:gd name="connsiteY15" fmla="*/ 1418253 h 145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44589" h="1455575">
                <a:moveTo>
                  <a:pt x="19005" y="0"/>
                </a:moveTo>
                <a:cubicBezTo>
                  <a:pt x="14856" y="58085"/>
                  <a:pt x="-15020" y="307926"/>
                  <a:pt x="9675" y="401216"/>
                </a:cubicBezTo>
                <a:cubicBezTo>
                  <a:pt x="26083" y="463200"/>
                  <a:pt x="57205" y="520395"/>
                  <a:pt x="84320" y="578498"/>
                </a:cubicBezTo>
                <a:cubicBezTo>
                  <a:pt x="128305" y="672752"/>
                  <a:pt x="161056" y="721044"/>
                  <a:pt x="242940" y="793102"/>
                </a:cubicBezTo>
                <a:cubicBezTo>
                  <a:pt x="341455" y="879795"/>
                  <a:pt x="429472" y="918024"/>
                  <a:pt x="550850" y="970383"/>
                </a:cubicBezTo>
                <a:cubicBezTo>
                  <a:pt x="739765" y="1051876"/>
                  <a:pt x="916886" y="1128454"/>
                  <a:pt x="1120017" y="1166326"/>
                </a:cubicBezTo>
                <a:cubicBezTo>
                  <a:pt x="1212200" y="1183513"/>
                  <a:pt x="1306738" y="1183963"/>
                  <a:pt x="1399936" y="1194318"/>
                </a:cubicBezTo>
                <a:cubicBezTo>
                  <a:pt x="1474702" y="1202625"/>
                  <a:pt x="1549401" y="1211671"/>
                  <a:pt x="1623871" y="1222310"/>
                </a:cubicBezTo>
                <a:lnTo>
                  <a:pt x="2118393" y="1296955"/>
                </a:lnTo>
                <a:lnTo>
                  <a:pt x="2305005" y="1324947"/>
                </a:lnTo>
                <a:lnTo>
                  <a:pt x="2426303" y="1343608"/>
                </a:lnTo>
                <a:lnTo>
                  <a:pt x="2594254" y="1371600"/>
                </a:lnTo>
                <a:cubicBezTo>
                  <a:pt x="2603585" y="1390261"/>
                  <a:pt x="2612114" y="1409345"/>
                  <a:pt x="2622246" y="1427583"/>
                </a:cubicBezTo>
                <a:cubicBezTo>
                  <a:pt x="2627692" y="1437386"/>
                  <a:pt x="2629693" y="1455575"/>
                  <a:pt x="2640907" y="1455575"/>
                </a:cubicBezTo>
                <a:cubicBezTo>
                  <a:pt x="2650742" y="1455575"/>
                  <a:pt x="2638532" y="1434538"/>
                  <a:pt x="2631577" y="1427583"/>
                </a:cubicBezTo>
                <a:cubicBezTo>
                  <a:pt x="2624622" y="1420628"/>
                  <a:pt x="2603585" y="1418253"/>
                  <a:pt x="2603585" y="1418253"/>
                </a:cubicBezTo>
              </a:path>
            </a:pathLst>
          </a:cu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7" idx="13"/>
          </p:cNvCxnSpPr>
          <p:nvPr/>
        </p:nvCxnSpPr>
        <p:spPr>
          <a:xfrm flipH="1">
            <a:off x="3722914" y="3276600"/>
            <a:ext cx="10886" cy="157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3"/>
          </p:cNvCxnSpPr>
          <p:nvPr/>
        </p:nvCxnSpPr>
        <p:spPr>
          <a:xfrm flipH="1" flipV="1">
            <a:off x="3581400" y="3429000"/>
            <a:ext cx="141514" cy="4665"/>
          </a:xfrm>
          <a:prstGeom prst="line">
            <a:avLst/>
          </a:prstGeom>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961053" y="2043404"/>
            <a:ext cx="1138335" cy="1459843"/>
          </a:xfrm>
          <a:custGeom>
            <a:avLst/>
            <a:gdLst>
              <a:gd name="connsiteX0" fmla="*/ 0 w 1138335"/>
              <a:gd name="connsiteY0" fmla="*/ 0 h 1459843"/>
              <a:gd name="connsiteX1" fmla="*/ 46653 w 1138335"/>
              <a:gd name="connsiteY1" fmla="*/ 335902 h 1459843"/>
              <a:gd name="connsiteX2" fmla="*/ 177282 w 1138335"/>
              <a:gd name="connsiteY2" fmla="*/ 569167 h 1459843"/>
              <a:gd name="connsiteX3" fmla="*/ 233265 w 1138335"/>
              <a:gd name="connsiteY3" fmla="*/ 662474 h 1459843"/>
              <a:gd name="connsiteX4" fmla="*/ 391886 w 1138335"/>
              <a:gd name="connsiteY4" fmla="*/ 811763 h 1459843"/>
              <a:gd name="connsiteX5" fmla="*/ 615820 w 1138335"/>
              <a:gd name="connsiteY5" fmla="*/ 1091682 h 1459843"/>
              <a:gd name="connsiteX6" fmla="*/ 830425 w 1138335"/>
              <a:gd name="connsiteY6" fmla="*/ 1231641 h 1459843"/>
              <a:gd name="connsiteX7" fmla="*/ 914400 w 1138335"/>
              <a:gd name="connsiteY7" fmla="*/ 1287625 h 1459843"/>
              <a:gd name="connsiteX8" fmla="*/ 951723 w 1138335"/>
              <a:gd name="connsiteY8" fmla="*/ 1306286 h 1459843"/>
              <a:gd name="connsiteX9" fmla="*/ 1054359 w 1138335"/>
              <a:gd name="connsiteY9" fmla="*/ 1380931 h 1459843"/>
              <a:gd name="connsiteX10" fmla="*/ 1138335 w 1138335"/>
              <a:gd name="connsiteY10" fmla="*/ 1436914 h 1459843"/>
              <a:gd name="connsiteX11" fmla="*/ 1045029 w 1138335"/>
              <a:gd name="connsiteY11" fmla="*/ 1455576 h 145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8335" h="1459843">
                <a:moveTo>
                  <a:pt x="0" y="0"/>
                </a:moveTo>
                <a:cubicBezTo>
                  <a:pt x="15551" y="111967"/>
                  <a:pt x="13036" y="227974"/>
                  <a:pt x="46653" y="335902"/>
                </a:cubicBezTo>
                <a:cubicBezTo>
                  <a:pt x="73155" y="420987"/>
                  <a:pt x="133068" y="491792"/>
                  <a:pt x="177282" y="569167"/>
                </a:cubicBezTo>
                <a:cubicBezTo>
                  <a:pt x="195277" y="600659"/>
                  <a:pt x="206852" y="637615"/>
                  <a:pt x="233265" y="662474"/>
                </a:cubicBezTo>
                <a:cubicBezTo>
                  <a:pt x="286139" y="712237"/>
                  <a:pt x="343217" y="757880"/>
                  <a:pt x="391886" y="811763"/>
                </a:cubicBezTo>
                <a:cubicBezTo>
                  <a:pt x="462275" y="889694"/>
                  <a:pt x="530003" y="1027320"/>
                  <a:pt x="615820" y="1091682"/>
                </a:cubicBezTo>
                <a:cubicBezTo>
                  <a:pt x="753046" y="1194600"/>
                  <a:pt x="630462" y="1106664"/>
                  <a:pt x="830425" y="1231641"/>
                </a:cubicBezTo>
                <a:cubicBezTo>
                  <a:pt x="858953" y="1249471"/>
                  <a:pt x="885749" y="1269993"/>
                  <a:pt x="914400" y="1287625"/>
                </a:cubicBezTo>
                <a:cubicBezTo>
                  <a:pt x="926246" y="1294915"/>
                  <a:pt x="939796" y="1299130"/>
                  <a:pt x="951723" y="1306286"/>
                </a:cubicBezTo>
                <a:cubicBezTo>
                  <a:pt x="1036156" y="1356945"/>
                  <a:pt x="979645" y="1327564"/>
                  <a:pt x="1054359" y="1380931"/>
                </a:cubicBezTo>
                <a:cubicBezTo>
                  <a:pt x="1081735" y="1400485"/>
                  <a:pt x="1110343" y="1418253"/>
                  <a:pt x="1138335" y="1436914"/>
                </a:cubicBezTo>
                <a:cubicBezTo>
                  <a:pt x="1102080" y="1473170"/>
                  <a:pt x="1128471" y="1455576"/>
                  <a:pt x="1045029" y="1455576"/>
                </a:cubicBezTo>
              </a:path>
            </a:pathLst>
          </a:cu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2" idx="10"/>
          </p:cNvCxnSpPr>
          <p:nvPr/>
        </p:nvCxnSpPr>
        <p:spPr>
          <a:xfrm flipH="1">
            <a:off x="2099388" y="3429000"/>
            <a:ext cx="34212" cy="51318"/>
          </a:xfrm>
          <a:prstGeom prst="line">
            <a:avLst/>
          </a:prstGeom>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3480318" y="1651518"/>
            <a:ext cx="4203771" cy="2398239"/>
          </a:xfrm>
          <a:custGeom>
            <a:avLst/>
            <a:gdLst>
              <a:gd name="connsiteX0" fmla="*/ 307911 w 4203771"/>
              <a:gd name="connsiteY0" fmla="*/ 429209 h 2398239"/>
              <a:gd name="connsiteX1" fmla="*/ 961053 w 4203771"/>
              <a:gd name="connsiteY1" fmla="*/ 205274 h 2398239"/>
              <a:gd name="connsiteX2" fmla="*/ 1567543 w 4203771"/>
              <a:gd name="connsiteY2" fmla="*/ 46653 h 2398239"/>
              <a:gd name="connsiteX3" fmla="*/ 2267339 w 4203771"/>
              <a:gd name="connsiteY3" fmla="*/ 0 h 2398239"/>
              <a:gd name="connsiteX4" fmla="*/ 3228392 w 4203771"/>
              <a:gd name="connsiteY4" fmla="*/ 130629 h 2398239"/>
              <a:gd name="connsiteX5" fmla="*/ 3694923 w 4203771"/>
              <a:gd name="connsiteY5" fmla="*/ 270588 h 2398239"/>
              <a:gd name="connsiteX6" fmla="*/ 3974841 w 4203771"/>
              <a:gd name="connsiteY6" fmla="*/ 438539 h 2398239"/>
              <a:gd name="connsiteX7" fmla="*/ 4189445 w 4203771"/>
              <a:gd name="connsiteY7" fmla="*/ 895739 h 2398239"/>
              <a:gd name="connsiteX8" fmla="*/ 4198776 w 4203771"/>
              <a:gd name="connsiteY8" fmla="*/ 1166327 h 2398239"/>
              <a:gd name="connsiteX9" fmla="*/ 3881535 w 4203771"/>
              <a:gd name="connsiteY9" fmla="*/ 1586204 h 2398239"/>
              <a:gd name="connsiteX10" fmla="*/ 3144417 w 4203771"/>
              <a:gd name="connsiteY10" fmla="*/ 1819470 h 2398239"/>
              <a:gd name="connsiteX11" fmla="*/ 2220686 w 4203771"/>
              <a:gd name="connsiteY11" fmla="*/ 1959429 h 2398239"/>
              <a:gd name="connsiteX12" fmla="*/ 1698172 w 4203771"/>
              <a:gd name="connsiteY12" fmla="*/ 2052735 h 2398239"/>
              <a:gd name="connsiteX13" fmla="*/ 1595535 w 4203771"/>
              <a:gd name="connsiteY13" fmla="*/ 2071396 h 2398239"/>
              <a:gd name="connsiteX14" fmla="*/ 1464906 w 4203771"/>
              <a:gd name="connsiteY14" fmla="*/ 2099388 h 2398239"/>
              <a:gd name="connsiteX15" fmla="*/ 1259633 w 4203771"/>
              <a:gd name="connsiteY15" fmla="*/ 2127380 h 2398239"/>
              <a:gd name="connsiteX16" fmla="*/ 1073021 w 4203771"/>
              <a:gd name="connsiteY16" fmla="*/ 2164702 h 2398239"/>
              <a:gd name="connsiteX17" fmla="*/ 830425 w 4203771"/>
              <a:gd name="connsiteY17" fmla="*/ 2192694 h 2398239"/>
              <a:gd name="connsiteX18" fmla="*/ 569168 w 4203771"/>
              <a:gd name="connsiteY18" fmla="*/ 2248678 h 2398239"/>
              <a:gd name="connsiteX19" fmla="*/ 261258 w 4203771"/>
              <a:gd name="connsiteY19" fmla="*/ 2286000 h 2398239"/>
              <a:gd name="connsiteX20" fmla="*/ 74645 w 4203771"/>
              <a:gd name="connsiteY20" fmla="*/ 2341984 h 2398239"/>
              <a:gd name="connsiteX21" fmla="*/ 0 w 4203771"/>
              <a:gd name="connsiteY21" fmla="*/ 2360645 h 2398239"/>
              <a:gd name="connsiteX22" fmla="*/ 102637 w 4203771"/>
              <a:gd name="connsiteY22" fmla="*/ 2304662 h 2398239"/>
              <a:gd name="connsiteX23" fmla="*/ 130629 w 4203771"/>
              <a:gd name="connsiteY23" fmla="*/ 2286000 h 2398239"/>
              <a:gd name="connsiteX24" fmla="*/ 27992 w 4203771"/>
              <a:gd name="connsiteY24" fmla="*/ 2360645 h 2398239"/>
              <a:gd name="connsiteX25" fmla="*/ 111968 w 4203771"/>
              <a:gd name="connsiteY25" fmla="*/ 2397968 h 2398239"/>
              <a:gd name="connsiteX26" fmla="*/ 121298 w 4203771"/>
              <a:gd name="connsiteY26" fmla="*/ 2397968 h 239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03771" h="2398239">
                <a:moveTo>
                  <a:pt x="307911" y="429209"/>
                </a:moveTo>
                <a:cubicBezTo>
                  <a:pt x="775857" y="226432"/>
                  <a:pt x="401419" y="373164"/>
                  <a:pt x="961053" y="205274"/>
                </a:cubicBezTo>
                <a:cubicBezTo>
                  <a:pt x="1287665" y="107290"/>
                  <a:pt x="1210697" y="96913"/>
                  <a:pt x="1567543" y="46653"/>
                </a:cubicBezTo>
                <a:cubicBezTo>
                  <a:pt x="1731045" y="23625"/>
                  <a:pt x="2108446" y="8149"/>
                  <a:pt x="2267339" y="0"/>
                </a:cubicBezTo>
                <a:cubicBezTo>
                  <a:pt x="2625767" y="34137"/>
                  <a:pt x="2859164" y="47470"/>
                  <a:pt x="3228392" y="130629"/>
                </a:cubicBezTo>
                <a:cubicBezTo>
                  <a:pt x="3386782" y="166302"/>
                  <a:pt x="3539413" y="223935"/>
                  <a:pt x="3694923" y="270588"/>
                </a:cubicBezTo>
                <a:cubicBezTo>
                  <a:pt x="3788229" y="326572"/>
                  <a:pt x="3893411" y="366363"/>
                  <a:pt x="3974841" y="438539"/>
                </a:cubicBezTo>
                <a:cubicBezTo>
                  <a:pt x="4106185" y="554958"/>
                  <a:pt x="4139743" y="741110"/>
                  <a:pt x="4189445" y="895739"/>
                </a:cubicBezTo>
                <a:cubicBezTo>
                  <a:pt x="4192555" y="985935"/>
                  <a:pt x="4213035" y="1077211"/>
                  <a:pt x="4198776" y="1166327"/>
                </a:cubicBezTo>
                <a:cubicBezTo>
                  <a:pt x="4170979" y="1340055"/>
                  <a:pt x="4016445" y="1497026"/>
                  <a:pt x="3881535" y="1586204"/>
                </a:cubicBezTo>
                <a:cubicBezTo>
                  <a:pt x="3678202" y="1720611"/>
                  <a:pt x="3373108" y="1779767"/>
                  <a:pt x="3144417" y="1819470"/>
                </a:cubicBezTo>
                <a:cubicBezTo>
                  <a:pt x="2837582" y="1872740"/>
                  <a:pt x="2527261" y="1904684"/>
                  <a:pt x="2220686" y="1959429"/>
                </a:cubicBezTo>
                <a:lnTo>
                  <a:pt x="1698172" y="2052735"/>
                </a:lnTo>
                <a:cubicBezTo>
                  <a:pt x="1663943" y="2058865"/>
                  <a:pt x="1629536" y="2064110"/>
                  <a:pt x="1595535" y="2071396"/>
                </a:cubicBezTo>
                <a:cubicBezTo>
                  <a:pt x="1551992" y="2080727"/>
                  <a:pt x="1508832" y="2092067"/>
                  <a:pt x="1464906" y="2099388"/>
                </a:cubicBezTo>
                <a:cubicBezTo>
                  <a:pt x="1396788" y="2110741"/>
                  <a:pt x="1327751" y="2116027"/>
                  <a:pt x="1259633" y="2127380"/>
                </a:cubicBezTo>
                <a:cubicBezTo>
                  <a:pt x="1197060" y="2137809"/>
                  <a:pt x="1135434" y="2153354"/>
                  <a:pt x="1073021" y="2164702"/>
                </a:cubicBezTo>
                <a:cubicBezTo>
                  <a:pt x="954666" y="2186221"/>
                  <a:pt x="949862" y="2183507"/>
                  <a:pt x="830425" y="2192694"/>
                </a:cubicBezTo>
                <a:cubicBezTo>
                  <a:pt x="763548" y="2208430"/>
                  <a:pt x="644844" y="2239219"/>
                  <a:pt x="569168" y="2248678"/>
                </a:cubicBezTo>
                <a:cubicBezTo>
                  <a:pt x="340799" y="2277224"/>
                  <a:pt x="434920" y="2252921"/>
                  <a:pt x="261258" y="2286000"/>
                </a:cubicBezTo>
                <a:cubicBezTo>
                  <a:pt x="133054" y="2310420"/>
                  <a:pt x="215264" y="2297578"/>
                  <a:pt x="74645" y="2341984"/>
                </a:cubicBezTo>
                <a:cubicBezTo>
                  <a:pt x="50188" y="2349707"/>
                  <a:pt x="24882" y="2354425"/>
                  <a:pt x="0" y="2360645"/>
                </a:cubicBezTo>
                <a:cubicBezTo>
                  <a:pt x="34212" y="2341984"/>
                  <a:pt x="68801" y="2323997"/>
                  <a:pt x="102637" y="2304662"/>
                </a:cubicBezTo>
                <a:cubicBezTo>
                  <a:pt x="112374" y="2299098"/>
                  <a:pt x="140659" y="2280985"/>
                  <a:pt x="130629" y="2286000"/>
                </a:cubicBezTo>
                <a:cubicBezTo>
                  <a:pt x="83396" y="2309615"/>
                  <a:pt x="70784" y="2324985"/>
                  <a:pt x="27992" y="2360645"/>
                </a:cubicBezTo>
                <a:cubicBezTo>
                  <a:pt x="75934" y="2389410"/>
                  <a:pt x="63915" y="2388357"/>
                  <a:pt x="111968" y="2397968"/>
                </a:cubicBezTo>
                <a:cubicBezTo>
                  <a:pt x="115018" y="2398578"/>
                  <a:pt x="118188" y="2397968"/>
                  <a:pt x="121298" y="2397968"/>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694922" y="1418253"/>
            <a:ext cx="4535995" cy="2640563"/>
          </a:xfrm>
          <a:custGeom>
            <a:avLst/>
            <a:gdLst>
              <a:gd name="connsiteX0" fmla="*/ 0 w 4535995"/>
              <a:gd name="connsiteY0" fmla="*/ 671804 h 2640563"/>
              <a:gd name="connsiteX1" fmla="*/ 429209 w 4535995"/>
              <a:gd name="connsiteY1" fmla="*/ 438539 h 2640563"/>
              <a:gd name="connsiteX2" fmla="*/ 1408923 w 4535995"/>
              <a:gd name="connsiteY2" fmla="*/ 74645 h 2640563"/>
              <a:gd name="connsiteX3" fmla="*/ 2155372 w 4535995"/>
              <a:gd name="connsiteY3" fmla="*/ 0 h 2640563"/>
              <a:gd name="connsiteX4" fmla="*/ 2640564 w 4535995"/>
              <a:gd name="connsiteY4" fmla="*/ 18661 h 2640563"/>
              <a:gd name="connsiteX5" fmla="*/ 3554964 w 4535995"/>
              <a:gd name="connsiteY5" fmla="*/ 167951 h 2640563"/>
              <a:gd name="connsiteX6" fmla="*/ 3890866 w 4535995"/>
              <a:gd name="connsiteY6" fmla="*/ 261257 h 2640563"/>
              <a:gd name="connsiteX7" fmla="*/ 4161454 w 4535995"/>
              <a:gd name="connsiteY7" fmla="*/ 438539 h 2640563"/>
              <a:gd name="connsiteX8" fmla="*/ 4264090 w 4535995"/>
              <a:gd name="connsiteY8" fmla="*/ 625151 h 2640563"/>
              <a:gd name="connsiteX9" fmla="*/ 4497356 w 4535995"/>
              <a:gd name="connsiteY9" fmla="*/ 1250302 h 2640563"/>
              <a:gd name="connsiteX10" fmla="*/ 4534678 w 4535995"/>
              <a:gd name="connsiteY10" fmla="*/ 1520890 h 2640563"/>
              <a:gd name="connsiteX11" fmla="*/ 4525347 w 4535995"/>
              <a:gd name="connsiteY11" fmla="*/ 1595535 h 2640563"/>
              <a:gd name="connsiteX12" fmla="*/ 4413380 w 4535995"/>
              <a:gd name="connsiteY12" fmla="*/ 1726163 h 2640563"/>
              <a:gd name="connsiteX13" fmla="*/ 4040156 w 4535995"/>
              <a:gd name="connsiteY13" fmla="*/ 2006082 h 2640563"/>
              <a:gd name="connsiteX14" fmla="*/ 3704254 w 4535995"/>
              <a:gd name="connsiteY14" fmla="*/ 2192694 h 2640563"/>
              <a:gd name="connsiteX15" fmla="*/ 2771192 w 4535995"/>
              <a:gd name="connsiteY15" fmla="*/ 2295331 h 2640563"/>
              <a:gd name="connsiteX16" fmla="*/ 2341984 w 4535995"/>
              <a:gd name="connsiteY16" fmla="*/ 2351314 h 2640563"/>
              <a:gd name="connsiteX17" fmla="*/ 1903445 w 4535995"/>
              <a:gd name="connsiteY17" fmla="*/ 2397967 h 2640563"/>
              <a:gd name="connsiteX18" fmla="*/ 1604866 w 4535995"/>
              <a:gd name="connsiteY18" fmla="*/ 2435290 h 2640563"/>
              <a:gd name="connsiteX19" fmla="*/ 1343609 w 4535995"/>
              <a:gd name="connsiteY19" fmla="*/ 2500604 h 2640563"/>
              <a:gd name="connsiteX20" fmla="*/ 1156996 w 4535995"/>
              <a:gd name="connsiteY20" fmla="*/ 2537927 h 2640563"/>
              <a:gd name="connsiteX21" fmla="*/ 1026368 w 4535995"/>
              <a:gd name="connsiteY21" fmla="*/ 2593910 h 2640563"/>
              <a:gd name="connsiteX22" fmla="*/ 1054360 w 4535995"/>
              <a:gd name="connsiteY22" fmla="*/ 2556588 h 2640563"/>
              <a:gd name="connsiteX23" fmla="*/ 1091682 w 4535995"/>
              <a:gd name="connsiteY23" fmla="*/ 2631233 h 2640563"/>
              <a:gd name="connsiteX24" fmla="*/ 1119674 w 4535995"/>
              <a:gd name="connsiteY24" fmla="*/ 2640563 h 2640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35995" h="2640563">
                <a:moveTo>
                  <a:pt x="0" y="671804"/>
                </a:moveTo>
                <a:cubicBezTo>
                  <a:pt x="143070" y="594049"/>
                  <a:pt x="281967" y="508070"/>
                  <a:pt x="429209" y="438539"/>
                </a:cubicBezTo>
                <a:cubicBezTo>
                  <a:pt x="764720" y="280103"/>
                  <a:pt x="1056002" y="164118"/>
                  <a:pt x="1408923" y="74645"/>
                </a:cubicBezTo>
                <a:cubicBezTo>
                  <a:pt x="1668628" y="8804"/>
                  <a:pt x="1876749" y="16074"/>
                  <a:pt x="2155372" y="0"/>
                </a:cubicBezTo>
                <a:cubicBezTo>
                  <a:pt x="2317103" y="6220"/>
                  <a:pt x="2479240" y="5625"/>
                  <a:pt x="2640564" y="18661"/>
                </a:cubicBezTo>
                <a:cubicBezTo>
                  <a:pt x="2922943" y="41480"/>
                  <a:pt x="3281648" y="105120"/>
                  <a:pt x="3554964" y="167951"/>
                </a:cubicBezTo>
                <a:cubicBezTo>
                  <a:pt x="3668217" y="193986"/>
                  <a:pt x="3778899" y="230155"/>
                  <a:pt x="3890866" y="261257"/>
                </a:cubicBezTo>
                <a:cubicBezTo>
                  <a:pt x="3923568" y="279944"/>
                  <a:pt x="4114556" y="371895"/>
                  <a:pt x="4161454" y="438539"/>
                </a:cubicBezTo>
                <a:cubicBezTo>
                  <a:pt x="4202309" y="496596"/>
                  <a:pt x="4233330" y="561170"/>
                  <a:pt x="4264090" y="625151"/>
                </a:cubicBezTo>
                <a:cubicBezTo>
                  <a:pt x="4407528" y="923502"/>
                  <a:pt x="4396733" y="930139"/>
                  <a:pt x="4497356" y="1250302"/>
                </a:cubicBezTo>
                <a:cubicBezTo>
                  <a:pt x="4509797" y="1340498"/>
                  <a:pt x="4527320" y="1430138"/>
                  <a:pt x="4534678" y="1520890"/>
                </a:cubicBezTo>
                <a:cubicBezTo>
                  <a:pt x="4536704" y="1545883"/>
                  <a:pt x="4538104" y="1573947"/>
                  <a:pt x="4525347" y="1595535"/>
                </a:cubicBezTo>
                <a:cubicBezTo>
                  <a:pt x="4496172" y="1644908"/>
                  <a:pt x="4453160" y="1684853"/>
                  <a:pt x="4413380" y="1726163"/>
                </a:cubicBezTo>
                <a:cubicBezTo>
                  <a:pt x="4285299" y="1859170"/>
                  <a:pt x="4213222" y="1902800"/>
                  <a:pt x="4040156" y="2006082"/>
                </a:cubicBezTo>
                <a:cubicBezTo>
                  <a:pt x="3930167" y="2071721"/>
                  <a:pt x="3826613" y="2154821"/>
                  <a:pt x="3704254" y="2192694"/>
                </a:cubicBezTo>
                <a:cubicBezTo>
                  <a:pt x="3616914" y="2219728"/>
                  <a:pt x="2842692" y="2287306"/>
                  <a:pt x="2771192" y="2295331"/>
                </a:cubicBezTo>
                <a:cubicBezTo>
                  <a:pt x="2627811" y="2311425"/>
                  <a:pt x="2485266" y="2334367"/>
                  <a:pt x="2341984" y="2351314"/>
                </a:cubicBezTo>
                <a:cubicBezTo>
                  <a:pt x="2195997" y="2368581"/>
                  <a:pt x="2049505" y="2381327"/>
                  <a:pt x="1903445" y="2397967"/>
                </a:cubicBezTo>
                <a:cubicBezTo>
                  <a:pt x="1803789" y="2409320"/>
                  <a:pt x="1704392" y="2422849"/>
                  <a:pt x="1604866" y="2435290"/>
                </a:cubicBezTo>
                <a:cubicBezTo>
                  <a:pt x="1495631" y="2466499"/>
                  <a:pt x="1500388" y="2466189"/>
                  <a:pt x="1343609" y="2500604"/>
                </a:cubicBezTo>
                <a:cubicBezTo>
                  <a:pt x="1281648" y="2514205"/>
                  <a:pt x="1156996" y="2537927"/>
                  <a:pt x="1156996" y="2537927"/>
                </a:cubicBezTo>
                <a:cubicBezTo>
                  <a:pt x="1137984" y="2547433"/>
                  <a:pt x="1043185" y="2597273"/>
                  <a:pt x="1026368" y="2593910"/>
                </a:cubicBezTo>
                <a:cubicBezTo>
                  <a:pt x="1011119" y="2590860"/>
                  <a:pt x="1045029" y="2569029"/>
                  <a:pt x="1054360" y="2556588"/>
                </a:cubicBezTo>
                <a:cubicBezTo>
                  <a:pt x="1063450" y="2583861"/>
                  <a:pt x="1069646" y="2609197"/>
                  <a:pt x="1091682" y="2631233"/>
                </a:cubicBezTo>
                <a:cubicBezTo>
                  <a:pt x="1098637" y="2638188"/>
                  <a:pt x="1119674" y="2640563"/>
                  <a:pt x="1119674" y="2640563"/>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71193" y="5382207"/>
            <a:ext cx="228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21968" y="5366656"/>
            <a:ext cx="228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624873" y="5369766"/>
            <a:ext cx="228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49076" y="5372877"/>
            <a:ext cx="228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89045" y="4898571"/>
            <a:ext cx="839755" cy="933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56580" y="4926563"/>
            <a:ext cx="964163" cy="311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67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altLang="en-US" sz="4000" dirty="0"/>
              <a:t>XML – Must be Well Formed</a:t>
            </a:r>
          </a:p>
        </p:txBody>
      </p:sp>
      <p:sp>
        <p:nvSpPr>
          <p:cNvPr id="6147" name="Rectangle 3"/>
          <p:cNvSpPr>
            <a:spLocks noGrp="1" noChangeArrowheads="1"/>
          </p:cNvSpPr>
          <p:nvPr>
            <p:ph type="body" idx="1"/>
          </p:nvPr>
        </p:nvSpPr>
        <p:spPr>
          <a:xfrm>
            <a:off x="685800" y="1905000"/>
            <a:ext cx="8153400" cy="4114800"/>
          </a:xfrm>
        </p:spPr>
        <p:txBody>
          <a:bodyPr>
            <a:normAutofit/>
          </a:bodyPr>
          <a:lstStyle/>
          <a:p>
            <a:pPr eaLnBrk="1" hangingPunct="1"/>
            <a:r>
              <a:rPr lang="en-US" altLang="en-US" sz="2800" dirty="0"/>
              <a:t>XML document must have a single root element</a:t>
            </a:r>
          </a:p>
          <a:p>
            <a:pPr eaLnBrk="1" hangingPunct="1"/>
            <a:r>
              <a:rPr lang="en-US" altLang="en-US" sz="2800" dirty="0"/>
              <a:t>All elements must be closed</a:t>
            </a:r>
          </a:p>
          <a:p>
            <a:pPr eaLnBrk="1" hangingPunct="1"/>
            <a:r>
              <a:rPr lang="en-US" altLang="en-US" sz="2800" dirty="0"/>
              <a:t>Capitalization of open and closing tags of elements must be consistent</a:t>
            </a:r>
          </a:p>
          <a:p>
            <a:pPr eaLnBrk="1" hangingPunct="1"/>
            <a:r>
              <a:rPr lang="en-US" altLang="en-US" sz="2800" dirty="0"/>
              <a:t>Elements must be nested correctly</a:t>
            </a:r>
          </a:p>
          <a:p>
            <a:pPr eaLnBrk="1" hangingPunct="1"/>
            <a:r>
              <a:rPr lang="en-US" altLang="en-US" sz="2800" dirty="0"/>
              <a:t>Attribute values must be enclosed in quotes</a:t>
            </a:r>
          </a:p>
          <a:p>
            <a:pPr eaLnBrk="1" hangingPunct="1"/>
            <a:r>
              <a:rPr lang="en-US" altLang="en-US" sz="2800" dirty="0"/>
              <a:t>An attribute cannot be repeated in an element</a:t>
            </a:r>
          </a:p>
          <a:p>
            <a:pPr eaLnBrk="1" hangingPunct="1"/>
            <a:r>
              <a:rPr lang="en-US" altLang="en-US" sz="2800" dirty="0"/>
              <a:t>Check your XML at  </a:t>
            </a:r>
            <a:r>
              <a:rPr lang="en-US" altLang="en-US" sz="2800" dirty="0">
                <a:hlinkClick r:id="rId2"/>
              </a:rPr>
              <a:t>http://xmlvalidation.com/</a:t>
            </a:r>
            <a:endParaRPr lang="en-US" altLang="en-US" sz="2800" dirty="0"/>
          </a:p>
          <a:p>
            <a:pPr eaLnBrk="1" hangingPunct="1"/>
            <a:endParaRPr lang="en-US" altLang="en-US" sz="2800" dirty="0"/>
          </a:p>
        </p:txBody>
      </p:sp>
    </p:spTree>
    <p:extLst>
      <p:ext uri="{BB962C8B-B14F-4D97-AF65-F5344CB8AC3E}">
        <p14:creationId xmlns:p14="http://schemas.microsoft.com/office/powerpoint/2010/main" val="218930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Relational Databases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115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Relational Databases</a:t>
            </a:r>
          </a:p>
        </p:txBody>
      </p:sp>
      <p:sp>
        <p:nvSpPr>
          <p:cNvPr id="3" name="Content Placeholder 2"/>
          <p:cNvSpPr>
            <a:spLocks noGrp="1"/>
          </p:cNvSpPr>
          <p:nvPr>
            <p:ph idx="1"/>
          </p:nvPr>
        </p:nvSpPr>
        <p:spPr>
          <a:xfrm>
            <a:off x="304800" y="1066800"/>
            <a:ext cx="8534400" cy="4983163"/>
          </a:xfrm>
        </p:spPr>
        <p:txBody>
          <a:bodyPr>
            <a:noAutofit/>
          </a:bodyPr>
          <a:lstStyle/>
          <a:p>
            <a:r>
              <a:rPr lang="en-US" sz="2400" dirty="0"/>
              <a:t>The concept stemmed from the fact that data was organized in tables which have one or more columns (fields), with rows of data.</a:t>
            </a:r>
          </a:p>
          <a:p>
            <a:r>
              <a:rPr lang="en-US" sz="2400" dirty="0"/>
              <a:t>Relationships are defined between tables with primary </a:t>
            </a:r>
            <a:r>
              <a:rPr lang="en-US" sz="2400" dirty="0">
                <a:sym typeface="Wingdings" panose="05000000000000000000" pitchFamily="2" charset="2"/>
              </a:rPr>
              <a:t> foreign keys</a:t>
            </a:r>
          </a:p>
          <a:p>
            <a:r>
              <a:rPr lang="en-US" sz="2400" dirty="0"/>
              <a:t>An important rule when designing databases: </a:t>
            </a:r>
            <a:r>
              <a:rPr lang="en-US" sz="2400" i="1" dirty="0"/>
              <a:t>Each type of entity about which we want to be able to store information should be given its own table.</a:t>
            </a:r>
            <a:endParaRPr lang="en-US" sz="2400" dirty="0"/>
          </a:p>
          <a:p>
            <a:r>
              <a:rPr lang="en-US" sz="2400" dirty="0"/>
              <a:t>Designing a new application often starts with the process of planning out the entities, tables, and relationships between the tables for a database  design. </a:t>
            </a:r>
          </a:p>
          <a:p>
            <a:r>
              <a:rPr lang="en-US" sz="2400" dirty="0"/>
              <a:t>Generally the goal is to optimize data storage (eliminate redundant data), avoid maintenance problems,  and better protect the integrity of the data (referential integrity).</a:t>
            </a:r>
          </a:p>
          <a:p>
            <a:endParaRPr lang="en-US" sz="2400" dirty="0"/>
          </a:p>
          <a:p>
            <a:endParaRPr lang="en-US" sz="2400" dirty="0"/>
          </a:p>
        </p:txBody>
      </p:sp>
    </p:spTree>
    <p:extLst>
      <p:ext uri="{BB962C8B-B14F-4D97-AF65-F5344CB8AC3E}">
        <p14:creationId xmlns:p14="http://schemas.microsoft.com/office/powerpoint/2010/main" val="879777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5330</TotalTime>
  <Words>2327</Words>
  <Application>Microsoft Office PowerPoint</Application>
  <PresentationFormat>On-screen Show (4:3)</PresentationFormat>
  <Paragraphs>215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Rounded MT Bold</vt:lpstr>
      <vt:lpstr>Calibri</vt:lpstr>
      <vt:lpstr>Consolas</vt:lpstr>
      <vt:lpstr>Office Theme</vt:lpstr>
      <vt:lpstr>Structure and Purpose of Data Repositories</vt:lpstr>
      <vt:lpstr>4 models</vt:lpstr>
      <vt:lpstr>Focus of this course</vt:lpstr>
      <vt:lpstr>XML data (or json)</vt:lpstr>
      <vt:lpstr>XML Uses</vt:lpstr>
      <vt:lpstr>Simple XML file</vt:lpstr>
      <vt:lpstr>XML – Must be Well Formed</vt:lpstr>
      <vt:lpstr>Relational Databases</vt:lpstr>
      <vt:lpstr>Relational Databases</vt:lpstr>
      <vt:lpstr>Normalization http://databases.about.com/od/specificproducts/a/normalization.htm</vt:lpstr>
      <vt:lpstr>Great video on this</vt:lpstr>
      <vt:lpstr>1NF first normal form</vt:lpstr>
      <vt:lpstr>1NF first normal form http://www.studytonight.com/dbms/database-normalization.php</vt:lpstr>
      <vt:lpstr>2NF second normal form</vt:lpstr>
      <vt:lpstr>Remove subsets of data that apply to multiple rows of a table and place them in separate tables</vt:lpstr>
      <vt:lpstr>3NF third normal form</vt:lpstr>
      <vt:lpstr>Prog 117 (123?) – Dorknozzle DB Referential Integrity</vt:lpstr>
      <vt:lpstr>Queries that retrieve data from multiple tables.</vt:lpstr>
      <vt:lpstr>If normalization if such a good idea, why isn’t all data stored in SQL?</vt:lpstr>
      <vt:lpstr>Multidimensional Database (MDB) http://en.wikipedia.org/wiki/Online_analytical_processing#Multidimensional_databases  http://www.alphadevx.com/a/36-Comparison-of-Relational-and-Multi-Dimensional-Database-Structures</vt:lpstr>
      <vt:lpstr>Multidimensional Database (MDB) </vt:lpstr>
      <vt:lpstr>PowerPoint Presentation</vt:lpstr>
      <vt:lpstr>PowerPoint Presentation</vt:lpstr>
      <vt:lpstr>MDB in support of OLAP</vt:lpstr>
      <vt:lpstr>simple example</vt:lpstr>
      <vt:lpstr>Big Data   NoSQL</vt:lpstr>
      <vt:lpstr>Big Data and NoSQL</vt:lpstr>
      <vt:lpstr>PowerPoint Presentation</vt:lpstr>
      <vt:lpstr>MapReduce http://xiaochongzhang.me/blog/?p=338</vt:lpstr>
      <vt:lpstr>PowerPoint Presentation</vt:lpstr>
      <vt:lpstr>With MapReduce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150</cp:revision>
  <dcterms:created xsi:type="dcterms:W3CDTF">2013-01-27T23:57:48Z</dcterms:created>
  <dcterms:modified xsi:type="dcterms:W3CDTF">2020-04-04T21:42:05Z</dcterms:modified>
</cp:coreProperties>
</file>