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2" r:id="rId7"/>
    <p:sldId id="272" r:id="rId8"/>
    <p:sldId id="261" r:id="rId9"/>
    <p:sldId id="268" r:id="rId10"/>
    <p:sldId id="269" r:id="rId11"/>
    <p:sldId id="270" r:id="rId12"/>
    <p:sldId id="267" r:id="rId13"/>
    <p:sldId id="266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6" r:id="rId22"/>
    <p:sldId id="287" r:id="rId23"/>
    <p:sldId id="281" r:id="rId24"/>
    <p:sldId id="285" r:id="rId25"/>
    <p:sldId id="28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7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9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3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8E79-5A57-4F78-A159-E7367CAE85B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3789-46F1-4920-877D-172B617D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Scaffolding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A framework using specified pre-defined code templates to generate the final code the </a:t>
            </a:r>
            <a:r>
              <a:rPr lang="en-US" sz="3600" smtClean="0">
                <a:solidFill>
                  <a:srgbClr val="FFFF00"/>
                </a:solidFill>
              </a:rPr>
              <a:t>application uses </a:t>
            </a:r>
            <a:r>
              <a:rPr lang="en-US" sz="3600" dirty="0" smtClean="0">
                <a:solidFill>
                  <a:srgbClr val="FFFF00"/>
                </a:solidFill>
              </a:rPr>
              <a:t>to create, read, update and delete database entries. </a:t>
            </a: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Templates are used as a "scaffold" on which applications are built.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Why Scaffold?</a:t>
            </a:r>
          </a:p>
          <a:p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Scaffolding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Containerization          Virtualization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Dependency Injection</a:t>
            </a:r>
          </a:p>
        </p:txBody>
      </p:sp>
      <p:sp>
        <p:nvSpPr>
          <p:cNvPr id="3" name="AutoShape 2" descr="Image result for containerization"/>
          <p:cNvSpPr>
            <a:spLocks noChangeAspect="1" noChangeArrowheads="1"/>
          </p:cNvSpPr>
          <p:nvPr/>
        </p:nvSpPr>
        <p:spPr bwMode="auto">
          <a:xfrm>
            <a:off x="63500" y="-136525"/>
            <a:ext cx="3790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3015"/>
            <a:ext cx="58864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Scaffolding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Visual Studio                       Yeoman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2000" dirty="0" smtClean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 </a:t>
            </a:r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\\Mac\Home\Desktop\Screen Shot 2019-01-09 at 10.16.1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6346"/>
            <a:ext cx="2271712" cy="422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Mac\Home\Desktop\Screen Shot 2019-01-09 at 10.20.23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1819275" cy="429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Mac\Home\Desktop\Screen Shot 2019-01-09 at 10.20.37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56200"/>
            <a:ext cx="1937363" cy="2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Scaffolding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Minified  Code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2000" dirty="0" smtClean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 </a:t>
            </a:r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101" name="Picture 5" descr="\\Mac\Home\Desktop\Screen Shot 2019-01-09 at 10.24.20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240462" cy="373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0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MVC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Models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Views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Controllers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Routers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95" y="2362200"/>
            <a:ext cx="502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Scaffolding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Visual Studio                       Yeoman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2000" dirty="0" smtClean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 </a:t>
            </a:r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\\Mac\Home\Desktop\Screen Shot 2019-01-09 at 10.16.1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6346"/>
            <a:ext cx="2271712" cy="422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Mac\Home\Desktop\Screen Shot 2019-01-09 at 10.20.23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1819275" cy="429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Mac\Home\Desktop\Screen Shot 2019-01-09 at 10.20.37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56200"/>
            <a:ext cx="1937363" cy="2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Angular JS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Data Model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2000" dirty="0" smtClean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 </a:t>
            </a:r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 descr="\\Mac\Home\Desktop\Screen Shot 2019-01-09 at 11.23.51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5638800" cy="369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62000" y="5936674"/>
            <a:ext cx="77724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6"/>
                </a:solidFill>
              </a:rPr>
              <a:t>ASP.NET uses Tag Helpers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8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Meet the Stack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Node.js               V8                   </a:t>
            </a:r>
            <a:r>
              <a:rPr lang="en-US" sz="3600" dirty="0" err="1" smtClean="0">
                <a:solidFill>
                  <a:srgbClr val="FFFF00"/>
                </a:solidFill>
              </a:rPr>
              <a:t>ECMAScript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Web </a:t>
            </a:r>
            <a:r>
              <a:rPr lang="en-US" sz="3600" dirty="0" smtClean="0">
                <a:solidFill>
                  <a:srgbClr val="FFFF00"/>
                </a:solidFill>
              </a:rPr>
              <a:t>Assembly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Angular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MVC Tools</a:t>
            </a:r>
          </a:p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200" y="3048000"/>
            <a:ext cx="1598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Express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React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Pug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9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MVC Tools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rgbClr val="FFFF00"/>
                </a:solidFill>
              </a:rPr>
              <a:t>Npm</a:t>
            </a:r>
            <a:r>
              <a:rPr lang="en-US" sz="3600" dirty="0" smtClean="0">
                <a:solidFill>
                  <a:srgbClr val="FFFF00"/>
                </a:solidFill>
              </a:rPr>
              <a:t> – Node Package Manager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Yeoman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Bower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Gulp / Grunt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err="1" smtClean="0">
                <a:solidFill>
                  <a:srgbClr val="FFFF00"/>
                </a:solidFill>
              </a:rPr>
              <a:t>GitHub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Containerizatio</a:t>
            </a:r>
            <a:r>
              <a:rPr lang="en-US" dirty="0">
                <a:solidFill>
                  <a:schemeClr val="accent6"/>
                </a:solidFill>
              </a:rPr>
              <a:t>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FF00"/>
                </a:solidFill>
              </a:rPr>
              <a:t>Services spin up on demand within virtual federations. 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l"/>
            <a:r>
              <a:rPr lang="en-US" sz="2400" dirty="0" smtClean="0">
                <a:solidFill>
                  <a:srgbClr val="FFFF00"/>
                </a:solidFill>
              </a:rPr>
              <a:t>Azure</a:t>
            </a:r>
            <a:r>
              <a:rPr lang="en-US" sz="2400" dirty="0">
                <a:solidFill>
                  <a:srgbClr val="FFFF00"/>
                </a:solidFill>
              </a:rPr>
              <a:t>, AWS, Google, </a:t>
            </a:r>
            <a:r>
              <a:rPr lang="en-US" sz="2400" dirty="0" err="1">
                <a:solidFill>
                  <a:srgbClr val="FFFF00"/>
                </a:solidFill>
              </a:rPr>
              <a:t>Inhouse</a:t>
            </a:r>
            <a:r>
              <a:rPr lang="en-US" sz="2400" dirty="0">
                <a:solidFill>
                  <a:srgbClr val="FFFF00"/>
                </a:solidFill>
              </a:rPr>
              <a:t> Cloud, Digital Oceans </a:t>
            </a:r>
            <a:r>
              <a:rPr lang="en-US" sz="2400" dirty="0" smtClean="0">
                <a:solidFill>
                  <a:srgbClr val="FFFF00"/>
                </a:solidFill>
              </a:rPr>
              <a:t>Droplets</a:t>
            </a:r>
          </a:p>
          <a:p>
            <a:pPr algn="l"/>
            <a:r>
              <a:rPr lang="en-US" sz="24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Docker</a:t>
            </a:r>
            <a:r>
              <a:rPr lang="en-US" sz="2400" dirty="0" smtClean="0">
                <a:solidFill>
                  <a:srgbClr val="FFFF00"/>
                </a:solidFill>
              </a:rPr>
              <a:t> &amp; </a:t>
            </a:r>
            <a:r>
              <a:rPr lang="en-US" sz="2400" dirty="0" err="1" smtClean="0">
                <a:solidFill>
                  <a:srgbClr val="FFFF00"/>
                </a:solidFill>
              </a:rPr>
              <a:t>Kubernetes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Dependency Injection 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58864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4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Web Programming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/>
                </a:solidFill>
              </a:rPr>
              <a:t>Phil Duncan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plduncanjr@gmail.com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January  11  &amp;  18,  2019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7:30 am – 4:30 pm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Containerizatio</a:t>
            </a:r>
            <a:r>
              <a:rPr lang="en-US" dirty="0">
                <a:solidFill>
                  <a:schemeClr val="accent6"/>
                </a:solidFill>
              </a:rPr>
              <a:t>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Dependency Injection </a:t>
            </a:r>
          </a:p>
          <a:p>
            <a:pPr algn="l"/>
            <a:r>
              <a:rPr lang="en-US" sz="1800" dirty="0" smtClean="0">
                <a:solidFill>
                  <a:srgbClr val="FFFF00"/>
                </a:solidFill>
              </a:rPr>
              <a:t>Configuration Management on the fly</a:t>
            </a:r>
          </a:p>
          <a:p>
            <a:pPr algn="l"/>
            <a:endParaRPr lang="en-US" sz="1800" dirty="0">
              <a:solidFill>
                <a:srgbClr val="FFFF00"/>
              </a:solidFill>
            </a:endParaRP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endParaRPr lang="en-US" sz="1800" dirty="0">
              <a:solidFill>
                <a:srgbClr val="FFFF00"/>
              </a:solidFill>
            </a:endParaRP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endParaRPr lang="en-US" sz="1800" dirty="0">
              <a:solidFill>
                <a:srgbClr val="FFFF00"/>
              </a:solidFill>
            </a:endParaRP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endParaRPr lang="en-US" sz="1800" dirty="0">
              <a:solidFill>
                <a:srgbClr val="FFFF00"/>
              </a:solidFill>
            </a:endParaRP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endParaRPr lang="en-US" sz="1800" dirty="0">
              <a:solidFill>
                <a:srgbClr val="FFFF00"/>
              </a:solidFill>
            </a:endParaRP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r>
              <a:rPr lang="en-US" sz="1800" dirty="0">
                <a:solidFill>
                  <a:srgbClr val="FFFF00"/>
                </a:solidFill>
              </a:rPr>
              <a:t>The --</a:t>
            </a:r>
            <a:r>
              <a:rPr lang="en-US" sz="1800" dirty="0" smtClean="0">
                <a:solidFill>
                  <a:srgbClr val="FFFF00"/>
                </a:solidFill>
              </a:rPr>
              <a:t>preserve-- </a:t>
            </a:r>
            <a:r>
              <a:rPr lang="en-US" sz="1800" dirty="0" err="1" smtClean="0">
                <a:solidFill>
                  <a:srgbClr val="FFFF00"/>
                </a:solidFill>
              </a:rPr>
              <a:t>symlinks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command line flag instructs Node.js to use the </a:t>
            </a:r>
            <a:r>
              <a:rPr lang="en-US" sz="1800" dirty="0" err="1">
                <a:solidFill>
                  <a:srgbClr val="FFFF00"/>
                </a:solidFill>
              </a:rPr>
              <a:t>symlink</a:t>
            </a:r>
            <a:r>
              <a:rPr lang="en-US" sz="1800" dirty="0">
                <a:solidFill>
                  <a:srgbClr val="FFFF00"/>
                </a:solidFill>
              </a:rPr>
              <a:t> path for modules as opposed to the real path, allowing symbolically linked peer dependencies to be found.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 descr="\\Mac\Home\Desktop\Screen Shot 2019-01-09 at 11.49.1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3556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2943223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Environment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Previous Web Root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Link Types: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Relative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Absolute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Absolute Relative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1400175" cy="2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5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Environment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Previous Web Root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Link Types: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Relative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Absolute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Absolute Relative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Data Model Structure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 descr="Image result for json object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62215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0658" y="838200"/>
            <a:ext cx="8220941" cy="6386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143000"/>
            <a:ext cx="7772400" cy="525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JSON – JavaScript Object </a:t>
            </a:r>
            <a:r>
              <a:rPr lang="en-US" sz="3600" dirty="0" smtClean="0">
                <a:solidFill>
                  <a:srgbClr val="FFFF00"/>
                </a:solidFill>
              </a:rPr>
              <a:t>Notation</a:t>
            </a:r>
          </a:p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Comma delineated list of name value pairs:</a:t>
            </a:r>
          </a:p>
          <a:p>
            <a:r>
              <a:rPr lang="en-US" sz="3600" b="1" i="1" dirty="0" smtClean="0">
                <a:solidFill>
                  <a:srgbClr val="FFFF00"/>
                </a:solidFill>
              </a:rPr>
              <a:t>HTTP Payload 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8227" y="3505199"/>
            <a:ext cx="2290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>
                <a:solidFill>
                  <a:schemeClr val="accent5">
                    <a:lumMod val="75000"/>
                  </a:schemeClr>
                </a:solidFill>
              </a:rPr>
              <a:t>{ </a:t>
            </a:r>
            <a:endParaRPr lang="en-US" sz="1700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7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700" b="1" i="1" dirty="0" smtClean="0">
                <a:solidFill>
                  <a:schemeClr val="accent5">
                    <a:lumMod val="75000"/>
                  </a:schemeClr>
                </a:solidFill>
              </a:rPr>
              <a:t>  “</a:t>
            </a:r>
            <a:r>
              <a:rPr lang="en-US" sz="1700" b="1" i="1" dirty="0">
                <a:solidFill>
                  <a:schemeClr val="accent5">
                    <a:lumMod val="75000"/>
                  </a:schemeClr>
                </a:solidFill>
              </a:rPr>
              <a:t>Object”: {</a:t>
            </a:r>
          </a:p>
          <a:p>
            <a:pPr lvl="1"/>
            <a:r>
              <a:rPr lang="en-US" sz="1700" b="1" i="1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sz="1700" b="1" i="1" dirty="0">
                <a:solidFill>
                  <a:schemeClr val="accent5">
                    <a:lumMod val="75000"/>
                  </a:schemeClr>
                </a:solidFill>
              </a:rPr>
              <a:t>name”  : “value”,</a:t>
            </a:r>
          </a:p>
          <a:p>
            <a:pPr lvl="1"/>
            <a:r>
              <a:rPr lang="en-US" sz="1700" b="1" i="1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sz="1700" b="1" i="1" dirty="0">
                <a:solidFill>
                  <a:schemeClr val="accent5">
                    <a:lumMod val="75000"/>
                  </a:schemeClr>
                </a:solidFill>
              </a:rPr>
              <a:t>name” : “</a:t>
            </a:r>
            <a:r>
              <a:rPr lang="en-US" sz="1700" b="1" i="1" dirty="0" smtClean="0">
                <a:solidFill>
                  <a:schemeClr val="accent5">
                    <a:lumMod val="75000"/>
                  </a:schemeClr>
                </a:solidFill>
              </a:rPr>
              <a:t>value</a:t>
            </a:r>
          </a:p>
          <a:p>
            <a:r>
              <a:rPr lang="en-US" sz="17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700" b="1" i="1" dirty="0" smtClean="0">
                <a:solidFill>
                  <a:schemeClr val="accent5">
                    <a:lumMod val="75000"/>
                  </a:schemeClr>
                </a:solidFill>
              </a:rPr>
              <a:t>    }</a:t>
            </a:r>
            <a:endParaRPr lang="en-US" sz="17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700" b="1" i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sz="17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010390" y="3428999"/>
            <a:ext cx="2228609" cy="1738193"/>
          </a:xfrm>
          <a:prstGeom prst="round2Diag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Data Model Structure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ASP.NET Razor Data Model Format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200" dirty="0" smtClean="0">
                <a:solidFill>
                  <a:srgbClr val="FFFF00"/>
                </a:solidFill>
              </a:rPr>
              <a:t>Data Model Repository</a:t>
            </a:r>
          </a:p>
          <a:p>
            <a:pPr algn="l"/>
            <a:endParaRPr lang="en-US" sz="3200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                   User Form</a:t>
            </a: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0" name="Picture 2" descr="\\Mac\Home\Desktop\Screen Shot 2019-01-10 at 12.09.42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5029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\\Mac\Home\Desktop\Screen Shot 2019-01-10 at 12.11.00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60864"/>
            <a:ext cx="4038600" cy="37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Data Model Structure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245" y="5673436"/>
            <a:ext cx="2718955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View Markup</a:t>
            </a:r>
          </a:p>
        </p:txBody>
      </p:sp>
      <p:sp>
        <p:nvSpPr>
          <p:cNvPr id="3" name="AutoShape 2" descr="Minified 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inified HTML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\\Mac\Home\Desktop\Screen Shot 2019-01-10 at 12.12.49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9824"/>
            <a:ext cx="5605793" cy="32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\\Mac\Home\Desktop\Screen Shot 2019-01-10 at 12.17.43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84" y="4460756"/>
            <a:ext cx="5836907" cy="15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23059" y="16071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ASP.NET Razor Data Model Format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95800" y="6019800"/>
            <a:ext cx="32766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Rendered View</a:t>
            </a:r>
          </a:p>
        </p:txBody>
      </p:sp>
    </p:spTree>
    <p:extLst>
      <p:ext uri="{BB962C8B-B14F-4D97-AF65-F5344CB8AC3E}">
        <p14:creationId xmlns:p14="http://schemas.microsoft.com/office/powerpoint/2010/main" val="2482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Web Programming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FFFF00"/>
                </a:solidFill>
              </a:rPr>
              <a:t>Overview</a:t>
            </a:r>
          </a:p>
          <a:p>
            <a:endParaRPr lang="en-US" sz="18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Brief History and Evolution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Development Platforms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Understanding MVC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Building Simple Applications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Web Programming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" dirty="0" smtClean="0">
              <a:solidFill>
                <a:srgbClr val="FFFF00"/>
              </a:solidFill>
            </a:endParaRPr>
          </a:p>
          <a:p>
            <a:endParaRPr lang="en-US" sz="18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The Web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Information Superhighway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Web 2.0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Web Programming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Web 2.0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Single Page Applications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The Responsive Web</a:t>
            </a:r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Mobile First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Environment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FFFF00"/>
                </a:solidFill>
              </a:rPr>
              <a:t>Front End Development</a:t>
            </a:r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HTML 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err="1" smtClean="0">
                <a:solidFill>
                  <a:srgbClr val="FFFF00"/>
                </a:solidFill>
              </a:rPr>
              <a:t>Javascript</a:t>
            </a:r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Back End – Various CGI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1377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Environment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FFFF00"/>
                </a:solidFill>
              </a:rPr>
              <a:t>Front End Development</a:t>
            </a:r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XML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AJAX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Asynchronous </a:t>
            </a:r>
            <a:r>
              <a:rPr lang="en-US" sz="3600" dirty="0" err="1" smtClean="0">
                <a:solidFill>
                  <a:srgbClr val="FFFF00"/>
                </a:solidFill>
              </a:rPr>
              <a:t>Javascript</a:t>
            </a:r>
            <a:r>
              <a:rPr lang="en-US" sz="3600" dirty="0" smtClean="0">
                <a:solidFill>
                  <a:srgbClr val="FFFF00"/>
                </a:solidFill>
              </a:rPr>
              <a:t> and XML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Environment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FFFF00"/>
                </a:solidFill>
              </a:rPr>
              <a:t>Three Tier Architecture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MVC Architecture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53" y="2380267"/>
            <a:ext cx="1878806" cy="163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29200"/>
            <a:ext cx="6143625" cy="12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Environment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461656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659" y="1454730"/>
            <a:ext cx="7772400" cy="493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Previous Web Root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Link Types: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Relative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Absolute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Absolute Relative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1400175" cy="2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9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350</Words>
  <Application>Microsoft Office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Web Programming</vt:lpstr>
      <vt:lpstr>Web Programming</vt:lpstr>
      <vt:lpstr>Web Programming</vt:lpstr>
      <vt:lpstr>Web Programming</vt:lpstr>
      <vt:lpstr>Environment</vt:lpstr>
      <vt:lpstr>Environment</vt:lpstr>
      <vt:lpstr>Environment</vt:lpstr>
      <vt:lpstr>Environment</vt:lpstr>
      <vt:lpstr>Scaffolding</vt:lpstr>
      <vt:lpstr>Scaffolding</vt:lpstr>
      <vt:lpstr>Scaffolding</vt:lpstr>
      <vt:lpstr>Scaffolding</vt:lpstr>
      <vt:lpstr>MVC</vt:lpstr>
      <vt:lpstr>Scaffolding</vt:lpstr>
      <vt:lpstr>Angular JS </vt:lpstr>
      <vt:lpstr>Meet the Stack</vt:lpstr>
      <vt:lpstr>MVC Tools</vt:lpstr>
      <vt:lpstr>Containerization</vt:lpstr>
      <vt:lpstr>Containerization</vt:lpstr>
      <vt:lpstr>Environment</vt:lpstr>
      <vt:lpstr>Environment</vt:lpstr>
      <vt:lpstr>Data Model Structure</vt:lpstr>
      <vt:lpstr>Data Model Structure</vt:lpstr>
      <vt:lpstr>Data Model Structure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Phil Duncan</dc:creator>
  <cp:lastModifiedBy>Phil</cp:lastModifiedBy>
  <cp:revision>45</cp:revision>
  <dcterms:created xsi:type="dcterms:W3CDTF">2019-01-10T05:40:43Z</dcterms:created>
  <dcterms:modified xsi:type="dcterms:W3CDTF">2020-04-06T00:54:43Z</dcterms:modified>
</cp:coreProperties>
</file>