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7" r:id="rId2"/>
    <p:sldId id="321" r:id="rId3"/>
    <p:sldId id="279" r:id="rId4"/>
    <p:sldId id="286" r:id="rId5"/>
    <p:sldId id="385" r:id="rId6"/>
    <p:sldId id="342" r:id="rId7"/>
    <p:sldId id="323" r:id="rId8"/>
    <p:sldId id="325" r:id="rId9"/>
    <p:sldId id="326" r:id="rId10"/>
    <p:sldId id="327" r:id="rId11"/>
    <p:sldId id="360" r:id="rId12"/>
    <p:sldId id="361" r:id="rId13"/>
    <p:sldId id="362" r:id="rId14"/>
    <p:sldId id="363" r:id="rId15"/>
    <p:sldId id="364" r:id="rId16"/>
    <p:sldId id="365" r:id="rId17"/>
    <p:sldId id="344" r:id="rId18"/>
    <p:sldId id="366" r:id="rId19"/>
    <p:sldId id="311" r:id="rId20"/>
    <p:sldId id="358" r:id="rId21"/>
    <p:sldId id="298" r:id="rId22"/>
    <p:sldId id="388" r:id="rId23"/>
    <p:sldId id="359" r:id="rId24"/>
    <p:sldId id="322" r:id="rId25"/>
    <p:sldId id="328" r:id="rId26"/>
    <p:sldId id="382" r:id="rId27"/>
    <p:sldId id="383" r:id="rId28"/>
    <p:sldId id="384" r:id="rId29"/>
    <p:sldId id="367" r:id="rId30"/>
    <p:sldId id="329" r:id="rId31"/>
    <p:sldId id="373" r:id="rId32"/>
    <p:sldId id="310" r:id="rId33"/>
    <p:sldId id="368" r:id="rId34"/>
    <p:sldId id="374" r:id="rId35"/>
    <p:sldId id="375" r:id="rId36"/>
    <p:sldId id="376" r:id="rId37"/>
    <p:sldId id="370" r:id="rId38"/>
    <p:sldId id="380" r:id="rId39"/>
    <p:sldId id="377" r:id="rId40"/>
    <p:sldId id="378" r:id="rId41"/>
    <p:sldId id="371" r:id="rId42"/>
    <p:sldId id="379" r:id="rId43"/>
    <p:sldId id="381" r:id="rId44"/>
    <p:sldId id="3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4622E-6DDB-4781-BB40-4596F80895BE}" v="153" dt="2020-01-15T15:26:10.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199" autoAdjust="0"/>
  </p:normalViewPr>
  <p:slideViewPr>
    <p:cSldViewPr snapToGrid="0">
      <p:cViewPr varScale="1">
        <p:scale>
          <a:sx n="85" d="100"/>
          <a:sy n="85" d="100"/>
        </p:scale>
        <p:origin x="1542" y="84"/>
      </p:cViewPr>
      <p:guideLst/>
    </p:cSldViewPr>
  </p:slideViewPr>
  <p:notesTextViewPr>
    <p:cViewPr>
      <p:scale>
        <a:sx n="1" d="1"/>
        <a:sy n="1" d="1"/>
      </p:scale>
      <p:origin x="0" y="0"/>
    </p:cViewPr>
  </p:notesTextViewPr>
  <p:sorterViewPr>
    <p:cViewPr>
      <p:scale>
        <a:sx n="100" d="100"/>
        <a:sy n="100"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MINIUM" userId="c8c4a6be79238fb2" providerId="LiveId" clId="{1B1905F3-3F1B-40CA-AD11-3F9585D97B56}"/>
    <pc:docChg chg="modSld">
      <pc:chgData name="DENNIS MINIUM" userId="c8c4a6be79238fb2" providerId="LiveId" clId="{1B1905F3-3F1B-40CA-AD11-3F9585D97B56}" dt="2020-01-14T20:56:25.451" v="90" actId="20577"/>
      <pc:docMkLst>
        <pc:docMk/>
      </pc:docMkLst>
      <pc:sldChg chg="modNotesTx">
        <pc:chgData name="DENNIS MINIUM" userId="c8c4a6be79238fb2" providerId="LiveId" clId="{1B1905F3-3F1B-40CA-AD11-3F9585D97B56}" dt="2020-01-14T20:56:25.451" v="90" actId="20577"/>
        <pc:sldMkLst>
          <pc:docMk/>
          <pc:sldMk cId="3055007604" sldId="327"/>
        </pc:sldMkLst>
      </pc:sldChg>
    </pc:docChg>
  </pc:docChgLst>
  <pc:docChgLst>
    <pc:chgData name="DENNIS MINIUM" userId="c8c4a6be79238fb2" providerId="LiveId" clId="{4A0344E8-B4E6-4D63-A958-793927C260F3}"/>
    <pc:docChg chg="custSel modSld">
      <pc:chgData name="DENNIS MINIUM" userId="c8c4a6be79238fb2" providerId="LiveId" clId="{4A0344E8-B4E6-4D63-A958-793927C260F3}" dt="2020-01-14T23:13:22.860" v="288" actId="6549"/>
      <pc:docMkLst>
        <pc:docMk/>
      </pc:docMkLst>
      <pc:sldChg chg="modSp">
        <pc:chgData name="DENNIS MINIUM" userId="c8c4a6be79238fb2" providerId="LiveId" clId="{4A0344E8-B4E6-4D63-A958-793927C260F3}" dt="2020-01-14T23:13:22.860" v="288" actId="6549"/>
        <pc:sldMkLst>
          <pc:docMk/>
          <pc:sldMk cId="3281331140" sldId="321"/>
        </pc:sldMkLst>
        <pc:spChg chg="mod">
          <ac:chgData name="DENNIS MINIUM" userId="c8c4a6be79238fb2" providerId="LiveId" clId="{4A0344E8-B4E6-4D63-A958-793927C260F3}" dt="2020-01-14T23:13:22.860" v="288" actId="6549"/>
          <ac:spMkLst>
            <pc:docMk/>
            <pc:sldMk cId="3281331140" sldId="321"/>
            <ac:spMk id="3" creationId="{C816A81D-3EA2-46D8-AC9C-3E1F6FAFAB73}"/>
          </ac:spMkLst>
        </pc:spChg>
      </pc:sldChg>
    </pc:docChg>
  </pc:docChgLst>
  <pc:docChgLst>
    <pc:chgData name="DENNIS MINIUM" userId="c8c4a6be79238fb2" providerId="LiveId" clId="{F6A4622E-6DDB-4781-BB40-4596F80895BE}"/>
    <pc:docChg chg="undo custSel addSld delSld modSld sldOrd">
      <pc:chgData name="DENNIS MINIUM" userId="c8c4a6be79238fb2" providerId="LiveId" clId="{F6A4622E-6DDB-4781-BB40-4596F80895BE}" dt="2020-01-15T15:26:36.248" v="1595" actId="20577"/>
      <pc:docMkLst>
        <pc:docMk/>
      </pc:docMkLst>
      <pc:sldChg chg="modSp add">
        <pc:chgData name="DENNIS MINIUM" userId="c8c4a6be79238fb2" providerId="LiveId" clId="{F6A4622E-6DDB-4781-BB40-4596F80895BE}" dt="2020-01-15T15:23:17.770" v="1391" actId="20577"/>
        <pc:sldMkLst>
          <pc:docMk/>
          <pc:sldMk cId="1623954412" sldId="298"/>
        </pc:sldMkLst>
        <pc:spChg chg="mod">
          <ac:chgData name="DENNIS MINIUM" userId="c8c4a6be79238fb2" providerId="LiveId" clId="{F6A4622E-6DDB-4781-BB40-4596F80895BE}" dt="2020-01-15T15:23:17.770" v="1391" actId="20577"/>
          <ac:spMkLst>
            <pc:docMk/>
            <pc:sldMk cId="1623954412" sldId="298"/>
            <ac:spMk id="2" creationId="{00000000-0000-0000-0000-000000000000}"/>
          </ac:spMkLst>
        </pc:spChg>
        <pc:spChg chg="mod">
          <ac:chgData name="DENNIS MINIUM" userId="c8c4a6be79238fb2" providerId="LiveId" clId="{F6A4622E-6DDB-4781-BB40-4596F80895BE}" dt="2020-01-15T15:11:54.736" v="530" actId="6549"/>
          <ac:spMkLst>
            <pc:docMk/>
            <pc:sldMk cId="1623954412" sldId="298"/>
            <ac:spMk id="3" creationId="{00000000-0000-0000-0000-000000000000}"/>
          </ac:spMkLst>
        </pc:spChg>
      </pc:sldChg>
      <pc:sldChg chg="ord">
        <pc:chgData name="DENNIS MINIUM" userId="c8c4a6be79238fb2" providerId="LiveId" clId="{F6A4622E-6DDB-4781-BB40-4596F80895BE}" dt="2020-01-15T15:11:09.674" v="508"/>
        <pc:sldMkLst>
          <pc:docMk/>
          <pc:sldMk cId="3409100340" sldId="358"/>
        </pc:sldMkLst>
      </pc:sldChg>
      <pc:sldChg chg="addSp delSp modSp add del ord">
        <pc:chgData name="DENNIS MINIUM" userId="c8c4a6be79238fb2" providerId="LiveId" clId="{F6A4622E-6DDB-4781-BB40-4596F80895BE}" dt="2020-01-15T15:06:55.582" v="341" actId="47"/>
        <pc:sldMkLst>
          <pc:docMk/>
          <pc:sldMk cId="2199573865" sldId="386"/>
        </pc:sldMkLst>
        <pc:spChg chg="mod">
          <ac:chgData name="DENNIS MINIUM" userId="c8c4a6be79238fb2" providerId="LiveId" clId="{F6A4622E-6DDB-4781-BB40-4596F80895BE}" dt="2020-01-15T15:03:12.236" v="264" actId="27636"/>
          <ac:spMkLst>
            <pc:docMk/>
            <pc:sldMk cId="2199573865" sldId="386"/>
            <ac:spMk id="2" creationId="{667F1ED0-8194-457A-803A-7E134C091AFF}"/>
          </ac:spMkLst>
        </pc:spChg>
        <pc:spChg chg="add del mod">
          <ac:chgData name="DENNIS MINIUM" userId="c8c4a6be79238fb2" providerId="LiveId" clId="{F6A4622E-6DDB-4781-BB40-4596F80895BE}" dt="2020-01-15T14:56:31.347" v="170" actId="478"/>
          <ac:spMkLst>
            <pc:docMk/>
            <pc:sldMk cId="2199573865" sldId="386"/>
            <ac:spMk id="3" creationId="{F6C11ED8-9E3F-41BF-BC70-347ECC5E6687}"/>
          </ac:spMkLst>
        </pc:spChg>
        <pc:spChg chg="add mod">
          <ac:chgData name="DENNIS MINIUM" userId="c8c4a6be79238fb2" providerId="LiveId" clId="{F6A4622E-6DDB-4781-BB40-4596F80895BE}" dt="2020-01-15T15:05:05.712" v="327" actId="1076"/>
          <ac:spMkLst>
            <pc:docMk/>
            <pc:sldMk cId="2199573865" sldId="386"/>
            <ac:spMk id="4" creationId="{0D9E6177-3EBE-4A17-AA60-45A382F0DCD5}"/>
          </ac:spMkLst>
        </pc:spChg>
        <pc:spChg chg="add del mod">
          <ac:chgData name="DENNIS MINIUM" userId="c8c4a6be79238fb2" providerId="LiveId" clId="{F6A4622E-6DDB-4781-BB40-4596F80895BE}" dt="2020-01-15T15:03:24.438" v="265" actId="478"/>
          <ac:spMkLst>
            <pc:docMk/>
            <pc:sldMk cId="2199573865" sldId="386"/>
            <ac:spMk id="5" creationId="{B3BABFD6-601F-4084-B360-4EDBC4F69D6A}"/>
          </ac:spMkLst>
        </pc:spChg>
        <pc:spChg chg="add del mod">
          <ac:chgData name="DENNIS MINIUM" userId="c8c4a6be79238fb2" providerId="LiveId" clId="{F6A4622E-6DDB-4781-BB40-4596F80895BE}" dt="2020-01-15T15:05:36.484" v="330" actId="478"/>
          <ac:spMkLst>
            <pc:docMk/>
            <pc:sldMk cId="2199573865" sldId="386"/>
            <ac:spMk id="6" creationId="{37B153B0-2270-41E1-8591-E0FD40E867B3}"/>
          </ac:spMkLst>
        </pc:spChg>
      </pc:sldChg>
      <pc:sldChg chg="modSp add del">
        <pc:chgData name="DENNIS MINIUM" userId="c8c4a6be79238fb2" providerId="LiveId" clId="{F6A4622E-6DDB-4781-BB40-4596F80895BE}" dt="2020-01-15T15:11:05.251" v="506" actId="47"/>
        <pc:sldMkLst>
          <pc:docMk/>
          <pc:sldMk cId="4085952039" sldId="387"/>
        </pc:sldMkLst>
        <pc:spChg chg="mod">
          <ac:chgData name="DENNIS MINIUM" userId="c8c4a6be79238fb2" providerId="LiveId" clId="{F6A4622E-6DDB-4781-BB40-4596F80895BE}" dt="2020-01-15T15:08:17.119" v="345" actId="20577"/>
          <ac:spMkLst>
            <pc:docMk/>
            <pc:sldMk cId="4085952039" sldId="387"/>
            <ac:spMk id="2" creationId="{667F1ED0-8194-457A-803A-7E134C091AFF}"/>
          </ac:spMkLst>
        </pc:spChg>
        <pc:spChg chg="mod">
          <ac:chgData name="DENNIS MINIUM" userId="c8c4a6be79238fb2" providerId="LiveId" clId="{F6A4622E-6DDB-4781-BB40-4596F80895BE}" dt="2020-01-15T15:07:49.817" v="343" actId="1076"/>
          <ac:spMkLst>
            <pc:docMk/>
            <pc:sldMk cId="4085952039" sldId="387"/>
            <ac:spMk id="4" creationId="{0D9E6177-3EBE-4A17-AA60-45A382F0DCD5}"/>
          </ac:spMkLst>
        </pc:spChg>
      </pc:sldChg>
      <pc:sldChg chg="addSp delSp modSp add modAnim modNotesTx">
        <pc:chgData name="DENNIS MINIUM" userId="c8c4a6be79238fb2" providerId="LiveId" clId="{F6A4622E-6DDB-4781-BB40-4596F80895BE}" dt="2020-01-15T15:26:36.248" v="1595" actId="20577"/>
        <pc:sldMkLst>
          <pc:docMk/>
          <pc:sldMk cId="740473039" sldId="388"/>
        </pc:sldMkLst>
        <pc:spChg chg="mod">
          <ac:chgData name="DENNIS MINIUM" userId="c8c4a6be79238fb2" providerId="LiveId" clId="{F6A4622E-6DDB-4781-BB40-4596F80895BE}" dt="2020-01-15T15:12:17.717" v="616" actId="20577"/>
          <ac:spMkLst>
            <pc:docMk/>
            <pc:sldMk cId="740473039" sldId="388"/>
            <ac:spMk id="2" creationId="{667F1ED0-8194-457A-803A-7E134C091AFF}"/>
          </ac:spMkLst>
        </pc:spChg>
        <pc:spChg chg="add mod">
          <ac:chgData name="DENNIS MINIUM" userId="c8c4a6be79238fb2" providerId="LiveId" clId="{F6A4622E-6DDB-4781-BB40-4596F80895BE}" dt="2020-01-15T15:26:36.248" v="1595" actId="20577"/>
          <ac:spMkLst>
            <pc:docMk/>
            <pc:sldMk cId="740473039" sldId="388"/>
            <ac:spMk id="3" creationId="{75712A13-E344-44BE-B847-22C7DEA28743}"/>
          </ac:spMkLst>
        </pc:spChg>
        <pc:spChg chg="del mod">
          <ac:chgData name="DENNIS MINIUM" userId="c8c4a6be79238fb2" providerId="LiveId" clId="{F6A4622E-6DDB-4781-BB40-4596F80895BE}" dt="2020-01-15T15:08:34.811" v="348" actId="478"/>
          <ac:spMkLst>
            <pc:docMk/>
            <pc:sldMk cId="740473039" sldId="388"/>
            <ac:spMk id="4" creationId="{0D9E6177-3EBE-4A17-AA60-45A382F0DCD5}"/>
          </ac:spMkLst>
        </pc:spChg>
        <pc:spChg chg="add mod">
          <ac:chgData name="DENNIS MINIUM" userId="c8c4a6be79238fb2" providerId="LiveId" clId="{F6A4622E-6DDB-4781-BB40-4596F80895BE}" dt="2020-01-15T15:09:14.636" v="376" actId="403"/>
          <ac:spMkLst>
            <pc:docMk/>
            <pc:sldMk cId="740473039" sldId="388"/>
            <ac:spMk id="5" creationId="{91164831-0067-4BC5-842B-F8F8D33F13E5}"/>
          </ac:spMkLst>
        </pc:spChg>
        <pc:spChg chg="add mod">
          <ac:chgData name="DENNIS MINIUM" userId="c8c4a6be79238fb2" providerId="LiveId" clId="{F6A4622E-6DDB-4781-BB40-4596F80895BE}" dt="2020-01-15T15:26:22.316" v="1550" actId="1076"/>
          <ac:spMkLst>
            <pc:docMk/>
            <pc:sldMk cId="740473039" sldId="388"/>
            <ac:spMk id="6" creationId="{DDDD9EDB-3A69-4694-B0F4-1CDCB034E2ED}"/>
          </ac:spMkLst>
        </pc:spChg>
      </pc:sldChg>
      <pc:sldChg chg="modSp add del">
        <pc:chgData name="DENNIS MINIUM" userId="c8c4a6be79238fb2" providerId="LiveId" clId="{F6A4622E-6DDB-4781-BB40-4596F80895BE}" dt="2020-01-15T15:23:45.520" v="1404" actId="47"/>
        <pc:sldMkLst>
          <pc:docMk/>
          <pc:sldMk cId="3412294479" sldId="389"/>
        </pc:sldMkLst>
        <pc:spChg chg="mod">
          <ac:chgData name="DENNIS MINIUM" userId="c8c4a6be79238fb2" providerId="LiveId" clId="{F6A4622E-6DDB-4781-BB40-4596F80895BE}" dt="2020-01-15T15:23:31.662" v="1403" actId="20577"/>
          <ac:spMkLst>
            <pc:docMk/>
            <pc:sldMk cId="3412294479" sldId="389"/>
            <ac:spMk id="2" creationId="{ED91B1D1-1995-46EB-B588-AAA52B84CEC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Relative cost to repair a defect found in a requirement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20"/>
      <c:rotY val="50"/>
      <c:depthPercent val="100"/>
      <c:rAngAx val="1"/>
    </c:view3D>
    <c:floor>
      <c:thickness val="0"/>
      <c:spPr>
        <a:solidFill>
          <a:schemeClr val="bg1">
            <a:lumMod val="95000"/>
          </a:schemeClr>
        </a:solidFill>
        <a:ln>
          <a:solidFill>
            <a:schemeClr val="bg1">
              <a:lumMod val="65000"/>
            </a:schemeClr>
          </a:solidFill>
        </a:ln>
        <a:effectLst/>
        <a:sp3d>
          <a:contourClr>
            <a:schemeClr val="bg1">
              <a:lumMod val="65000"/>
            </a:schemeClr>
          </a:contourClr>
        </a:sp3d>
      </c:spPr>
    </c:floor>
    <c:sideWall>
      <c:thickness val="0"/>
      <c:spPr>
        <a:solidFill>
          <a:schemeClr val="bg1">
            <a:lumMod val="50000"/>
          </a:schemeClr>
        </a:solidFill>
        <a:ln>
          <a:noFill/>
        </a:ln>
        <a:effectLst/>
        <a:sp3d/>
      </c:spPr>
    </c:sideWall>
    <c:backWall>
      <c:thickness val="0"/>
      <c:spPr>
        <a:solidFill>
          <a:schemeClr val="tx1">
            <a:lumMod val="50000"/>
            <a:lumOff val="50000"/>
          </a:schemeClr>
        </a:solidFill>
        <a:ln>
          <a:noFill/>
        </a:ln>
        <a:effectLst/>
        <a:sp3d/>
      </c:spPr>
    </c:backWall>
    <c:plotArea>
      <c:layout/>
      <c:bar3DChart>
        <c:barDir val="col"/>
        <c:grouping val="stacked"/>
        <c:varyColors val="0"/>
        <c:ser>
          <c:idx val="0"/>
          <c:order val="0"/>
          <c:tx>
            <c:strRef>
              <c:f>Sheet1!$B$1</c:f>
              <c:strCache>
                <c:ptCount val="1"/>
                <c:pt idx="0">
                  <c:v>Series 1</c:v>
                </c:pt>
              </c:strCache>
            </c:strRef>
          </c:tx>
          <c:spPr>
            <a:solidFill>
              <a:schemeClr val="accent1"/>
            </a:solidFill>
            <a:ln>
              <a:solidFill>
                <a:schemeClr val="bg1">
                  <a:lumMod val="65000"/>
                </a:schemeClr>
              </a:solidFill>
            </a:ln>
            <a:effectLst/>
            <a:sp3d>
              <a:contourClr>
                <a:schemeClr val="bg1">
                  <a:lumMod val="65000"/>
                </a:schemeClr>
              </a:contourClr>
            </a:sp3d>
          </c:spPr>
          <c:invertIfNegative val="0"/>
          <c:dPt>
            <c:idx val="0"/>
            <c:invertIfNegative val="0"/>
            <c:bubble3D val="0"/>
            <c:spPr>
              <a:solidFill>
                <a:srgbClr val="00B050"/>
              </a:solidFill>
              <a:ln>
                <a:solidFill>
                  <a:schemeClr val="bg1">
                    <a:lumMod val="65000"/>
                  </a:schemeClr>
                </a:solidFill>
              </a:ln>
              <a:effectLst/>
              <a:sp3d>
                <a:contourClr>
                  <a:schemeClr val="bg1">
                    <a:lumMod val="65000"/>
                  </a:schemeClr>
                </a:contourClr>
              </a:sp3d>
            </c:spPr>
            <c:extLst>
              <c:ext xmlns:c16="http://schemas.microsoft.com/office/drawing/2014/chart" uri="{C3380CC4-5D6E-409C-BE32-E72D297353CC}">
                <c16:uniqueId val="{00000003-7B5B-4B51-910E-C1A5B7FE82A4}"/>
              </c:ext>
            </c:extLst>
          </c:dPt>
          <c:dPt>
            <c:idx val="1"/>
            <c:invertIfNegative val="0"/>
            <c:bubble3D val="0"/>
            <c:spPr>
              <a:solidFill>
                <a:srgbClr val="92D050"/>
              </a:solidFill>
              <a:ln>
                <a:solidFill>
                  <a:schemeClr val="bg1">
                    <a:lumMod val="65000"/>
                  </a:schemeClr>
                </a:solidFill>
              </a:ln>
              <a:effectLst/>
              <a:sp3d>
                <a:contourClr>
                  <a:schemeClr val="bg1">
                    <a:lumMod val="65000"/>
                  </a:schemeClr>
                </a:contourClr>
              </a:sp3d>
            </c:spPr>
            <c:extLst>
              <c:ext xmlns:c16="http://schemas.microsoft.com/office/drawing/2014/chart" uri="{C3380CC4-5D6E-409C-BE32-E72D297353CC}">
                <c16:uniqueId val="{00000004-7B5B-4B51-910E-C1A5B7FE82A4}"/>
              </c:ext>
            </c:extLst>
          </c:dPt>
          <c:dPt>
            <c:idx val="2"/>
            <c:invertIfNegative val="0"/>
            <c:bubble3D val="0"/>
            <c:spPr>
              <a:solidFill>
                <a:srgbClr val="FFFF00"/>
              </a:solidFill>
              <a:ln>
                <a:solidFill>
                  <a:schemeClr val="bg1">
                    <a:lumMod val="65000"/>
                  </a:schemeClr>
                </a:solidFill>
              </a:ln>
              <a:effectLst/>
              <a:sp3d>
                <a:contourClr>
                  <a:schemeClr val="bg1">
                    <a:lumMod val="65000"/>
                  </a:schemeClr>
                </a:contourClr>
              </a:sp3d>
            </c:spPr>
            <c:extLst>
              <c:ext xmlns:c16="http://schemas.microsoft.com/office/drawing/2014/chart" uri="{C3380CC4-5D6E-409C-BE32-E72D297353CC}">
                <c16:uniqueId val="{00000005-7B5B-4B51-910E-C1A5B7FE82A4}"/>
              </c:ext>
            </c:extLst>
          </c:dPt>
          <c:dPt>
            <c:idx val="3"/>
            <c:invertIfNegative val="0"/>
            <c:bubble3D val="0"/>
            <c:spPr>
              <a:solidFill>
                <a:srgbClr val="FFC000"/>
              </a:solidFill>
              <a:ln>
                <a:solidFill>
                  <a:schemeClr val="bg1">
                    <a:lumMod val="65000"/>
                  </a:schemeClr>
                </a:solidFill>
              </a:ln>
              <a:effectLst/>
              <a:sp3d>
                <a:contourClr>
                  <a:schemeClr val="bg1">
                    <a:lumMod val="65000"/>
                  </a:schemeClr>
                </a:contourClr>
              </a:sp3d>
            </c:spPr>
            <c:extLst>
              <c:ext xmlns:c16="http://schemas.microsoft.com/office/drawing/2014/chart" uri="{C3380CC4-5D6E-409C-BE32-E72D297353CC}">
                <c16:uniqueId val="{00000006-7B5B-4B51-910E-C1A5B7FE82A4}"/>
              </c:ext>
            </c:extLst>
          </c:dPt>
          <c:dPt>
            <c:idx val="4"/>
            <c:invertIfNegative val="0"/>
            <c:bubble3D val="0"/>
            <c:spPr>
              <a:solidFill>
                <a:srgbClr val="FF0000"/>
              </a:solidFill>
              <a:ln>
                <a:solidFill>
                  <a:schemeClr val="bg1">
                    <a:lumMod val="65000"/>
                  </a:schemeClr>
                </a:solidFill>
              </a:ln>
              <a:effectLst/>
              <a:sp3d>
                <a:contourClr>
                  <a:schemeClr val="bg1">
                    <a:lumMod val="65000"/>
                  </a:schemeClr>
                </a:contourClr>
              </a:sp3d>
            </c:spPr>
            <c:extLst>
              <c:ext xmlns:c16="http://schemas.microsoft.com/office/drawing/2014/chart" uri="{C3380CC4-5D6E-409C-BE32-E72D297353CC}">
                <c16:uniqueId val="{00000007-7B5B-4B51-910E-C1A5B7FE82A4}"/>
              </c:ext>
            </c:extLst>
          </c:dPt>
          <c:cat>
            <c:strRef>
              <c:f>Sheet1!$A$2:$A$6</c:f>
              <c:strCache>
                <c:ptCount val="5"/>
                <c:pt idx="0">
                  <c:v>Requirement</c:v>
                </c:pt>
                <c:pt idx="1">
                  <c:v>Design</c:v>
                </c:pt>
                <c:pt idx="2">
                  <c:v>Coding</c:v>
                </c:pt>
                <c:pt idx="3">
                  <c:v>Integration</c:v>
                </c:pt>
                <c:pt idx="4">
                  <c:v>Production</c:v>
                </c:pt>
              </c:strCache>
            </c:strRef>
          </c:cat>
          <c:val>
            <c:numRef>
              <c:f>Sheet1!$B$2:$B$6</c:f>
              <c:numCache>
                <c:formatCode>General</c:formatCode>
                <c:ptCount val="5"/>
                <c:pt idx="0">
                  <c:v>1</c:v>
                </c:pt>
                <c:pt idx="1">
                  <c:v>2</c:v>
                </c:pt>
                <c:pt idx="2">
                  <c:v>4</c:v>
                </c:pt>
                <c:pt idx="3">
                  <c:v>8</c:v>
                </c:pt>
                <c:pt idx="4">
                  <c:v>16</c:v>
                </c:pt>
              </c:numCache>
            </c:numRef>
          </c:val>
          <c:extLst>
            <c:ext xmlns:c16="http://schemas.microsoft.com/office/drawing/2014/chart" uri="{C3380CC4-5D6E-409C-BE32-E72D297353CC}">
              <c16:uniqueId val="{00000000-7B5B-4B51-910E-C1A5B7FE82A4}"/>
            </c:ext>
          </c:extLst>
        </c:ser>
        <c:ser>
          <c:idx val="1"/>
          <c:order val="1"/>
          <c:tx>
            <c:strRef>
              <c:f>Sheet1!$C$1</c:f>
              <c:strCache>
                <c:ptCount val="1"/>
                <c:pt idx="0">
                  <c:v>Column1</c:v>
                </c:pt>
              </c:strCache>
            </c:strRef>
          </c:tx>
          <c:spPr>
            <a:solidFill>
              <a:schemeClr val="accent2"/>
            </a:solidFill>
            <a:ln>
              <a:noFill/>
            </a:ln>
            <a:effectLst/>
            <a:sp3d/>
          </c:spPr>
          <c:invertIfNegative val="0"/>
          <c:cat>
            <c:strRef>
              <c:f>Sheet1!$A$2:$A$6</c:f>
              <c:strCache>
                <c:ptCount val="5"/>
                <c:pt idx="0">
                  <c:v>Requirement</c:v>
                </c:pt>
                <c:pt idx="1">
                  <c:v>Design</c:v>
                </c:pt>
                <c:pt idx="2">
                  <c:v>Coding</c:v>
                </c:pt>
                <c:pt idx="3">
                  <c:v>Integration</c:v>
                </c:pt>
                <c:pt idx="4">
                  <c:v>Production</c:v>
                </c:pt>
              </c:strCache>
            </c:strRef>
          </c:cat>
          <c:val>
            <c:numRef>
              <c:f>Sheet1!$C$2:$C$6</c:f>
              <c:numCache>
                <c:formatCode>General</c:formatCode>
                <c:ptCount val="5"/>
              </c:numCache>
            </c:numRef>
          </c:val>
          <c:extLst>
            <c:ext xmlns:c16="http://schemas.microsoft.com/office/drawing/2014/chart" uri="{C3380CC4-5D6E-409C-BE32-E72D297353CC}">
              <c16:uniqueId val="{00000001-7B5B-4B51-910E-C1A5B7FE82A4}"/>
            </c:ext>
          </c:extLst>
        </c:ser>
        <c:ser>
          <c:idx val="2"/>
          <c:order val="2"/>
          <c:tx>
            <c:strRef>
              <c:f>Sheet1!$D$1</c:f>
              <c:strCache>
                <c:ptCount val="1"/>
                <c:pt idx="0">
                  <c:v>Column2</c:v>
                </c:pt>
              </c:strCache>
            </c:strRef>
          </c:tx>
          <c:spPr>
            <a:solidFill>
              <a:schemeClr val="accent3"/>
            </a:solidFill>
            <a:ln>
              <a:noFill/>
            </a:ln>
            <a:effectLst/>
            <a:sp3d/>
          </c:spPr>
          <c:invertIfNegative val="0"/>
          <c:cat>
            <c:strRef>
              <c:f>Sheet1!$A$2:$A$6</c:f>
              <c:strCache>
                <c:ptCount val="5"/>
                <c:pt idx="0">
                  <c:v>Requirement</c:v>
                </c:pt>
                <c:pt idx="1">
                  <c:v>Design</c:v>
                </c:pt>
                <c:pt idx="2">
                  <c:v>Coding</c:v>
                </c:pt>
                <c:pt idx="3">
                  <c:v>Integration</c:v>
                </c:pt>
                <c:pt idx="4">
                  <c:v>Production</c:v>
                </c:pt>
              </c:strCache>
            </c:strRef>
          </c:cat>
          <c:val>
            <c:numRef>
              <c:f>Sheet1!$D$2:$D$6</c:f>
              <c:numCache>
                <c:formatCode>General</c:formatCode>
                <c:ptCount val="5"/>
              </c:numCache>
            </c:numRef>
          </c:val>
          <c:extLst>
            <c:ext xmlns:c16="http://schemas.microsoft.com/office/drawing/2014/chart" uri="{C3380CC4-5D6E-409C-BE32-E72D297353CC}">
              <c16:uniqueId val="{00000002-7B5B-4B51-910E-C1A5B7FE82A4}"/>
            </c:ext>
          </c:extLst>
        </c:ser>
        <c:dLbls>
          <c:showLegendKey val="0"/>
          <c:showVal val="0"/>
          <c:showCatName val="0"/>
          <c:showSerName val="0"/>
          <c:showPercent val="0"/>
          <c:showBubbleSize val="0"/>
        </c:dLbls>
        <c:gapWidth val="150"/>
        <c:shape val="box"/>
        <c:axId val="1034711728"/>
        <c:axId val="1034708776"/>
        <c:axId val="0"/>
      </c:bar3DChart>
      <c:catAx>
        <c:axId val="1034711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034708776"/>
        <c:crosses val="autoZero"/>
        <c:auto val="1"/>
        <c:lblAlgn val="ctr"/>
        <c:lblOffset val="100"/>
        <c:noMultiLvlLbl val="0"/>
      </c:catAx>
      <c:valAx>
        <c:axId val="1034708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4711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6977B-A3AD-4B65-8E2F-F2D40BBEBAFD}"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CFACCA23-D6A0-4CAF-9F1D-450D196CF030}">
      <dgm:prSet/>
      <dgm:spPr/>
      <dgm:t>
        <a:bodyPr/>
        <a:lstStyle/>
        <a:p>
          <a:r>
            <a:rPr lang="en-US" b="1"/>
            <a:t>Test planning </a:t>
          </a:r>
          <a:r>
            <a:rPr lang="en-US"/>
            <a:t>– What are we doing here?</a:t>
          </a:r>
        </a:p>
      </dgm:t>
    </dgm:pt>
    <dgm:pt modelId="{C5CCAC8D-9E08-40C7-A40E-26CED5849B0C}" type="parTrans" cxnId="{F9A4255B-8E72-469D-AFC0-09D9CD640BC2}">
      <dgm:prSet/>
      <dgm:spPr/>
      <dgm:t>
        <a:bodyPr/>
        <a:lstStyle/>
        <a:p>
          <a:endParaRPr lang="en-US"/>
        </a:p>
      </dgm:t>
    </dgm:pt>
    <dgm:pt modelId="{6A1B4516-3EF5-4A90-9DD6-223FC147AF47}" type="sibTrans" cxnId="{F9A4255B-8E72-469D-AFC0-09D9CD640BC2}">
      <dgm:prSet/>
      <dgm:spPr/>
      <dgm:t>
        <a:bodyPr/>
        <a:lstStyle/>
        <a:p>
          <a:endParaRPr lang="en-US"/>
        </a:p>
      </dgm:t>
    </dgm:pt>
    <dgm:pt modelId="{16825849-365B-4347-8340-DF1C8EFCD656}">
      <dgm:prSet/>
      <dgm:spPr/>
      <dgm:t>
        <a:bodyPr/>
        <a:lstStyle/>
        <a:p>
          <a:r>
            <a:rPr lang="en-US" b="1"/>
            <a:t>Test monitoring and control – </a:t>
          </a:r>
          <a:r>
            <a:rPr lang="en-US"/>
            <a:t>How are we doing now?</a:t>
          </a:r>
        </a:p>
      </dgm:t>
    </dgm:pt>
    <dgm:pt modelId="{9E218F82-31C1-46FF-A4E1-9821976EC95C}" type="parTrans" cxnId="{6B2B8B7A-7F9E-48A6-92D6-2C27059D8A34}">
      <dgm:prSet/>
      <dgm:spPr/>
      <dgm:t>
        <a:bodyPr/>
        <a:lstStyle/>
        <a:p>
          <a:endParaRPr lang="en-US"/>
        </a:p>
      </dgm:t>
    </dgm:pt>
    <dgm:pt modelId="{030529FB-9977-4C7E-A06F-D72511B394DF}" type="sibTrans" cxnId="{6B2B8B7A-7F9E-48A6-92D6-2C27059D8A34}">
      <dgm:prSet/>
      <dgm:spPr/>
      <dgm:t>
        <a:bodyPr/>
        <a:lstStyle/>
        <a:p>
          <a:endParaRPr lang="en-US"/>
        </a:p>
      </dgm:t>
    </dgm:pt>
    <dgm:pt modelId="{C161D0CD-056B-420C-B8D9-95BB6CF6114D}">
      <dgm:prSet/>
      <dgm:spPr/>
      <dgm:t>
        <a:bodyPr/>
        <a:lstStyle/>
        <a:p>
          <a:r>
            <a:rPr lang="en-US" b="1"/>
            <a:t>Test analysis - </a:t>
          </a:r>
          <a:r>
            <a:rPr lang="en-US"/>
            <a:t>What should we be testing based on the project state?</a:t>
          </a:r>
        </a:p>
      </dgm:t>
    </dgm:pt>
    <dgm:pt modelId="{4B52DE3F-2CEF-474A-A216-B1793720934A}" type="parTrans" cxnId="{A07DF1E8-A068-4F2F-AAD3-54E9C26D3ECB}">
      <dgm:prSet/>
      <dgm:spPr/>
      <dgm:t>
        <a:bodyPr/>
        <a:lstStyle/>
        <a:p>
          <a:endParaRPr lang="en-US"/>
        </a:p>
      </dgm:t>
    </dgm:pt>
    <dgm:pt modelId="{23E5A733-38C3-4D82-9532-BE714EEA4E5E}" type="sibTrans" cxnId="{A07DF1E8-A068-4F2F-AAD3-54E9C26D3ECB}">
      <dgm:prSet/>
      <dgm:spPr/>
      <dgm:t>
        <a:bodyPr/>
        <a:lstStyle/>
        <a:p>
          <a:endParaRPr lang="en-US"/>
        </a:p>
      </dgm:t>
    </dgm:pt>
    <dgm:pt modelId="{BA63BBE0-A090-43F6-BCAA-BCD5B30C2883}">
      <dgm:prSet/>
      <dgm:spPr/>
      <dgm:t>
        <a:bodyPr/>
        <a:lstStyle/>
        <a:p>
          <a:r>
            <a:rPr lang="en-US" b="1"/>
            <a:t>Test design – </a:t>
          </a:r>
          <a:r>
            <a:rPr lang="en-US"/>
            <a:t>How should we test?  </a:t>
          </a:r>
        </a:p>
      </dgm:t>
    </dgm:pt>
    <dgm:pt modelId="{FE17610A-08AF-4B5A-A995-2F756EA5CFB4}" type="parTrans" cxnId="{A339B0A3-C003-4729-8360-798B028978D7}">
      <dgm:prSet/>
      <dgm:spPr/>
      <dgm:t>
        <a:bodyPr/>
        <a:lstStyle/>
        <a:p>
          <a:endParaRPr lang="en-US"/>
        </a:p>
      </dgm:t>
    </dgm:pt>
    <dgm:pt modelId="{F23E2A17-BB4D-45CF-A33D-2EEE90E044FE}" type="sibTrans" cxnId="{A339B0A3-C003-4729-8360-798B028978D7}">
      <dgm:prSet/>
      <dgm:spPr/>
      <dgm:t>
        <a:bodyPr/>
        <a:lstStyle/>
        <a:p>
          <a:endParaRPr lang="en-US"/>
        </a:p>
      </dgm:t>
    </dgm:pt>
    <dgm:pt modelId="{980F3BE6-F85C-4ED1-8C77-67D17B293FA2}">
      <dgm:prSet/>
      <dgm:spPr/>
      <dgm:t>
        <a:bodyPr/>
        <a:lstStyle/>
        <a:p>
          <a:r>
            <a:rPr lang="en-US" b="1"/>
            <a:t>Test implementation – </a:t>
          </a:r>
          <a:r>
            <a:rPr lang="en-US"/>
            <a:t>Building test environment, procedures, suites</a:t>
          </a:r>
        </a:p>
      </dgm:t>
    </dgm:pt>
    <dgm:pt modelId="{4F2D7ECD-5651-4189-B717-E73B2B504816}" type="parTrans" cxnId="{2A824782-A879-467F-A93C-43E513324C4C}">
      <dgm:prSet/>
      <dgm:spPr/>
      <dgm:t>
        <a:bodyPr/>
        <a:lstStyle/>
        <a:p>
          <a:endParaRPr lang="en-US"/>
        </a:p>
      </dgm:t>
    </dgm:pt>
    <dgm:pt modelId="{DD0AFA8C-B27D-4486-B374-2626AD61CCFA}" type="sibTrans" cxnId="{2A824782-A879-467F-A93C-43E513324C4C}">
      <dgm:prSet/>
      <dgm:spPr/>
      <dgm:t>
        <a:bodyPr/>
        <a:lstStyle/>
        <a:p>
          <a:endParaRPr lang="en-US"/>
        </a:p>
      </dgm:t>
    </dgm:pt>
    <dgm:pt modelId="{12E291BE-ADC4-47DE-9240-7A5A027F04E9}">
      <dgm:prSet/>
      <dgm:spPr/>
      <dgm:t>
        <a:bodyPr/>
        <a:lstStyle/>
        <a:p>
          <a:r>
            <a:rPr lang="en-US" b="1"/>
            <a:t>Test execution – </a:t>
          </a:r>
          <a:r>
            <a:rPr lang="en-US"/>
            <a:t>Run ‘em</a:t>
          </a:r>
        </a:p>
      </dgm:t>
    </dgm:pt>
    <dgm:pt modelId="{051D6F38-7B2C-4151-BFA1-1426F6E9E239}" type="parTrans" cxnId="{4FFF0F5A-25C1-4888-8513-AF580FD8B340}">
      <dgm:prSet/>
      <dgm:spPr/>
      <dgm:t>
        <a:bodyPr/>
        <a:lstStyle/>
        <a:p>
          <a:endParaRPr lang="en-US"/>
        </a:p>
      </dgm:t>
    </dgm:pt>
    <dgm:pt modelId="{FE80C03C-93CE-4129-850A-2AE5FADC6B12}" type="sibTrans" cxnId="{4FFF0F5A-25C1-4888-8513-AF580FD8B340}">
      <dgm:prSet/>
      <dgm:spPr/>
      <dgm:t>
        <a:bodyPr/>
        <a:lstStyle/>
        <a:p>
          <a:endParaRPr lang="en-US"/>
        </a:p>
      </dgm:t>
    </dgm:pt>
    <dgm:pt modelId="{D13BACB1-14CE-4F7A-BBB7-F2D90A3D6A7C}">
      <dgm:prSet/>
      <dgm:spPr/>
      <dgm:t>
        <a:bodyPr/>
        <a:lstStyle/>
        <a:p>
          <a:r>
            <a:rPr lang="en-US" b="1"/>
            <a:t>Test completion – </a:t>
          </a:r>
          <a:r>
            <a:rPr lang="en-US"/>
            <a:t>Lessons learned, report results, onward and upward</a:t>
          </a:r>
        </a:p>
      </dgm:t>
    </dgm:pt>
    <dgm:pt modelId="{AD5827D6-B841-445B-92AF-30B0B1EAAE43}" type="parTrans" cxnId="{1133C8FB-093E-4329-A6C8-28222F97A6C8}">
      <dgm:prSet/>
      <dgm:spPr/>
      <dgm:t>
        <a:bodyPr/>
        <a:lstStyle/>
        <a:p>
          <a:endParaRPr lang="en-US"/>
        </a:p>
      </dgm:t>
    </dgm:pt>
    <dgm:pt modelId="{D04EFC92-013D-4B04-9113-8AB3C8A06CBB}" type="sibTrans" cxnId="{1133C8FB-093E-4329-A6C8-28222F97A6C8}">
      <dgm:prSet/>
      <dgm:spPr/>
      <dgm:t>
        <a:bodyPr/>
        <a:lstStyle/>
        <a:p>
          <a:endParaRPr lang="en-US"/>
        </a:p>
      </dgm:t>
    </dgm:pt>
    <dgm:pt modelId="{76C63874-3930-40F3-AB4F-A663BF665F86}" type="pres">
      <dgm:prSet presAssocID="{BB56977B-A3AD-4B65-8E2F-F2D40BBEBAFD}" presName="linear" presStyleCnt="0">
        <dgm:presLayoutVars>
          <dgm:animLvl val="lvl"/>
          <dgm:resizeHandles val="exact"/>
        </dgm:presLayoutVars>
      </dgm:prSet>
      <dgm:spPr/>
    </dgm:pt>
    <dgm:pt modelId="{78B35671-472D-4596-95A9-D46148DD9116}" type="pres">
      <dgm:prSet presAssocID="{CFACCA23-D6A0-4CAF-9F1D-450D196CF030}" presName="parentText" presStyleLbl="node1" presStyleIdx="0" presStyleCnt="7">
        <dgm:presLayoutVars>
          <dgm:chMax val="0"/>
          <dgm:bulletEnabled val="1"/>
        </dgm:presLayoutVars>
      </dgm:prSet>
      <dgm:spPr/>
    </dgm:pt>
    <dgm:pt modelId="{E8B68509-BB51-492C-B1BF-A5E52E1652AF}" type="pres">
      <dgm:prSet presAssocID="{6A1B4516-3EF5-4A90-9DD6-223FC147AF47}" presName="spacer" presStyleCnt="0"/>
      <dgm:spPr/>
    </dgm:pt>
    <dgm:pt modelId="{1622EDD5-7EF6-4DD3-B133-8936AB1B87E3}" type="pres">
      <dgm:prSet presAssocID="{16825849-365B-4347-8340-DF1C8EFCD656}" presName="parentText" presStyleLbl="node1" presStyleIdx="1" presStyleCnt="7">
        <dgm:presLayoutVars>
          <dgm:chMax val="0"/>
          <dgm:bulletEnabled val="1"/>
        </dgm:presLayoutVars>
      </dgm:prSet>
      <dgm:spPr/>
    </dgm:pt>
    <dgm:pt modelId="{61BC16CE-B4CF-478A-8B50-DC73967DABB2}" type="pres">
      <dgm:prSet presAssocID="{030529FB-9977-4C7E-A06F-D72511B394DF}" presName="spacer" presStyleCnt="0"/>
      <dgm:spPr/>
    </dgm:pt>
    <dgm:pt modelId="{5E8D5547-DE1C-47FB-8B9E-47BEA7C27391}" type="pres">
      <dgm:prSet presAssocID="{C161D0CD-056B-420C-B8D9-95BB6CF6114D}" presName="parentText" presStyleLbl="node1" presStyleIdx="2" presStyleCnt="7">
        <dgm:presLayoutVars>
          <dgm:chMax val="0"/>
          <dgm:bulletEnabled val="1"/>
        </dgm:presLayoutVars>
      </dgm:prSet>
      <dgm:spPr/>
    </dgm:pt>
    <dgm:pt modelId="{78B25BEA-57DD-43DA-B4F1-75B2E13A4C94}" type="pres">
      <dgm:prSet presAssocID="{23E5A733-38C3-4D82-9532-BE714EEA4E5E}" presName="spacer" presStyleCnt="0"/>
      <dgm:spPr/>
    </dgm:pt>
    <dgm:pt modelId="{6ACB84EC-BA2D-4BC3-AF5D-0E01831E548D}" type="pres">
      <dgm:prSet presAssocID="{BA63BBE0-A090-43F6-BCAA-BCD5B30C2883}" presName="parentText" presStyleLbl="node1" presStyleIdx="3" presStyleCnt="7">
        <dgm:presLayoutVars>
          <dgm:chMax val="0"/>
          <dgm:bulletEnabled val="1"/>
        </dgm:presLayoutVars>
      </dgm:prSet>
      <dgm:spPr/>
    </dgm:pt>
    <dgm:pt modelId="{B1AD6648-5166-4524-8928-7ADFE130FF0C}" type="pres">
      <dgm:prSet presAssocID="{F23E2A17-BB4D-45CF-A33D-2EEE90E044FE}" presName="spacer" presStyleCnt="0"/>
      <dgm:spPr/>
    </dgm:pt>
    <dgm:pt modelId="{23DFBC19-3F4E-4693-8158-A17868B8F661}" type="pres">
      <dgm:prSet presAssocID="{980F3BE6-F85C-4ED1-8C77-67D17B293FA2}" presName="parentText" presStyleLbl="node1" presStyleIdx="4" presStyleCnt="7">
        <dgm:presLayoutVars>
          <dgm:chMax val="0"/>
          <dgm:bulletEnabled val="1"/>
        </dgm:presLayoutVars>
      </dgm:prSet>
      <dgm:spPr/>
    </dgm:pt>
    <dgm:pt modelId="{C3E8E8D9-6549-4045-9540-9F85205333BA}" type="pres">
      <dgm:prSet presAssocID="{DD0AFA8C-B27D-4486-B374-2626AD61CCFA}" presName="spacer" presStyleCnt="0"/>
      <dgm:spPr/>
    </dgm:pt>
    <dgm:pt modelId="{8D9A9DE9-B279-4D07-889C-203FBB1AD8F3}" type="pres">
      <dgm:prSet presAssocID="{12E291BE-ADC4-47DE-9240-7A5A027F04E9}" presName="parentText" presStyleLbl="node1" presStyleIdx="5" presStyleCnt="7">
        <dgm:presLayoutVars>
          <dgm:chMax val="0"/>
          <dgm:bulletEnabled val="1"/>
        </dgm:presLayoutVars>
      </dgm:prSet>
      <dgm:spPr/>
    </dgm:pt>
    <dgm:pt modelId="{42B27E94-3051-42E7-9F31-2725490D0541}" type="pres">
      <dgm:prSet presAssocID="{FE80C03C-93CE-4129-850A-2AE5FADC6B12}" presName="spacer" presStyleCnt="0"/>
      <dgm:spPr/>
    </dgm:pt>
    <dgm:pt modelId="{7537177B-B2F7-488F-ACBB-DA437343FF3C}" type="pres">
      <dgm:prSet presAssocID="{D13BACB1-14CE-4F7A-BBB7-F2D90A3D6A7C}" presName="parentText" presStyleLbl="node1" presStyleIdx="6" presStyleCnt="7">
        <dgm:presLayoutVars>
          <dgm:chMax val="0"/>
          <dgm:bulletEnabled val="1"/>
        </dgm:presLayoutVars>
      </dgm:prSet>
      <dgm:spPr/>
    </dgm:pt>
  </dgm:ptLst>
  <dgm:cxnLst>
    <dgm:cxn modelId="{A30B8C19-1EE2-4A49-9DB4-A8490690CE5F}" type="presOf" srcId="{BB56977B-A3AD-4B65-8E2F-F2D40BBEBAFD}" destId="{76C63874-3930-40F3-AB4F-A663BF665F86}" srcOrd="0" destOrd="0" presId="urn:microsoft.com/office/officeart/2005/8/layout/vList2"/>
    <dgm:cxn modelId="{462F4424-0B15-49C3-8CEC-69CFBD14C550}" type="presOf" srcId="{12E291BE-ADC4-47DE-9240-7A5A027F04E9}" destId="{8D9A9DE9-B279-4D07-889C-203FBB1AD8F3}" srcOrd="0" destOrd="0" presId="urn:microsoft.com/office/officeart/2005/8/layout/vList2"/>
    <dgm:cxn modelId="{D8265624-8981-495E-89DC-B6B9401BBD62}" type="presOf" srcId="{BA63BBE0-A090-43F6-BCAA-BCD5B30C2883}" destId="{6ACB84EC-BA2D-4BC3-AF5D-0E01831E548D}" srcOrd="0" destOrd="0" presId="urn:microsoft.com/office/officeart/2005/8/layout/vList2"/>
    <dgm:cxn modelId="{F9A4255B-8E72-469D-AFC0-09D9CD640BC2}" srcId="{BB56977B-A3AD-4B65-8E2F-F2D40BBEBAFD}" destId="{CFACCA23-D6A0-4CAF-9F1D-450D196CF030}" srcOrd="0" destOrd="0" parTransId="{C5CCAC8D-9E08-40C7-A40E-26CED5849B0C}" sibTransId="{6A1B4516-3EF5-4A90-9DD6-223FC147AF47}"/>
    <dgm:cxn modelId="{13F33070-DF4B-4B8D-9E64-6884B513A744}" type="presOf" srcId="{16825849-365B-4347-8340-DF1C8EFCD656}" destId="{1622EDD5-7EF6-4DD3-B133-8936AB1B87E3}" srcOrd="0" destOrd="0" presId="urn:microsoft.com/office/officeart/2005/8/layout/vList2"/>
    <dgm:cxn modelId="{4FFF0F5A-25C1-4888-8513-AF580FD8B340}" srcId="{BB56977B-A3AD-4B65-8E2F-F2D40BBEBAFD}" destId="{12E291BE-ADC4-47DE-9240-7A5A027F04E9}" srcOrd="5" destOrd="0" parTransId="{051D6F38-7B2C-4151-BFA1-1426F6E9E239}" sibTransId="{FE80C03C-93CE-4129-850A-2AE5FADC6B12}"/>
    <dgm:cxn modelId="{6B2B8B7A-7F9E-48A6-92D6-2C27059D8A34}" srcId="{BB56977B-A3AD-4B65-8E2F-F2D40BBEBAFD}" destId="{16825849-365B-4347-8340-DF1C8EFCD656}" srcOrd="1" destOrd="0" parTransId="{9E218F82-31C1-46FF-A4E1-9821976EC95C}" sibTransId="{030529FB-9977-4C7E-A06F-D72511B394DF}"/>
    <dgm:cxn modelId="{2A824782-A879-467F-A93C-43E513324C4C}" srcId="{BB56977B-A3AD-4B65-8E2F-F2D40BBEBAFD}" destId="{980F3BE6-F85C-4ED1-8C77-67D17B293FA2}" srcOrd="4" destOrd="0" parTransId="{4F2D7ECD-5651-4189-B717-E73B2B504816}" sibTransId="{DD0AFA8C-B27D-4486-B374-2626AD61CCFA}"/>
    <dgm:cxn modelId="{B343FB84-624D-4532-9A89-68A3AC3F03A5}" type="presOf" srcId="{C161D0CD-056B-420C-B8D9-95BB6CF6114D}" destId="{5E8D5547-DE1C-47FB-8B9E-47BEA7C27391}" srcOrd="0" destOrd="0" presId="urn:microsoft.com/office/officeart/2005/8/layout/vList2"/>
    <dgm:cxn modelId="{07297C97-5F29-44DD-BC4A-7114FF3F1947}" type="presOf" srcId="{CFACCA23-D6A0-4CAF-9F1D-450D196CF030}" destId="{78B35671-472D-4596-95A9-D46148DD9116}" srcOrd="0" destOrd="0" presId="urn:microsoft.com/office/officeart/2005/8/layout/vList2"/>
    <dgm:cxn modelId="{A339B0A3-C003-4729-8360-798B028978D7}" srcId="{BB56977B-A3AD-4B65-8E2F-F2D40BBEBAFD}" destId="{BA63BBE0-A090-43F6-BCAA-BCD5B30C2883}" srcOrd="3" destOrd="0" parTransId="{FE17610A-08AF-4B5A-A995-2F756EA5CFB4}" sibTransId="{F23E2A17-BB4D-45CF-A33D-2EEE90E044FE}"/>
    <dgm:cxn modelId="{C94E52BB-CED2-40BA-B46F-4E2F1011E833}" type="presOf" srcId="{D13BACB1-14CE-4F7A-BBB7-F2D90A3D6A7C}" destId="{7537177B-B2F7-488F-ACBB-DA437343FF3C}" srcOrd="0" destOrd="0" presId="urn:microsoft.com/office/officeart/2005/8/layout/vList2"/>
    <dgm:cxn modelId="{F2F094C7-ABA7-4B9E-85A2-63FDB8E7F9E0}" type="presOf" srcId="{980F3BE6-F85C-4ED1-8C77-67D17B293FA2}" destId="{23DFBC19-3F4E-4693-8158-A17868B8F661}" srcOrd="0" destOrd="0" presId="urn:microsoft.com/office/officeart/2005/8/layout/vList2"/>
    <dgm:cxn modelId="{A07DF1E8-A068-4F2F-AAD3-54E9C26D3ECB}" srcId="{BB56977B-A3AD-4B65-8E2F-F2D40BBEBAFD}" destId="{C161D0CD-056B-420C-B8D9-95BB6CF6114D}" srcOrd="2" destOrd="0" parTransId="{4B52DE3F-2CEF-474A-A216-B1793720934A}" sibTransId="{23E5A733-38C3-4D82-9532-BE714EEA4E5E}"/>
    <dgm:cxn modelId="{1133C8FB-093E-4329-A6C8-28222F97A6C8}" srcId="{BB56977B-A3AD-4B65-8E2F-F2D40BBEBAFD}" destId="{D13BACB1-14CE-4F7A-BBB7-F2D90A3D6A7C}" srcOrd="6" destOrd="0" parTransId="{AD5827D6-B841-445B-92AF-30B0B1EAAE43}" sibTransId="{D04EFC92-013D-4B04-9113-8AB3C8A06CBB}"/>
    <dgm:cxn modelId="{67282EE4-5BD6-455C-8A03-C1907B8BBD02}" type="presParOf" srcId="{76C63874-3930-40F3-AB4F-A663BF665F86}" destId="{78B35671-472D-4596-95A9-D46148DD9116}" srcOrd="0" destOrd="0" presId="urn:microsoft.com/office/officeart/2005/8/layout/vList2"/>
    <dgm:cxn modelId="{FFCC4A39-EC49-4EDE-BD47-0375A66703DB}" type="presParOf" srcId="{76C63874-3930-40F3-AB4F-A663BF665F86}" destId="{E8B68509-BB51-492C-B1BF-A5E52E1652AF}" srcOrd="1" destOrd="0" presId="urn:microsoft.com/office/officeart/2005/8/layout/vList2"/>
    <dgm:cxn modelId="{F72E1922-2380-45BC-9E77-3C14B5028F95}" type="presParOf" srcId="{76C63874-3930-40F3-AB4F-A663BF665F86}" destId="{1622EDD5-7EF6-4DD3-B133-8936AB1B87E3}" srcOrd="2" destOrd="0" presId="urn:microsoft.com/office/officeart/2005/8/layout/vList2"/>
    <dgm:cxn modelId="{15F1A097-E717-4512-8652-23732D4990BA}" type="presParOf" srcId="{76C63874-3930-40F3-AB4F-A663BF665F86}" destId="{61BC16CE-B4CF-478A-8B50-DC73967DABB2}" srcOrd="3" destOrd="0" presId="urn:microsoft.com/office/officeart/2005/8/layout/vList2"/>
    <dgm:cxn modelId="{C91046A4-E3B5-4FE1-8C87-23B8E8373B25}" type="presParOf" srcId="{76C63874-3930-40F3-AB4F-A663BF665F86}" destId="{5E8D5547-DE1C-47FB-8B9E-47BEA7C27391}" srcOrd="4" destOrd="0" presId="urn:microsoft.com/office/officeart/2005/8/layout/vList2"/>
    <dgm:cxn modelId="{CB29A79B-F1FD-4C40-8C70-7E90248C7E12}" type="presParOf" srcId="{76C63874-3930-40F3-AB4F-A663BF665F86}" destId="{78B25BEA-57DD-43DA-B4F1-75B2E13A4C94}" srcOrd="5" destOrd="0" presId="urn:microsoft.com/office/officeart/2005/8/layout/vList2"/>
    <dgm:cxn modelId="{20860B41-DBB9-49F4-AA9B-9036B01D3EB8}" type="presParOf" srcId="{76C63874-3930-40F3-AB4F-A663BF665F86}" destId="{6ACB84EC-BA2D-4BC3-AF5D-0E01831E548D}" srcOrd="6" destOrd="0" presId="urn:microsoft.com/office/officeart/2005/8/layout/vList2"/>
    <dgm:cxn modelId="{5C2F8556-4768-4665-AE00-47E916652E07}" type="presParOf" srcId="{76C63874-3930-40F3-AB4F-A663BF665F86}" destId="{B1AD6648-5166-4524-8928-7ADFE130FF0C}" srcOrd="7" destOrd="0" presId="urn:microsoft.com/office/officeart/2005/8/layout/vList2"/>
    <dgm:cxn modelId="{E4CCF3E7-8074-4BB1-BF3E-C00537EB8157}" type="presParOf" srcId="{76C63874-3930-40F3-AB4F-A663BF665F86}" destId="{23DFBC19-3F4E-4693-8158-A17868B8F661}" srcOrd="8" destOrd="0" presId="urn:microsoft.com/office/officeart/2005/8/layout/vList2"/>
    <dgm:cxn modelId="{B93B3CA8-A80E-4004-8384-2D949A480045}" type="presParOf" srcId="{76C63874-3930-40F3-AB4F-A663BF665F86}" destId="{C3E8E8D9-6549-4045-9540-9F85205333BA}" srcOrd="9" destOrd="0" presId="urn:microsoft.com/office/officeart/2005/8/layout/vList2"/>
    <dgm:cxn modelId="{05DF7858-6397-4EBB-8C4D-2827F0D43975}" type="presParOf" srcId="{76C63874-3930-40F3-AB4F-A663BF665F86}" destId="{8D9A9DE9-B279-4D07-889C-203FBB1AD8F3}" srcOrd="10" destOrd="0" presId="urn:microsoft.com/office/officeart/2005/8/layout/vList2"/>
    <dgm:cxn modelId="{755AACC0-1CF3-429C-9D7B-623592448555}" type="presParOf" srcId="{76C63874-3930-40F3-AB4F-A663BF665F86}" destId="{42B27E94-3051-42E7-9F31-2725490D0541}" srcOrd="11" destOrd="0" presId="urn:microsoft.com/office/officeart/2005/8/layout/vList2"/>
    <dgm:cxn modelId="{CE0AC394-17A4-47F5-AA85-FBDF9E04877B}" type="presParOf" srcId="{76C63874-3930-40F3-AB4F-A663BF665F86}" destId="{7537177B-B2F7-488F-ACBB-DA437343FF3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A5080D-D032-4095-B68A-A7430984B9FD}"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US"/>
        </a:p>
      </dgm:t>
    </dgm:pt>
    <dgm:pt modelId="{DF92E1CF-1602-41FC-9097-D6FE8B166F60}">
      <dgm:prSet phldrT="[Text]"/>
      <dgm:spPr/>
      <dgm:t>
        <a:bodyPr/>
        <a:lstStyle/>
        <a:p>
          <a:r>
            <a:rPr lang="en-US" dirty="0"/>
            <a:t>For every development activity there is a corresponding test activity</a:t>
          </a:r>
        </a:p>
      </dgm:t>
    </dgm:pt>
    <dgm:pt modelId="{2790004B-C06B-4095-83BE-52CA5248DD10}" type="parTrans" cxnId="{23A88CEF-4E65-4E6F-8573-6C701825F08F}">
      <dgm:prSet/>
      <dgm:spPr/>
      <dgm:t>
        <a:bodyPr/>
        <a:lstStyle/>
        <a:p>
          <a:endParaRPr lang="en-US"/>
        </a:p>
      </dgm:t>
    </dgm:pt>
    <dgm:pt modelId="{B9FF23B3-5AD0-432D-9018-BD992C3BD9E4}" type="sibTrans" cxnId="{23A88CEF-4E65-4E6F-8573-6C701825F08F}">
      <dgm:prSet/>
      <dgm:spPr/>
      <dgm:t>
        <a:bodyPr/>
        <a:lstStyle/>
        <a:p>
          <a:endParaRPr lang="en-US"/>
        </a:p>
      </dgm:t>
    </dgm:pt>
    <dgm:pt modelId="{538572EF-AE48-4BE1-A974-CA235ACFB4FC}">
      <dgm:prSet phldrT="[Text]"/>
      <dgm:spPr/>
      <dgm:t>
        <a:bodyPr/>
        <a:lstStyle/>
        <a:p>
          <a:r>
            <a:rPr lang="en-US" dirty="0"/>
            <a:t>Each test level has test objectives specific to that level</a:t>
          </a:r>
        </a:p>
      </dgm:t>
    </dgm:pt>
    <dgm:pt modelId="{818D26E3-E194-43BF-AB11-6655E944B341}" type="parTrans" cxnId="{FF8A0734-13C8-4647-98DC-FC8BA5C86B33}">
      <dgm:prSet/>
      <dgm:spPr/>
      <dgm:t>
        <a:bodyPr/>
        <a:lstStyle/>
        <a:p>
          <a:endParaRPr lang="en-US"/>
        </a:p>
      </dgm:t>
    </dgm:pt>
    <dgm:pt modelId="{051EC9CB-3351-4C25-8862-9A66370955AB}" type="sibTrans" cxnId="{FF8A0734-13C8-4647-98DC-FC8BA5C86B33}">
      <dgm:prSet/>
      <dgm:spPr/>
      <dgm:t>
        <a:bodyPr/>
        <a:lstStyle/>
        <a:p>
          <a:endParaRPr lang="en-US"/>
        </a:p>
      </dgm:t>
    </dgm:pt>
    <dgm:pt modelId="{EF9E28C2-68D1-4350-A63C-ED1710AEDEBD}">
      <dgm:prSet phldrT="[Text]"/>
      <dgm:spPr/>
      <dgm:t>
        <a:bodyPr/>
        <a:lstStyle/>
        <a:p>
          <a:r>
            <a:rPr lang="en-US" dirty="0"/>
            <a:t>Test analysis and design for a given test level begins during the corresponding development activity</a:t>
          </a:r>
        </a:p>
      </dgm:t>
    </dgm:pt>
    <dgm:pt modelId="{53D46AD9-8021-4337-BA24-BA097C3A5894}" type="parTrans" cxnId="{211EC60E-E319-4400-A952-4E594214E08F}">
      <dgm:prSet/>
      <dgm:spPr/>
      <dgm:t>
        <a:bodyPr/>
        <a:lstStyle/>
        <a:p>
          <a:endParaRPr lang="en-US"/>
        </a:p>
      </dgm:t>
    </dgm:pt>
    <dgm:pt modelId="{7DACD196-BB50-478F-B101-129584741711}" type="sibTrans" cxnId="{211EC60E-E319-4400-A952-4E594214E08F}">
      <dgm:prSet/>
      <dgm:spPr/>
      <dgm:t>
        <a:bodyPr/>
        <a:lstStyle/>
        <a:p>
          <a:endParaRPr lang="en-US"/>
        </a:p>
      </dgm:t>
    </dgm:pt>
    <dgm:pt modelId="{DB0DC5C5-556B-4793-A724-9B6F13E53157}">
      <dgm:prSet phldrT="[Text]"/>
      <dgm:spPr/>
      <dgm:t>
        <a:bodyPr/>
        <a:lstStyle/>
        <a:p>
          <a:r>
            <a:rPr lang="en-US" dirty="0"/>
            <a:t>Testers participate in refinement of requirements and design, review work products when available</a:t>
          </a:r>
        </a:p>
      </dgm:t>
    </dgm:pt>
    <dgm:pt modelId="{DF95D651-09AE-4098-98E8-9BC2974C3E8F}" type="parTrans" cxnId="{DB1CD203-38B2-490F-AFBF-6505048D64C1}">
      <dgm:prSet/>
      <dgm:spPr/>
      <dgm:t>
        <a:bodyPr/>
        <a:lstStyle/>
        <a:p>
          <a:endParaRPr lang="en-US"/>
        </a:p>
      </dgm:t>
    </dgm:pt>
    <dgm:pt modelId="{3951844E-3F62-456B-A720-EC93CBDAA603}" type="sibTrans" cxnId="{DB1CD203-38B2-490F-AFBF-6505048D64C1}">
      <dgm:prSet/>
      <dgm:spPr/>
      <dgm:t>
        <a:bodyPr/>
        <a:lstStyle/>
        <a:p>
          <a:endParaRPr lang="en-US"/>
        </a:p>
      </dgm:t>
    </dgm:pt>
    <dgm:pt modelId="{591E1FBF-543B-4AF4-BD48-11BB1B85BE9F}" type="pres">
      <dgm:prSet presAssocID="{ACA5080D-D032-4095-B68A-A7430984B9FD}" presName="diagram" presStyleCnt="0">
        <dgm:presLayoutVars>
          <dgm:dir/>
          <dgm:resizeHandles val="exact"/>
        </dgm:presLayoutVars>
      </dgm:prSet>
      <dgm:spPr/>
    </dgm:pt>
    <dgm:pt modelId="{47FF235D-DCBB-470C-9097-F87BC900BD89}" type="pres">
      <dgm:prSet presAssocID="{DF92E1CF-1602-41FC-9097-D6FE8B166F60}" presName="node" presStyleLbl="node1" presStyleIdx="0" presStyleCnt="4">
        <dgm:presLayoutVars>
          <dgm:bulletEnabled val="1"/>
        </dgm:presLayoutVars>
      </dgm:prSet>
      <dgm:spPr/>
    </dgm:pt>
    <dgm:pt modelId="{1156EED6-E667-4574-9CBE-233E47060EB2}" type="pres">
      <dgm:prSet presAssocID="{B9FF23B3-5AD0-432D-9018-BD992C3BD9E4}" presName="sibTrans" presStyleCnt="0"/>
      <dgm:spPr/>
    </dgm:pt>
    <dgm:pt modelId="{9941F533-D872-4D16-9AD6-A56E5B9C7611}" type="pres">
      <dgm:prSet presAssocID="{538572EF-AE48-4BE1-A974-CA235ACFB4FC}" presName="node" presStyleLbl="node1" presStyleIdx="1" presStyleCnt="4">
        <dgm:presLayoutVars>
          <dgm:bulletEnabled val="1"/>
        </dgm:presLayoutVars>
      </dgm:prSet>
      <dgm:spPr/>
    </dgm:pt>
    <dgm:pt modelId="{4A08F52D-2553-4F27-898A-BF834E8F506F}" type="pres">
      <dgm:prSet presAssocID="{051EC9CB-3351-4C25-8862-9A66370955AB}" presName="sibTrans" presStyleCnt="0"/>
      <dgm:spPr/>
    </dgm:pt>
    <dgm:pt modelId="{0F68B7A9-E0B9-4028-9BE0-52AC6FE3F65B}" type="pres">
      <dgm:prSet presAssocID="{EF9E28C2-68D1-4350-A63C-ED1710AEDEBD}" presName="node" presStyleLbl="node1" presStyleIdx="2" presStyleCnt="4">
        <dgm:presLayoutVars>
          <dgm:bulletEnabled val="1"/>
        </dgm:presLayoutVars>
      </dgm:prSet>
      <dgm:spPr/>
    </dgm:pt>
    <dgm:pt modelId="{1919C989-3F7C-4428-B08A-082572EECF67}" type="pres">
      <dgm:prSet presAssocID="{7DACD196-BB50-478F-B101-129584741711}" presName="sibTrans" presStyleCnt="0"/>
      <dgm:spPr/>
    </dgm:pt>
    <dgm:pt modelId="{0FF23156-5774-4BB4-852D-1D5A21BECE25}" type="pres">
      <dgm:prSet presAssocID="{DB0DC5C5-556B-4793-A724-9B6F13E53157}" presName="node" presStyleLbl="node1" presStyleIdx="3" presStyleCnt="4">
        <dgm:presLayoutVars>
          <dgm:bulletEnabled val="1"/>
        </dgm:presLayoutVars>
      </dgm:prSet>
      <dgm:spPr/>
    </dgm:pt>
  </dgm:ptLst>
  <dgm:cxnLst>
    <dgm:cxn modelId="{DB1CD203-38B2-490F-AFBF-6505048D64C1}" srcId="{ACA5080D-D032-4095-B68A-A7430984B9FD}" destId="{DB0DC5C5-556B-4793-A724-9B6F13E53157}" srcOrd="3" destOrd="0" parTransId="{DF95D651-09AE-4098-98E8-9BC2974C3E8F}" sibTransId="{3951844E-3F62-456B-A720-EC93CBDAA603}"/>
    <dgm:cxn modelId="{211EC60E-E319-4400-A952-4E594214E08F}" srcId="{ACA5080D-D032-4095-B68A-A7430984B9FD}" destId="{EF9E28C2-68D1-4350-A63C-ED1710AEDEBD}" srcOrd="2" destOrd="0" parTransId="{53D46AD9-8021-4337-BA24-BA097C3A5894}" sibTransId="{7DACD196-BB50-478F-B101-129584741711}"/>
    <dgm:cxn modelId="{F0725A2B-8953-442B-B11E-38D8F913E7D0}" type="presOf" srcId="{538572EF-AE48-4BE1-A974-CA235ACFB4FC}" destId="{9941F533-D872-4D16-9AD6-A56E5B9C7611}" srcOrd="0" destOrd="0" presId="urn:microsoft.com/office/officeart/2005/8/layout/default"/>
    <dgm:cxn modelId="{98C4602D-1388-4AA7-BD23-395D74143971}" type="presOf" srcId="{EF9E28C2-68D1-4350-A63C-ED1710AEDEBD}" destId="{0F68B7A9-E0B9-4028-9BE0-52AC6FE3F65B}" srcOrd="0" destOrd="0" presId="urn:microsoft.com/office/officeart/2005/8/layout/default"/>
    <dgm:cxn modelId="{FF8A0734-13C8-4647-98DC-FC8BA5C86B33}" srcId="{ACA5080D-D032-4095-B68A-A7430984B9FD}" destId="{538572EF-AE48-4BE1-A974-CA235ACFB4FC}" srcOrd="1" destOrd="0" parTransId="{818D26E3-E194-43BF-AB11-6655E944B341}" sibTransId="{051EC9CB-3351-4C25-8862-9A66370955AB}"/>
    <dgm:cxn modelId="{076CAC60-47E4-4DED-96CB-74B5B0A5078D}" type="presOf" srcId="{DF92E1CF-1602-41FC-9097-D6FE8B166F60}" destId="{47FF235D-DCBB-470C-9097-F87BC900BD89}" srcOrd="0" destOrd="0" presId="urn:microsoft.com/office/officeart/2005/8/layout/default"/>
    <dgm:cxn modelId="{1018FB7B-4B38-4DEA-A48F-7588FABF1C3C}" type="presOf" srcId="{DB0DC5C5-556B-4793-A724-9B6F13E53157}" destId="{0FF23156-5774-4BB4-852D-1D5A21BECE25}" srcOrd="0" destOrd="0" presId="urn:microsoft.com/office/officeart/2005/8/layout/default"/>
    <dgm:cxn modelId="{4FB2EACA-6970-4F52-A2AA-34A506B6FFAA}" type="presOf" srcId="{ACA5080D-D032-4095-B68A-A7430984B9FD}" destId="{591E1FBF-543B-4AF4-BD48-11BB1B85BE9F}" srcOrd="0" destOrd="0" presId="urn:microsoft.com/office/officeart/2005/8/layout/default"/>
    <dgm:cxn modelId="{23A88CEF-4E65-4E6F-8573-6C701825F08F}" srcId="{ACA5080D-D032-4095-B68A-A7430984B9FD}" destId="{DF92E1CF-1602-41FC-9097-D6FE8B166F60}" srcOrd="0" destOrd="0" parTransId="{2790004B-C06B-4095-83BE-52CA5248DD10}" sibTransId="{B9FF23B3-5AD0-432D-9018-BD992C3BD9E4}"/>
    <dgm:cxn modelId="{76FBBE06-9245-46D7-94A0-470F739261E5}" type="presParOf" srcId="{591E1FBF-543B-4AF4-BD48-11BB1B85BE9F}" destId="{47FF235D-DCBB-470C-9097-F87BC900BD89}" srcOrd="0" destOrd="0" presId="urn:microsoft.com/office/officeart/2005/8/layout/default"/>
    <dgm:cxn modelId="{9B3D1B25-82C7-489E-9661-FF219DDC31A6}" type="presParOf" srcId="{591E1FBF-543B-4AF4-BD48-11BB1B85BE9F}" destId="{1156EED6-E667-4574-9CBE-233E47060EB2}" srcOrd="1" destOrd="0" presId="urn:microsoft.com/office/officeart/2005/8/layout/default"/>
    <dgm:cxn modelId="{46942E93-A8C1-4F8F-9050-C7949D0561CD}" type="presParOf" srcId="{591E1FBF-543B-4AF4-BD48-11BB1B85BE9F}" destId="{9941F533-D872-4D16-9AD6-A56E5B9C7611}" srcOrd="2" destOrd="0" presId="urn:microsoft.com/office/officeart/2005/8/layout/default"/>
    <dgm:cxn modelId="{38F1A2E6-A99D-4DEB-9612-7053035BEDFB}" type="presParOf" srcId="{591E1FBF-543B-4AF4-BD48-11BB1B85BE9F}" destId="{4A08F52D-2553-4F27-898A-BF834E8F506F}" srcOrd="3" destOrd="0" presId="urn:microsoft.com/office/officeart/2005/8/layout/default"/>
    <dgm:cxn modelId="{10234A54-77B4-49ED-8002-46F9D90AABE0}" type="presParOf" srcId="{591E1FBF-543B-4AF4-BD48-11BB1B85BE9F}" destId="{0F68B7A9-E0B9-4028-9BE0-52AC6FE3F65B}" srcOrd="4" destOrd="0" presId="urn:microsoft.com/office/officeart/2005/8/layout/default"/>
    <dgm:cxn modelId="{03FB22CC-6ABD-4349-B0EB-CEE27FBA3BFB}" type="presParOf" srcId="{591E1FBF-543B-4AF4-BD48-11BB1B85BE9F}" destId="{1919C989-3F7C-4428-B08A-082572EECF67}" srcOrd="5" destOrd="0" presId="urn:microsoft.com/office/officeart/2005/8/layout/default"/>
    <dgm:cxn modelId="{F0F5A005-608D-44C8-8B76-91D2589BD705}" type="presParOf" srcId="{591E1FBF-543B-4AF4-BD48-11BB1B85BE9F}" destId="{0FF23156-5774-4BB4-852D-1D5A21BECE2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FCD5F1-F486-4A3C-95A7-9E9F805229D4}"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CDCD1A6C-5EC3-478E-973B-22DEC90A2BA2}">
      <dgm:prSet phldrT="[Text]"/>
      <dgm:spPr/>
      <dgm:t>
        <a:bodyPr/>
        <a:lstStyle/>
        <a:p>
          <a:r>
            <a:rPr lang="en-US" dirty="0"/>
            <a:t>Sequential</a:t>
          </a:r>
        </a:p>
      </dgm:t>
    </dgm:pt>
    <dgm:pt modelId="{053B103D-16AA-4930-A4AD-DFCA4999945F}" type="parTrans" cxnId="{F4EAA821-D484-459E-8D45-1B69F83FF123}">
      <dgm:prSet/>
      <dgm:spPr/>
      <dgm:t>
        <a:bodyPr/>
        <a:lstStyle/>
        <a:p>
          <a:endParaRPr lang="en-US"/>
        </a:p>
      </dgm:t>
    </dgm:pt>
    <dgm:pt modelId="{70198184-55C6-4687-A043-C5ADE2497804}" type="sibTrans" cxnId="{F4EAA821-D484-459E-8D45-1B69F83FF123}">
      <dgm:prSet/>
      <dgm:spPr/>
      <dgm:t>
        <a:bodyPr/>
        <a:lstStyle/>
        <a:p>
          <a:endParaRPr lang="en-US"/>
        </a:p>
      </dgm:t>
    </dgm:pt>
    <dgm:pt modelId="{B974276A-6415-4C4F-8F51-0A6D8E35A424}">
      <dgm:prSet phldrT="[Text]"/>
      <dgm:spPr/>
      <dgm:t>
        <a:bodyPr/>
        <a:lstStyle/>
        <a:p>
          <a:r>
            <a:rPr lang="en-US" dirty="0"/>
            <a:t>Waterfall: Development activities completed in sequence, testing comes last.</a:t>
          </a:r>
        </a:p>
      </dgm:t>
    </dgm:pt>
    <dgm:pt modelId="{6129DD56-E6B9-4093-9AD7-B5EBE8C7DADF}" type="parTrans" cxnId="{E901AE8F-9DFD-49AF-896A-5A4EB8F825C7}">
      <dgm:prSet/>
      <dgm:spPr/>
      <dgm:t>
        <a:bodyPr/>
        <a:lstStyle/>
        <a:p>
          <a:endParaRPr lang="en-US"/>
        </a:p>
      </dgm:t>
    </dgm:pt>
    <dgm:pt modelId="{467E3D64-7B18-4CA5-A918-27A48AAB3BCE}" type="sibTrans" cxnId="{E901AE8F-9DFD-49AF-896A-5A4EB8F825C7}">
      <dgm:prSet/>
      <dgm:spPr/>
      <dgm:t>
        <a:bodyPr/>
        <a:lstStyle/>
        <a:p>
          <a:endParaRPr lang="en-US"/>
        </a:p>
      </dgm:t>
    </dgm:pt>
    <dgm:pt modelId="{6172825A-A1B4-4655-B21B-B65AB24BB0E4}">
      <dgm:prSet phldrT="[Text]"/>
      <dgm:spPr/>
      <dgm:t>
        <a:bodyPr/>
        <a:lstStyle/>
        <a:p>
          <a:r>
            <a:rPr lang="en-US" dirty="0"/>
            <a:t>V-Model: Like the waterfall, but testing is integrated with development activities</a:t>
          </a:r>
        </a:p>
      </dgm:t>
    </dgm:pt>
    <dgm:pt modelId="{51F38435-AEEE-42A1-ADC7-B9B2AF8E6451}" type="parTrans" cxnId="{2F1C38F3-2625-4BA6-9AE4-CEE6FADAF7C9}">
      <dgm:prSet/>
      <dgm:spPr/>
      <dgm:t>
        <a:bodyPr/>
        <a:lstStyle/>
        <a:p>
          <a:endParaRPr lang="en-US"/>
        </a:p>
      </dgm:t>
    </dgm:pt>
    <dgm:pt modelId="{989D1C33-94E3-4AF1-A436-0E077CEF6A7A}" type="sibTrans" cxnId="{2F1C38F3-2625-4BA6-9AE4-CEE6FADAF7C9}">
      <dgm:prSet/>
      <dgm:spPr/>
      <dgm:t>
        <a:bodyPr/>
        <a:lstStyle/>
        <a:p>
          <a:endParaRPr lang="en-US"/>
        </a:p>
      </dgm:t>
    </dgm:pt>
    <dgm:pt modelId="{3CA86BC1-5D82-4D64-A204-0DC883A7F8EB}">
      <dgm:prSet phldrT="[Text]"/>
      <dgm:spPr/>
      <dgm:t>
        <a:bodyPr/>
        <a:lstStyle/>
        <a:p>
          <a:r>
            <a:rPr lang="en-US" dirty="0"/>
            <a:t>Iterative/Incremental</a:t>
          </a:r>
        </a:p>
      </dgm:t>
    </dgm:pt>
    <dgm:pt modelId="{FDD9DCD9-6825-4D88-973C-42F405573A77}" type="parTrans" cxnId="{1EEA6F01-5105-4AE1-A91E-2283D41C50F1}">
      <dgm:prSet/>
      <dgm:spPr/>
      <dgm:t>
        <a:bodyPr/>
        <a:lstStyle/>
        <a:p>
          <a:endParaRPr lang="en-US"/>
        </a:p>
      </dgm:t>
    </dgm:pt>
    <dgm:pt modelId="{DF03BE8A-F08B-4B13-B2CF-BB7085CC1C71}" type="sibTrans" cxnId="{1EEA6F01-5105-4AE1-A91E-2283D41C50F1}">
      <dgm:prSet/>
      <dgm:spPr/>
      <dgm:t>
        <a:bodyPr/>
        <a:lstStyle/>
        <a:p>
          <a:endParaRPr lang="en-US"/>
        </a:p>
      </dgm:t>
    </dgm:pt>
    <dgm:pt modelId="{E202BDDC-6311-4C6C-B0A1-273679C34793}">
      <dgm:prSet phldrT="[Text]"/>
      <dgm:spPr/>
      <dgm:t>
        <a:bodyPr/>
        <a:lstStyle/>
        <a:p>
          <a:r>
            <a:rPr lang="en-US" dirty="0"/>
            <a:t>Specification grows incrementally</a:t>
          </a:r>
        </a:p>
      </dgm:t>
    </dgm:pt>
    <dgm:pt modelId="{8892EDCE-AF57-4DED-8AF1-E9A841BA9418}" type="parTrans" cxnId="{D1053C3F-591A-4808-9B44-5FE9F50C4786}">
      <dgm:prSet/>
      <dgm:spPr/>
      <dgm:t>
        <a:bodyPr/>
        <a:lstStyle/>
        <a:p>
          <a:endParaRPr lang="en-US"/>
        </a:p>
      </dgm:t>
    </dgm:pt>
    <dgm:pt modelId="{0B286F95-4DF6-4AF1-B4F5-B1F49FF1071E}" type="sibTrans" cxnId="{D1053C3F-591A-4808-9B44-5FE9F50C4786}">
      <dgm:prSet/>
      <dgm:spPr/>
      <dgm:t>
        <a:bodyPr/>
        <a:lstStyle/>
        <a:p>
          <a:endParaRPr lang="en-US"/>
        </a:p>
      </dgm:t>
    </dgm:pt>
    <dgm:pt modelId="{85AF120A-75E1-4A82-8A74-8DBC11007ED2}">
      <dgm:prSet phldrT="[Text]"/>
      <dgm:spPr/>
      <dgm:t>
        <a:bodyPr/>
        <a:lstStyle/>
        <a:p>
          <a:r>
            <a:rPr lang="en-US" dirty="0"/>
            <a:t>Agile </a:t>
          </a:r>
        </a:p>
      </dgm:t>
    </dgm:pt>
    <dgm:pt modelId="{5D74BAFC-FB84-4F14-B160-2AF6ECE578A7}" type="parTrans" cxnId="{E4CEAEDB-29F7-4F39-BF56-3BD3091F8590}">
      <dgm:prSet/>
      <dgm:spPr/>
      <dgm:t>
        <a:bodyPr/>
        <a:lstStyle/>
        <a:p>
          <a:endParaRPr lang="en-US"/>
        </a:p>
      </dgm:t>
    </dgm:pt>
    <dgm:pt modelId="{B13CCAD6-A27F-4196-929E-1642D1AC247B}" type="sibTrans" cxnId="{E4CEAEDB-29F7-4F39-BF56-3BD3091F8590}">
      <dgm:prSet/>
      <dgm:spPr/>
      <dgm:t>
        <a:bodyPr/>
        <a:lstStyle/>
        <a:p>
          <a:endParaRPr lang="en-US"/>
        </a:p>
      </dgm:t>
    </dgm:pt>
    <dgm:pt modelId="{AC21F56E-5591-4D47-843A-4DE17E8189B3}">
      <dgm:prSet phldrT="[Text]"/>
      <dgm:spPr/>
      <dgm:t>
        <a:bodyPr/>
        <a:lstStyle/>
        <a:p>
          <a:r>
            <a:rPr lang="en-US" dirty="0"/>
            <a:t>Software features grow incrementally</a:t>
          </a:r>
        </a:p>
      </dgm:t>
    </dgm:pt>
    <dgm:pt modelId="{B1636EF4-749F-4041-9546-EB5E9A5B6645}" type="parTrans" cxnId="{2516BBEB-8DAD-49AA-8836-E673FF167AB3}">
      <dgm:prSet/>
      <dgm:spPr/>
      <dgm:t>
        <a:bodyPr/>
        <a:lstStyle/>
        <a:p>
          <a:endParaRPr lang="en-US"/>
        </a:p>
      </dgm:t>
    </dgm:pt>
    <dgm:pt modelId="{09B1C647-4CC6-42FB-91F8-65E858ADA252}" type="sibTrans" cxnId="{2516BBEB-8DAD-49AA-8836-E673FF167AB3}">
      <dgm:prSet/>
      <dgm:spPr/>
      <dgm:t>
        <a:bodyPr/>
        <a:lstStyle/>
        <a:p>
          <a:endParaRPr lang="en-US"/>
        </a:p>
      </dgm:t>
    </dgm:pt>
    <dgm:pt modelId="{9BA8E6DE-78D2-4D8C-93C8-651509673BA4}">
      <dgm:prSet phldrT="[Text]"/>
      <dgm:spPr/>
      <dgm:t>
        <a:bodyPr/>
        <a:lstStyle/>
        <a:p>
          <a:r>
            <a:rPr lang="en-US" dirty="0"/>
            <a:t>Testing is planned and executed for each deliverable</a:t>
          </a:r>
        </a:p>
      </dgm:t>
    </dgm:pt>
    <dgm:pt modelId="{B313000A-2C59-4415-8AAF-429EAA8728A1}" type="parTrans" cxnId="{BA411F96-D139-4CD5-8B05-18E44325C334}">
      <dgm:prSet/>
      <dgm:spPr/>
      <dgm:t>
        <a:bodyPr/>
        <a:lstStyle/>
        <a:p>
          <a:endParaRPr lang="en-US"/>
        </a:p>
      </dgm:t>
    </dgm:pt>
    <dgm:pt modelId="{1E473573-488B-4974-B097-B57F70158BA8}" type="sibTrans" cxnId="{BA411F96-D139-4CD5-8B05-18E44325C334}">
      <dgm:prSet/>
      <dgm:spPr/>
      <dgm:t>
        <a:bodyPr/>
        <a:lstStyle/>
        <a:p>
          <a:endParaRPr lang="en-US"/>
        </a:p>
      </dgm:t>
    </dgm:pt>
    <dgm:pt modelId="{7E26AFF8-97AB-40B7-B534-65432DBA8414}">
      <dgm:prSet phldrT="[Text]"/>
      <dgm:spPr/>
      <dgm:t>
        <a:bodyPr/>
        <a:lstStyle/>
        <a:p>
          <a:r>
            <a:rPr lang="en-US" dirty="0"/>
            <a:t>Testing is planned and executed in each increment</a:t>
          </a:r>
        </a:p>
      </dgm:t>
    </dgm:pt>
    <dgm:pt modelId="{0ED7C3C1-D961-43A1-B494-099AE2041FAA}" type="parTrans" cxnId="{05F720DC-BBAC-48ED-9F62-E81C60C83FF7}">
      <dgm:prSet/>
      <dgm:spPr/>
      <dgm:t>
        <a:bodyPr/>
        <a:lstStyle/>
        <a:p>
          <a:endParaRPr lang="en-US"/>
        </a:p>
      </dgm:t>
    </dgm:pt>
    <dgm:pt modelId="{4CBD8657-F26D-4F7A-AD89-96DF212A6A3C}" type="sibTrans" cxnId="{05F720DC-BBAC-48ED-9F62-E81C60C83FF7}">
      <dgm:prSet/>
      <dgm:spPr/>
      <dgm:t>
        <a:bodyPr/>
        <a:lstStyle/>
        <a:p>
          <a:endParaRPr lang="en-US"/>
        </a:p>
      </dgm:t>
    </dgm:pt>
    <dgm:pt modelId="{C1B9C516-2CDC-4EB0-91C4-80AA65DEC47F}">
      <dgm:prSet phldrT="[Text]"/>
      <dgm:spPr/>
      <dgm:t>
        <a:bodyPr/>
        <a:lstStyle/>
        <a:p>
          <a:r>
            <a:rPr lang="en-US" dirty="0"/>
            <a:t>Testers are an integral part of each Agile team</a:t>
          </a:r>
        </a:p>
      </dgm:t>
    </dgm:pt>
    <dgm:pt modelId="{A428D092-9DC1-490A-8156-9D67C219ADC1}" type="parTrans" cxnId="{EA1FAF25-9765-4965-857C-DF6DD8A03B63}">
      <dgm:prSet/>
      <dgm:spPr/>
      <dgm:t>
        <a:bodyPr/>
        <a:lstStyle/>
        <a:p>
          <a:endParaRPr lang="en-US"/>
        </a:p>
      </dgm:t>
    </dgm:pt>
    <dgm:pt modelId="{975D4423-30FA-4FBF-881A-3D51976DBB2E}" type="sibTrans" cxnId="{EA1FAF25-9765-4965-857C-DF6DD8A03B63}">
      <dgm:prSet/>
      <dgm:spPr/>
      <dgm:t>
        <a:bodyPr/>
        <a:lstStyle/>
        <a:p>
          <a:endParaRPr lang="en-US"/>
        </a:p>
      </dgm:t>
    </dgm:pt>
    <dgm:pt modelId="{D9723BA4-B5D4-4259-B987-F0869E3AA84E}">
      <dgm:prSet phldrT="[Text]"/>
      <dgm:spPr/>
      <dgm:t>
        <a:bodyPr/>
        <a:lstStyle/>
        <a:p>
          <a:r>
            <a:rPr lang="en-US" dirty="0"/>
            <a:t>Additional detail added in each iteration</a:t>
          </a:r>
        </a:p>
      </dgm:t>
    </dgm:pt>
    <dgm:pt modelId="{5F77C3AF-9E60-44E1-9AEC-1FE0C5AD48A7}" type="parTrans" cxnId="{55D46771-199E-4B66-A67D-D3E375FBED01}">
      <dgm:prSet/>
      <dgm:spPr/>
      <dgm:t>
        <a:bodyPr/>
        <a:lstStyle/>
        <a:p>
          <a:endParaRPr lang="en-US"/>
        </a:p>
      </dgm:t>
    </dgm:pt>
    <dgm:pt modelId="{22B8316B-F53F-49E7-9DEC-41390ADCC8C3}" type="sibTrans" cxnId="{55D46771-199E-4B66-A67D-D3E375FBED01}">
      <dgm:prSet/>
      <dgm:spPr/>
      <dgm:t>
        <a:bodyPr/>
        <a:lstStyle/>
        <a:p>
          <a:endParaRPr lang="en-US"/>
        </a:p>
      </dgm:t>
    </dgm:pt>
    <dgm:pt modelId="{CA89A4AE-7909-4997-9494-02401CBE3A17}" type="pres">
      <dgm:prSet presAssocID="{13FCD5F1-F486-4A3C-95A7-9E9F805229D4}" presName="Name0" presStyleCnt="0">
        <dgm:presLayoutVars>
          <dgm:dir/>
          <dgm:animLvl val="lvl"/>
          <dgm:resizeHandles val="exact"/>
        </dgm:presLayoutVars>
      </dgm:prSet>
      <dgm:spPr/>
    </dgm:pt>
    <dgm:pt modelId="{FDB34CA7-7B06-4907-92CA-A9D65BEB8C51}" type="pres">
      <dgm:prSet presAssocID="{CDCD1A6C-5EC3-478E-973B-22DEC90A2BA2}" presName="linNode" presStyleCnt="0"/>
      <dgm:spPr/>
    </dgm:pt>
    <dgm:pt modelId="{C3FFEB28-5D89-4C2B-82DA-514EA44EBE39}" type="pres">
      <dgm:prSet presAssocID="{CDCD1A6C-5EC3-478E-973B-22DEC90A2BA2}" presName="parentText" presStyleLbl="node1" presStyleIdx="0" presStyleCnt="3">
        <dgm:presLayoutVars>
          <dgm:chMax val="1"/>
          <dgm:bulletEnabled val="1"/>
        </dgm:presLayoutVars>
      </dgm:prSet>
      <dgm:spPr/>
    </dgm:pt>
    <dgm:pt modelId="{8CFD77EE-DAC0-428E-B60A-EB9155845B15}" type="pres">
      <dgm:prSet presAssocID="{CDCD1A6C-5EC3-478E-973B-22DEC90A2BA2}" presName="descendantText" presStyleLbl="alignAccFollowNode1" presStyleIdx="0" presStyleCnt="3">
        <dgm:presLayoutVars>
          <dgm:bulletEnabled val="1"/>
        </dgm:presLayoutVars>
      </dgm:prSet>
      <dgm:spPr/>
    </dgm:pt>
    <dgm:pt modelId="{01296D93-CC51-4EAB-A8E2-3E4C74034F45}" type="pres">
      <dgm:prSet presAssocID="{70198184-55C6-4687-A043-C5ADE2497804}" presName="sp" presStyleCnt="0"/>
      <dgm:spPr/>
    </dgm:pt>
    <dgm:pt modelId="{6E8B7782-30F4-4F0C-8F6E-550976668B0D}" type="pres">
      <dgm:prSet presAssocID="{3CA86BC1-5D82-4D64-A204-0DC883A7F8EB}" presName="linNode" presStyleCnt="0"/>
      <dgm:spPr/>
    </dgm:pt>
    <dgm:pt modelId="{C27427B0-F855-4148-9B5D-4ED0BAB5974B}" type="pres">
      <dgm:prSet presAssocID="{3CA86BC1-5D82-4D64-A204-0DC883A7F8EB}" presName="parentText" presStyleLbl="node1" presStyleIdx="1" presStyleCnt="3">
        <dgm:presLayoutVars>
          <dgm:chMax val="1"/>
          <dgm:bulletEnabled val="1"/>
        </dgm:presLayoutVars>
      </dgm:prSet>
      <dgm:spPr/>
    </dgm:pt>
    <dgm:pt modelId="{D5ABE14E-D77B-4D4E-828C-BC143613865C}" type="pres">
      <dgm:prSet presAssocID="{3CA86BC1-5D82-4D64-A204-0DC883A7F8EB}" presName="descendantText" presStyleLbl="alignAccFollowNode1" presStyleIdx="1" presStyleCnt="3">
        <dgm:presLayoutVars>
          <dgm:bulletEnabled val="1"/>
        </dgm:presLayoutVars>
      </dgm:prSet>
      <dgm:spPr/>
    </dgm:pt>
    <dgm:pt modelId="{2D9B6C49-1BE0-468B-AB44-593373318C4E}" type="pres">
      <dgm:prSet presAssocID="{DF03BE8A-F08B-4B13-B2CF-BB7085CC1C71}" presName="sp" presStyleCnt="0"/>
      <dgm:spPr/>
    </dgm:pt>
    <dgm:pt modelId="{54ADB7A4-A54B-4699-B7DE-917BDBA876A5}" type="pres">
      <dgm:prSet presAssocID="{85AF120A-75E1-4A82-8A74-8DBC11007ED2}" presName="linNode" presStyleCnt="0"/>
      <dgm:spPr/>
    </dgm:pt>
    <dgm:pt modelId="{EA1AE569-3AC0-4FCC-ADD6-AA45DEF2CF1A}" type="pres">
      <dgm:prSet presAssocID="{85AF120A-75E1-4A82-8A74-8DBC11007ED2}" presName="parentText" presStyleLbl="node1" presStyleIdx="2" presStyleCnt="3">
        <dgm:presLayoutVars>
          <dgm:chMax val="1"/>
          <dgm:bulletEnabled val="1"/>
        </dgm:presLayoutVars>
      </dgm:prSet>
      <dgm:spPr/>
    </dgm:pt>
    <dgm:pt modelId="{CDC797A3-166F-4030-A35E-968AFE2C72D3}" type="pres">
      <dgm:prSet presAssocID="{85AF120A-75E1-4A82-8A74-8DBC11007ED2}" presName="descendantText" presStyleLbl="alignAccFollowNode1" presStyleIdx="2" presStyleCnt="3">
        <dgm:presLayoutVars>
          <dgm:bulletEnabled val="1"/>
        </dgm:presLayoutVars>
      </dgm:prSet>
      <dgm:spPr/>
    </dgm:pt>
  </dgm:ptLst>
  <dgm:cxnLst>
    <dgm:cxn modelId="{1EEA6F01-5105-4AE1-A91E-2283D41C50F1}" srcId="{13FCD5F1-F486-4A3C-95A7-9E9F805229D4}" destId="{3CA86BC1-5D82-4D64-A204-0DC883A7F8EB}" srcOrd="1" destOrd="0" parTransId="{FDD9DCD9-6825-4D88-973C-42F405573A77}" sibTransId="{DF03BE8A-F08B-4B13-B2CF-BB7085CC1C71}"/>
    <dgm:cxn modelId="{697CCE01-CBC4-47B9-85EA-8C4130FEB283}" type="presOf" srcId="{3CA86BC1-5D82-4D64-A204-0DC883A7F8EB}" destId="{C27427B0-F855-4148-9B5D-4ED0BAB5974B}" srcOrd="0" destOrd="0" presId="urn:microsoft.com/office/officeart/2005/8/layout/vList5"/>
    <dgm:cxn modelId="{0BD0F006-B222-4650-BE42-B114A2439043}" type="presOf" srcId="{9BA8E6DE-78D2-4D8C-93C8-651509673BA4}" destId="{CDC797A3-166F-4030-A35E-968AFE2C72D3}" srcOrd="0" destOrd="1" presId="urn:microsoft.com/office/officeart/2005/8/layout/vList5"/>
    <dgm:cxn modelId="{F4EAA821-D484-459E-8D45-1B69F83FF123}" srcId="{13FCD5F1-F486-4A3C-95A7-9E9F805229D4}" destId="{CDCD1A6C-5EC3-478E-973B-22DEC90A2BA2}" srcOrd="0" destOrd="0" parTransId="{053B103D-16AA-4930-A4AD-DFCA4999945F}" sibTransId="{70198184-55C6-4687-A043-C5ADE2497804}"/>
    <dgm:cxn modelId="{EA1FAF25-9765-4965-857C-DF6DD8A03B63}" srcId="{85AF120A-75E1-4A82-8A74-8DBC11007ED2}" destId="{C1B9C516-2CDC-4EB0-91C4-80AA65DEC47F}" srcOrd="2" destOrd="0" parTransId="{A428D092-9DC1-490A-8156-9D67C219ADC1}" sibTransId="{975D4423-30FA-4FBF-881A-3D51976DBB2E}"/>
    <dgm:cxn modelId="{042D3538-76A0-4B04-95B0-2E1A7E2C2A24}" type="presOf" srcId="{C1B9C516-2CDC-4EB0-91C4-80AA65DEC47F}" destId="{CDC797A3-166F-4030-A35E-968AFE2C72D3}" srcOrd="0" destOrd="2" presId="urn:microsoft.com/office/officeart/2005/8/layout/vList5"/>
    <dgm:cxn modelId="{CB2ED53E-01D2-41BA-A996-7D5068CCD8D6}" type="presOf" srcId="{E202BDDC-6311-4C6C-B0A1-273679C34793}" destId="{D5ABE14E-D77B-4D4E-828C-BC143613865C}" srcOrd="0" destOrd="0" presId="urn:microsoft.com/office/officeart/2005/8/layout/vList5"/>
    <dgm:cxn modelId="{D1053C3F-591A-4808-9B44-5FE9F50C4786}" srcId="{3CA86BC1-5D82-4D64-A204-0DC883A7F8EB}" destId="{E202BDDC-6311-4C6C-B0A1-273679C34793}" srcOrd="0" destOrd="0" parTransId="{8892EDCE-AF57-4DED-8AF1-E9A841BA9418}" sibTransId="{0B286F95-4DF6-4AF1-B4F5-B1F49FF1071E}"/>
    <dgm:cxn modelId="{55D46771-199E-4B66-A67D-D3E375FBED01}" srcId="{3CA86BC1-5D82-4D64-A204-0DC883A7F8EB}" destId="{D9723BA4-B5D4-4259-B987-F0869E3AA84E}" srcOrd="1" destOrd="0" parTransId="{5F77C3AF-9E60-44E1-9AEC-1FE0C5AD48A7}" sibTransId="{22B8316B-F53F-49E7-9DEC-41390ADCC8C3}"/>
    <dgm:cxn modelId="{16D3CC71-6364-443D-8BA6-4B4011CCB177}" type="presOf" srcId="{CDCD1A6C-5EC3-478E-973B-22DEC90A2BA2}" destId="{C3FFEB28-5D89-4C2B-82DA-514EA44EBE39}" srcOrd="0" destOrd="0" presId="urn:microsoft.com/office/officeart/2005/8/layout/vList5"/>
    <dgm:cxn modelId="{E901AE8F-9DFD-49AF-896A-5A4EB8F825C7}" srcId="{CDCD1A6C-5EC3-478E-973B-22DEC90A2BA2}" destId="{B974276A-6415-4C4F-8F51-0A6D8E35A424}" srcOrd="0" destOrd="0" parTransId="{6129DD56-E6B9-4093-9AD7-B5EBE8C7DADF}" sibTransId="{467E3D64-7B18-4CA5-A918-27A48AAB3BCE}"/>
    <dgm:cxn modelId="{4D23CD91-4B9E-4C58-98F0-5A4CCC335FCE}" type="presOf" srcId="{7E26AFF8-97AB-40B7-B534-65432DBA8414}" destId="{D5ABE14E-D77B-4D4E-828C-BC143613865C}" srcOrd="0" destOrd="2" presId="urn:microsoft.com/office/officeart/2005/8/layout/vList5"/>
    <dgm:cxn modelId="{BA411F96-D139-4CD5-8B05-18E44325C334}" srcId="{85AF120A-75E1-4A82-8A74-8DBC11007ED2}" destId="{9BA8E6DE-78D2-4D8C-93C8-651509673BA4}" srcOrd="1" destOrd="0" parTransId="{B313000A-2C59-4415-8AAF-429EAA8728A1}" sibTransId="{1E473573-488B-4974-B097-B57F70158BA8}"/>
    <dgm:cxn modelId="{676506A5-762B-49E2-8C69-8062E14D842E}" type="presOf" srcId="{13FCD5F1-F486-4A3C-95A7-9E9F805229D4}" destId="{CA89A4AE-7909-4997-9494-02401CBE3A17}" srcOrd="0" destOrd="0" presId="urn:microsoft.com/office/officeart/2005/8/layout/vList5"/>
    <dgm:cxn modelId="{EA2DE3AA-4BD7-4D71-B636-ED7B034B2183}" type="presOf" srcId="{AC21F56E-5591-4D47-843A-4DE17E8189B3}" destId="{CDC797A3-166F-4030-A35E-968AFE2C72D3}" srcOrd="0" destOrd="0" presId="urn:microsoft.com/office/officeart/2005/8/layout/vList5"/>
    <dgm:cxn modelId="{09058FCD-ED8A-411A-943E-C58AD63B6FDE}" type="presOf" srcId="{D9723BA4-B5D4-4259-B987-F0869E3AA84E}" destId="{D5ABE14E-D77B-4D4E-828C-BC143613865C}" srcOrd="0" destOrd="1" presId="urn:microsoft.com/office/officeart/2005/8/layout/vList5"/>
    <dgm:cxn modelId="{E4CEAEDB-29F7-4F39-BF56-3BD3091F8590}" srcId="{13FCD5F1-F486-4A3C-95A7-9E9F805229D4}" destId="{85AF120A-75E1-4A82-8A74-8DBC11007ED2}" srcOrd="2" destOrd="0" parTransId="{5D74BAFC-FB84-4F14-B160-2AF6ECE578A7}" sibTransId="{B13CCAD6-A27F-4196-929E-1642D1AC247B}"/>
    <dgm:cxn modelId="{05F720DC-BBAC-48ED-9F62-E81C60C83FF7}" srcId="{3CA86BC1-5D82-4D64-A204-0DC883A7F8EB}" destId="{7E26AFF8-97AB-40B7-B534-65432DBA8414}" srcOrd="2" destOrd="0" parTransId="{0ED7C3C1-D961-43A1-B494-099AE2041FAA}" sibTransId="{4CBD8657-F26D-4F7A-AD89-96DF212A6A3C}"/>
    <dgm:cxn modelId="{2516BBEB-8DAD-49AA-8836-E673FF167AB3}" srcId="{85AF120A-75E1-4A82-8A74-8DBC11007ED2}" destId="{AC21F56E-5591-4D47-843A-4DE17E8189B3}" srcOrd="0" destOrd="0" parTransId="{B1636EF4-749F-4041-9546-EB5E9A5B6645}" sibTransId="{09B1C647-4CC6-42FB-91F8-65E858ADA252}"/>
    <dgm:cxn modelId="{2F1C38F3-2625-4BA6-9AE4-CEE6FADAF7C9}" srcId="{CDCD1A6C-5EC3-478E-973B-22DEC90A2BA2}" destId="{6172825A-A1B4-4655-B21B-B65AB24BB0E4}" srcOrd="1" destOrd="0" parTransId="{51F38435-AEEE-42A1-ADC7-B9B2AF8E6451}" sibTransId="{989D1C33-94E3-4AF1-A436-0E077CEF6A7A}"/>
    <dgm:cxn modelId="{20E808F4-9996-4500-9117-ED576B8FFFA3}" type="presOf" srcId="{6172825A-A1B4-4655-B21B-B65AB24BB0E4}" destId="{8CFD77EE-DAC0-428E-B60A-EB9155845B15}" srcOrd="0" destOrd="1" presId="urn:microsoft.com/office/officeart/2005/8/layout/vList5"/>
    <dgm:cxn modelId="{F7846DF4-8298-44F1-AC28-A4F3FF7ACFA8}" type="presOf" srcId="{B974276A-6415-4C4F-8F51-0A6D8E35A424}" destId="{8CFD77EE-DAC0-428E-B60A-EB9155845B15}" srcOrd="0" destOrd="0" presId="urn:microsoft.com/office/officeart/2005/8/layout/vList5"/>
    <dgm:cxn modelId="{8DA41EFE-6D6C-4106-8D82-932ED4E5EDD2}" type="presOf" srcId="{85AF120A-75E1-4A82-8A74-8DBC11007ED2}" destId="{EA1AE569-3AC0-4FCC-ADD6-AA45DEF2CF1A}" srcOrd="0" destOrd="0" presId="urn:microsoft.com/office/officeart/2005/8/layout/vList5"/>
    <dgm:cxn modelId="{3CCD8F79-3A07-451C-AE75-0946E427D7A7}" type="presParOf" srcId="{CA89A4AE-7909-4997-9494-02401CBE3A17}" destId="{FDB34CA7-7B06-4907-92CA-A9D65BEB8C51}" srcOrd="0" destOrd="0" presId="urn:microsoft.com/office/officeart/2005/8/layout/vList5"/>
    <dgm:cxn modelId="{40924BBD-0D17-484A-92B1-A82C348629D0}" type="presParOf" srcId="{FDB34CA7-7B06-4907-92CA-A9D65BEB8C51}" destId="{C3FFEB28-5D89-4C2B-82DA-514EA44EBE39}" srcOrd="0" destOrd="0" presId="urn:microsoft.com/office/officeart/2005/8/layout/vList5"/>
    <dgm:cxn modelId="{0FC0A0DA-B207-49D6-B85E-3A9373B74868}" type="presParOf" srcId="{FDB34CA7-7B06-4907-92CA-A9D65BEB8C51}" destId="{8CFD77EE-DAC0-428E-B60A-EB9155845B15}" srcOrd="1" destOrd="0" presId="urn:microsoft.com/office/officeart/2005/8/layout/vList5"/>
    <dgm:cxn modelId="{CE968145-8435-41F0-B6FC-BDA6137106B8}" type="presParOf" srcId="{CA89A4AE-7909-4997-9494-02401CBE3A17}" destId="{01296D93-CC51-4EAB-A8E2-3E4C74034F45}" srcOrd="1" destOrd="0" presId="urn:microsoft.com/office/officeart/2005/8/layout/vList5"/>
    <dgm:cxn modelId="{D13D5F65-9893-4032-A131-30FE8D762B27}" type="presParOf" srcId="{CA89A4AE-7909-4997-9494-02401CBE3A17}" destId="{6E8B7782-30F4-4F0C-8F6E-550976668B0D}" srcOrd="2" destOrd="0" presId="urn:microsoft.com/office/officeart/2005/8/layout/vList5"/>
    <dgm:cxn modelId="{74047F70-467D-49C5-AC2B-721085CCC918}" type="presParOf" srcId="{6E8B7782-30F4-4F0C-8F6E-550976668B0D}" destId="{C27427B0-F855-4148-9B5D-4ED0BAB5974B}" srcOrd="0" destOrd="0" presId="urn:microsoft.com/office/officeart/2005/8/layout/vList5"/>
    <dgm:cxn modelId="{867B9031-4A59-476D-A367-B169F3B17BBC}" type="presParOf" srcId="{6E8B7782-30F4-4F0C-8F6E-550976668B0D}" destId="{D5ABE14E-D77B-4D4E-828C-BC143613865C}" srcOrd="1" destOrd="0" presId="urn:microsoft.com/office/officeart/2005/8/layout/vList5"/>
    <dgm:cxn modelId="{AF2B877C-9599-4DE9-93A7-BAEAEA54E9BD}" type="presParOf" srcId="{CA89A4AE-7909-4997-9494-02401CBE3A17}" destId="{2D9B6C49-1BE0-468B-AB44-593373318C4E}" srcOrd="3" destOrd="0" presId="urn:microsoft.com/office/officeart/2005/8/layout/vList5"/>
    <dgm:cxn modelId="{A40241DB-F6AD-4309-8029-2B8AC0B09F60}" type="presParOf" srcId="{CA89A4AE-7909-4997-9494-02401CBE3A17}" destId="{54ADB7A4-A54B-4699-B7DE-917BDBA876A5}" srcOrd="4" destOrd="0" presId="urn:microsoft.com/office/officeart/2005/8/layout/vList5"/>
    <dgm:cxn modelId="{5B0172E2-C02F-4D4C-BFEE-490495B87472}" type="presParOf" srcId="{54ADB7A4-A54B-4699-B7DE-917BDBA876A5}" destId="{EA1AE569-3AC0-4FCC-ADD6-AA45DEF2CF1A}" srcOrd="0" destOrd="0" presId="urn:microsoft.com/office/officeart/2005/8/layout/vList5"/>
    <dgm:cxn modelId="{20647FD2-5F4E-48F0-891E-02A53A254975}" type="presParOf" srcId="{54ADB7A4-A54B-4699-B7DE-917BDBA876A5}" destId="{CDC797A3-166F-4030-A35E-968AFE2C72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FBE04A-B033-46D5-8EE6-444E70330238}" type="doc">
      <dgm:prSet loTypeId="urn:microsoft.com/office/officeart/2005/8/layout/matrix3" loCatId="matrix" qsTypeId="urn:microsoft.com/office/officeart/2005/8/quickstyle/3d4" qsCatId="3D" csTypeId="urn:microsoft.com/office/officeart/2005/8/colors/colorful5" csCatId="colorful" phldr="1"/>
      <dgm:spPr/>
      <dgm:t>
        <a:bodyPr/>
        <a:lstStyle/>
        <a:p>
          <a:endParaRPr lang="en-US"/>
        </a:p>
      </dgm:t>
    </dgm:pt>
    <dgm:pt modelId="{FD857C9B-7C56-430C-B5DA-85560017EA40}">
      <dgm:prSet/>
      <dgm:spPr/>
      <dgm:t>
        <a:bodyPr/>
        <a:lstStyle/>
        <a:p>
          <a:r>
            <a:rPr lang="en-US" dirty="0">
              <a:effectLst>
                <a:outerShdw blurRad="38100" dist="38100" dir="2700000" algn="tl">
                  <a:srgbClr val="000000">
                    <a:alpha val="43137"/>
                  </a:srgbClr>
                </a:outerShdw>
              </a:effectLst>
            </a:rPr>
            <a:t>Functional</a:t>
          </a:r>
        </a:p>
      </dgm:t>
    </dgm:pt>
    <dgm:pt modelId="{C59026A3-D008-487C-8910-C404D4FCFC27}" type="parTrans" cxnId="{BF380858-9F29-49DE-A5B0-C88F771D89EE}">
      <dgm:prSet/>
      <dgm:spPr/>
      <dgm:t>
        <a:bodyPr/>
        <a:lstStyle/>
        <a:p>
          <a:endParaRPr lang="en-US">
            <a:effectLst>
              <a:outerShdw blurRad="38100" dist="38100" dir="2700000" algn="tl">
                <a:srgbClr val="000000">
                  <a:alpha val="43137"/>
                </a:srgbClr>
              </a:outerShdw>
            </a:effectLst>
          </a:endParaRPr>
        </a:p>
      </dgm:t>
    </dgm:pt>
    <dgm:pt modelId="{36C71CF1-6198-4386-B8B1-1F754E6A07BA}" type="sibTrans" cxnId="{BF380858-9F29-49DE-A5B0-C88F771D89EE}">
      <dgm:prSet/>
      <dgm:spPr/>
      <dgm:t>
        <a:bodyPr/>
        <a:lstStyle/>
        <a:p>
          <a:endParaRPr lang="en-US">
            <a:effectLst>
              <a:outerShdw blurRad="38100" dist="38100" dir="2700000" algn="tl">
                <a:srgbClr val="000000">
                  <a:alpha val="43137"/>
                </a:srgbClr>
              </a:outerShdw>
            </a:effectLst>
          </a:endParaRPr>
        </a:p>
      </dgm:t>
    </dgm:pt>
    <dgm:pt modelId="{02FEF0B7-FA5C-4369-BEDC-CE4A77BEEE2D}">
      <dgm:prSet/>
      <dgm:spPr/>
      <dgm:t>
        <a:bodyPr/>
        <a:lstStyle/>
        <a:p>
          <a:r>
            <a:rPr lang="en-US" dirty="0">
              <a:effectLst>
                <a:outerShdw blurRad="38100" dist="38100" dir="2700000" algn="tl">
                  <a:srgbClr val="000000">
                    <a:alpha val="43137"/>
                  </a:srgbClr>
                </a:outerShdw>
              </a:effectLst>
            </a:rPr>
            <a:t>Non-functional</a:t>
          </a:r>
        </a:p>
      </dgm:t>
    </dgm:pt>
    <dgm:pt modelId="{96483B94-C52D-48E4-B712-37CF77736EA2}" type="parTrans" cxnId="{29CE72C2-5B86-4195-9670-068FC50ED177}">
      <dgm:prSet/>
      <dgm:spPr/>
      <dgm:t>
        <a:bodyPr/>
        <a:lstStyle/>
        <a:p>
          <a:endParaRPr lang="en-US">
            <a:effectLst>
              <a:outerShdw blurRad="38100" dist="38100" dir="2700000" algn="tl">
                <a:srgbClr val="000000">
                  <a:alpha val="43137"/>
                </a:srgbClr>
              </a:outerShdw>
            </a:effectLst>
          </a:endParaRPr>
        </a:p>
      </dgm:t>
    </dgm:pt>
    <dgm:pt modelId="{F009270C-95E7-4DD0-B4B0-A1DBD509DE2C}" type="sibTrans" cxnId="{29CE72C2-5B86-4195-9670-068FC50ED177}">
      <dgm:prSet/>
      <dgm:spPr/>
      <dgm:t>
        <a:bodyPr/>
        <a:lstStyle/>
        <a:p>
          <a:endParaRPr lang="en-US">
            <a:effectLst>
              <a:outerShdw blurRad="38100" dist="38100" dir="2700000" algn="tl">
                <a:srgbClr val="000000">
                  <a:alpha val="43137"/>
                </a:srgbClr>
              </a:outerShdw>
            </a:effectLst>
          </a:endParaRPr>
        </a:p>
      </dgm:t>
    </dgm:pt>
    <dgm:pt modelId="{6087F06A-6EF8-4769-91F1-7B933F5BDB32}">
      <dgm:prSet/>
      <dgm:spPr/>
      <dgm:t>
        <a:bodyPr/>
        <a:lstStyle/>
        <a:p>
          <a:r>
            <a:rPr lang="en-US" dirty="0">
              <a:effectLst>
                <a:outerShdw blurRad="38100" dist="38100" dir="2700000" algn="tl">
                  <a:srgbClr val="000000">
                    <a:alpha val="43137"/>
                  </a:srgbClr>
                </a:outerShdw>
              </a:effectLst>
            </a:rPr>
            <a:t>Structural</a:t>
          </a:r>
        </a:p>
      </dgm:t>
    </dgm:pt>
    <dgm:pt modelId="{F77AA4C6-30DE-4DE1-A14F-929E86BABAA1}" type="parTrans" cxnId="{640643E8-8A9C-40C6-A379-0D62920C0071}">
      <dgm:prSet/>
      <dgm:spPr/>
      <dgm:t>
        <a:bodyPr/>
        <a:lstStyle/>
        <a:p>
          <a:endParaRPr lang="en-US">
            <a:effectLst>
              <a:outerShdw blurRad="38100" dist="38100" dir="2700000" algn="tl">
                <a:srgbClr val="000000">
                  <a:alpha val="43137"/>
                </a:srgbClr>
              </a:outerShdw>
            </a:effectLst>
          </a:endParaRPr>
        </a:p>
      </dgm:t>
    </dgm:pt>
    <dgm:pt modelId="{436D4533-EF05-4857-91E8-8DBD40EE4291}" type="sibTrans" cxnId="{640643E8-8A9C-40C6-A379-0D62920C0071}">
      <dgm:prSet/>
      <dgm:spPr/>
      <dgm:t>
        <a:bodyPr/>
        <a:lstStyle/>
        <a:p>
          <a:endParaRPr lang="en-US">
            <a:effectLst>
              <a:outerShdw blurRad="38100" dist="38100" dir="2700000" algn="tl">
                <a:srgbClr val="000000">
                  <a:alpha val="43137"/>
                </a:srgbClr>
              </a:outerShdw>
            </a:effectLst>
          </a:endParaRPr>
        </a:p>
      </dgm:t>
    </dgm:pt>
    <dgm:pt modelId="{768F9484-AFB2-4884-88F3-CC0DA9326C9F}">
      <dgm:prSet/>
      <dgm:spPr/>
      <dgm:t>
        <a:bodyPr/>
        <a:lstStyle/>
        <a:p>
          <a:r>
            <a:rPr lang="en-US">
              <a:effectLst>
                <a:outerShdw blurRad="38100" dist="38100" dir="2700000" algn="tl">
                  <a:srgbClr val="000000">
                    <a:alpha val="43137"/>
                  </a:srgbClr>
                </a:outerShdw>
              </a:effectLst>
            </a:rPr>
            <a:t>Change-related</a:t>
          </a:r>
        </a:p>
      </dgm:t>
    </dgm:pt>
    <dgm:pt modelId="{5E8672A0-597F-43D1-B73C-07BE356495BE}" type="parTrans" cxnId="{30D250FC-972F-4B28-8D1B-489240E01415}">
      <dgm:prSet/>
      <dgm:spPr/>
      <dgm:t>
        <a:bodyPr/>
        <a:lstStyle/>
        <a:p>
          <a:endParaRPr lang="en-US">
            <a:effectLst>
              <a:outerShdw blurRad="38100" dist="38100" dir="2700000" algn="tl">
                <a:srgbClr val="000000">
                  <a:alpha val="43137"/>
                </a:srgbClr>
              </a:outerShdw>
            </a:effectLst>
          </a:endParaRPr>
        </a:p>
      </dgm:t>
    </dgm:pt>
    <dgm:pt modelId="{0D97CFBA-1CB1-473F-B748-7E483FAB244C}" type="sibTrans" cxnId="{30D250FC-972F-4B28-8D1B-489240E01415}">
      <dgm:prSet/>
      <dgm:spPr/>
      <dgm:t>
        <a:bodyPr/>
        <a:lstStyle/>
        <a:p>
          <a:endParaRPr lang="en-US">
            <a:effectLst>
              <a:outerShdw blurRad="38100" dist="38100" dir="2700000" algn="tl">
                <a:srgbClr val="000000">
                  <a:alpha val="43137"/>
                </a:srgbClr>
              </a:outerShdw>
            </a:effectLst>
          </a:endParaRPr>
        </a:p>
      </dgm:t>
    </dgm:pt>
    <dgm:pt modelId="{358CD2C5-1C56-4AFB-A301-AC47C571894C}" type="pres">
      <dgm:prSet presAssocID="{52FBE04A-B033-46D5-8EE6-444E70330238}" presName="matrix" presStyleCnt="0">
        <dgm:presLayoutVars>
          <dgm:chMax val="1"/>
          <dgm:dir/>
          <dgm:resizeHandles val="exact"/>
        </dgm:presLayoutVars>
      </dgm:prSet>
      <dgm:spPr/>
    </dgm:pt>
    <dgm:pt modelId="{177FCE9C-7013-4C17-B7F2-A76C564676D4}" type="pres">
      <dgm:prSet presAssocID="{52FBE04A-B033-46D5-8EE6-444E70330238}" presName="diamond" presStyleLbl="bgShp" presStyleIdx="0" presStyleCnt="1"/>
      <dgm:spPr/>
    </dgm:pt>
    <dgm:pt modelId="{1EAF5B13-0AD2-4432-812D-0A68624EAA76}" type="pres">
      <dgm:prSet presAssocID="{52FBE04A-B033-46D5-8EE6-444E70330238}" presName="quad1" presStyleLbl="node1" presStyleIdx="0" presStyleCnt="4">
        <dgm:presLayoutVars>
          <dgm:chMax val="0"/>
          <dgm:chPref val="0"/>
          <dgm:bulletEnabled val="1"/>
        </dgm:presLayoutVars>
      </dgm:prSet>
      <dgm:spPr/>
    </dgm:pt>
    <dgm:pt modelId="{FC1251B5-EFD0-4400-B436-29E9CD2CF4EF}" type="pres">
      <dgm:prSet presAssocID="{52FBE04A-B033-46D5-8EE6-444E70330238}" presName="quad2" presStyleLbl="node1" presStyleIdx="1" presStyleCnt="4">
        <dgm:presLayoutVars>
          <dgm:chMax val="0"/>
          <dgm:chPref val="0"/>
          <dgm:bulletEnabled val="1"/>
        </dgm:presLayoutVars>
      </dgm:prSet>
      <dgm:spPr/>
    </dgm:pt>
    <dgm:pt modelId="{614EA1C5-EA12-485F-B57F-0A7998561DF8}" type="pres">
      <dgm:prSet presAssocID="{52FBE04A-B033-46D5-8EE6-444E70330238}" presName="quad3" presStyleLbl="node1" presStyleIdx="2" presStyleCnt="4">
        <dgm:presLayoutVars>
          <dgm:chMax val="0"/>
          <dgm:chPref val="0"/>
          <dgm:bulletEnabled val="1"/>
        </dgm:presLayoutVars>
      </dgm:prSet>
      <dgm:spPr/>
    </dgm:pt>
    <dgm:pt modelId="{8FF586E0-211E-4899-8F78-CCFDA6F3F080}" type="pres">
      <dgm:prSet presAssocID="{52FBE04A-B033-46D5-8EE6-444E70330238}" presName="quad4" presStyleLbl="node1" presStyleIdx="3" presStyleCnt="4">
        <dgm:presLayoutVars>
          <dgm:chMax val="0"/>
          <dgm:chPref val="0"/>
          <dgm:bulletEnabled val="1"/>
        </dgm:presLayoutVars>
      </dgm:prSet>
      <dgm:spPr/>
    </dgm:pt>
  </dgm:ptLst>
  <dgm:cxnLst>
    <dgm:cxn modelId="{1806FD49-1F0D-47B2-A2CB-9EE58F871DC3}" type="presOf" srcId="{FD857C9B-7C56-430C-B5DA-85560017EA40}" destId="{1EAF5B13-0AD2-4432-812D-0A68624EAA76}" srcOrd="0" destOrd="0" presId="urn:microsoft.com/office/officeart/2005/8/layout/matrix3"/>
    <dgm:cxn modelId="{66A41F4B-2C4B-4D3F-9CE2-763A4270D1C9}" type="presOf" srcId="{768F9484-AFB2-4884-88F3-CC0DA9326C9F}" destId="{8FF586E0-211E-4899-8F78-CCFDA6F3F080}" srcOrd="0" destOrd="0" presId="urn:microsoft.com/office/officeart/2005/8/layout/matrix3"/>
    <dgm:cxn modelId="{E4FD0D55-3C86-4C10-9596-13FB510B8E19}" type="presOf" srcId="{02FEF0B7-FA5C-4369-BEDC-CE4A77BEEE2D}" destId="{FC1251B5-EFD0-4400-B436-29E9CD2CF4EF}" srcOrd="0" destOrd="0" presId="urn:microsoft.com/office/officeart/2005/8/layout/matrix3"/>
    <dgm:cxn modelId="{BF380858-9F29-49DE-A5B0-C88F771D89EE}" srcId="{52FBE04A-B033-46D5-8EE6-444E70330238}" destId="{FD857C9B-7C56-430C-B5DA-85560017EA40}" srcOrd="0" destOrd="0" parTransId="{C59026A3-D008-487C-8910-C404D4FCFC27}" sibTransId="{36C71CF1-6198-4386-B8B1-1F754E6A07BA}"/>
    <dgm:cxn modelId="{B0EB8FBB-7C66-4649-93A5-F4955E26DFBE}" type="presOf" srcId="{6087F06A-6EF8-4769-91F1-7B933F5BDB32}" destId="{614EA1C5-EA12-485F-B57F-0A7998561DF8}" srcOrd="0" destOrd="0" presId="urn:microsoft.com/office/officeart/2005/8/layout/matrix3"/>
    <dgm:cxn modelId="{29CE72C2-5B86-4195-9670-068FC50ED177}" srcId="{52FBE04A-B033-46D5-8EE6-444E70330238}" destId="{02FEF0B7-FA5C-4369-BEDC-CE4A77BEEE2D}" srcOrd="1" destOrd="0" parTransId="{96483B94-C52D-48E4-B712-37CF77736EA2}" sibTransId="{F009270C-95E7-4DD0-B4B0-A1DBD509DE2C}"/>
    <dgm:cxn modelId="{6D652CD2-B057-4121-AE67-07F3AB22C504}" type="presOf" srcId="{52FBE04A-B033-46D5-8EE6-444E70330238}" destId="{358CD2C5-1C56-4AFB-A301-AC47C571894C}" srcOrd="0" destOrd="0" presId="urn:microsoft.com/office/officeart/2005/8/layout/matrix3"/>
    <dgm:cxn modelId="{640643E8-8A9C-40C6-A379-0D62920C0071}" srcId="{52FBE04A-B033-46D5-8EE6-444E70330238}" destId="{6087F06A-6EF8-4769-91F1-7B933F5BDB32}" srcOrd="2" destOrd="0" parTransId="{F77AA4C6-30DE-4DE1-A14F-929E86BABAA1}" sibTransId="{436D4533-EF05-4857-91E8-8DBD40EE4291}"/>
    <dgm:cxn modelId="{30D250FC-972F-4B28-8D1B-489240E01415}" srcId="{52FBE04A-B033-46D5-8EE6-444E70330238}" destId="{768F9484-AFB2-4884-88F3-CC0DA9326C9F}" srcOrd="3" destOrd="0" parTransId="{5E8672A0-597F-43D1-B73C-07BE356495BE}" sibTransId="{0D97CFBA-1CB1-473F-B748-7E483FAB244C}"/>
    <dgm:cxn modelId="{41C5CD4C-66E6-44A2-B358-676AE46C4546}" type="presParOf" srcId="{358CD2C5-1C56-4AFB-A301-AC47C571894C}" destId="{177FCE9C-7013-4C17-B7F2-A76C564676D4}" srcOrd="0" destOrd="0" presId="urn:microsoft.com/office/officeart/2005/8/layout/matrix3"/>
    <dgm:cxn modelId="{1B773B87-E056-457C-ACD2-7159F91CF7E5}" type="presParOf" srcId="{358CD2C5-1C56-4AFB-A301-AC47C571894C}" destId="{1EAF5B13-0AD2-4432-812D-0A68624EAA76}" srcOrd="1" destOrd="0" presId="urn:microsoft.com/office/officeart/2005/8/layout/matrix3"/>
    <dgm:cxn modelId="{588E68A6-91E9-447B-B18F-C753305A74BC}" type="presParOf" srcId="{358CD2C5-1C56-4AFB-A301-AC47C571894C}" destId="{FC1251B5-EFD0-4400-B436-29E9CD2CF4EF}" srcOrd="2" destOrd="0" presId="urn:microsoft.com/office/officeart/2005/8/layout/matrix3"/>
    <dgm:cxn modelId="{D530A181-3ECE-40FA-8EF8-521E80642D58}" type="presParOf" srcId="{358CD2C5-1C56-4AFB-A301-AC47C571894C}" destId="{614EA1C5-EA12-485F-B57F-0A7998561DF8}" srcOrd="3" destOrd="0" presId="urn:microsoft.com/office/officeart/2005/8/layout/matrix3"/>
    <dgm:cxn modelId="{7BEC9301-4A58-4DE7-9D29-17F5008F84BD}" type="presParOf" srcId="{358CD2C5-1C56-4AFB-A301-AC47C571894C}" destId="{8FF586E0-211E-4899-8F78-CCFDA6F3F08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16467-4025-49E5-BDB4-DF7E1696F9B8}" type="doc">
      <dgm:prSet loTypeId="urn:microsoft.com/office/officeart/2016/7/layout/BasicProcessNew" loCatId="process" qsTypeId="urn:microsoft.com/office/officeart/2005/8/quickstyle/3d3" qsCatId="3D" csTypeId="urn:microsoft.com/office/officeart/2005/8/colors/colorful5" csCatId="colorful"/>
      <dgm:spPr/>
      <dgm:t>
        <a:bodyPr/>
        <a:lstStyle/>
        <a:p>
          <a:endParaRPr lang="en-US"/>
        </a:p>
      </dgm:t>
    </dgm:pt>
    <dgm:pt modelId="{5CB53EB9-4C16-44B6-8E5D-DFFFAEA5C5C1}">
      <dgm:prSet/>
      <dgm:spPr/>
      <dgm:t>
        <a:bodyPr/>
        <a:lstStyle/>
        <a:p>
          <a:r>
            <a:rPr lang="en-US" dirty="0"/>
            <a:t>Obviously, testing when a change is made for some reason.</a:t>
          </a:r>
        </a:p>
      </dgm:t>
    </dgm:pt>
    <dgm:pt modelId="{F9300B59-562F-4C87-8D2E-C1FD3B7D5E80}" type="parTrans" cxnId="{0FDBDA35-6DC5-4D99-BF1E-ECEAEAC2E700}">
      <dgm:prSet/>
      <dgm:spPr/>
      <dgm:t>
        <a:bodyPr/>
        <a:lstStyle/>
        <a:p>
          <a:endParaRPr lang="en-US"/>
        </a:p>
      </dgm:t>
    </dgm:pt>
    <dgm:pt modelId="{4F01E68A-10B1-44F1-9645-7990910BE46C}" type="sibTrans" cxnId="{0FDBDA35-6DC5-4D99-BF1E-ECEAEAC2E700}">
      <dgm:prSet/>
      <dgm:spPr/>
      <dgm:t>
        <a:bodyPr/>
        <a:lstStyle/>
        <a:p>
          <a:endParaRPr lang="en-US"/>
        </a:p>
      </dgm:t>
    </dgm:pt>
    <dgm:pt modelId="{28EF7DE8-7A73-4428-875E-ED32A3937893}">
      <dgm:prSet/>
      <dgm:spPr/>
      <dgm:t>
        <a:bodyPr/>
        <a:lstStyle/>
        <a:p>
          <a:r>
            <a:rPr lang="en-US"/>
            <a:t>Two facets:</a:t>
          </a:r>
        </a:p>
      </dgm:t>
    </dgm:pt>
    <dgm:pt modelId="{035279EF-E52D-4A8A-B1C1-38CE53787607}" type="parTrans" cxnId="{03206A73-786E-4993-A12D-8B401C22B0D7}">
      <dgm:prSet/>
      <dgm:spPr/>
      <dgm:t>
        <a:bodyPr/>
        <a:lstStyle/>
        <a:p>
          <a:endParaRPr lang="en-US"/>
        </a:p>
      </dgm:t>
    </dgm:pt>
    <dgm:pt modelId="{41D0868D-8D4C-4789-A307-4B37AA471393}" type="sibTrans" cxnId="{03206A73-786E-4993-A12D-8B401C22B0D7}">
      <dgm:prSet/>
      <dgm:spPr/>
      <dgm:t>
        <a:bodyPr/>
        <a:lstStyle/>
        <a:p>
          <a:endParaRPr lang="en-US"/>
        </a:p>
      </dgm:t>
    </dgm:pt>
    <dgm:pt modelId="{9DE52170-A85A-4BF0-B085-23D546541933}">
      <dgm:prSet/>
      <dgm:spPr/>
      <dgm:t>
        <a:bodyPr/>
        <a:lstStyle/>
        <a:p>
          <a:r>
            <a:rPr lang="en-US"/>
            <a:t>Confirmation testing: did the change work?</a:t>
          </a:r>
        </a:p>
      </dgm:t>
    </dgm:pt>
    <dgm:pt modelId="{3ED6F557-D3EF-4472-B9F5-DE824DB2A6FD}" type="parTrans" cxnId="{76B2CB25-40F7-443E-8CA4-3BA9DDF580E4}">
      <dgm:prSet/>
      <dgm:spPr/>
      <dgm:t>
        <a:bodyPr/>
        <a:lstStyle/>
        <a:p>
          <a:endParaRPr lang="en-US"/>
        </a:p>
      </dgm:t>
    </dgm:pt>
    <dgm:pt modelId="{D9DCDB05-84E2-40B8-8E05-DBD6FCD36DA7}" type="sibTrans" cxnId="{76B2CB25-40F7-443E-8CA4-3BA9DDF580E4}">
      <dgm:prSet/>
      <dgm:spPr/>
      <dgm:t>
        <a:bodyPr/>
        <a:lstStyle/>
        <a:p>
          <a:endParaRPr lang="en-US"/>
        </a:p>
      </dgm:t>
    </dgm:pt>
    <dgm:pt modelId="{F9A53936-A300-4BDF-BB0D-86333C2525B5}">
      <dgm:prSet/>
      <dgm:spPr/>
      <dgm:t>
        <a:bodyPr/>
        <a:lstStyle/>
        <a:p>
          <a:r>
            <a:rPr lang="en-US"/>
            <a:t>Regression testing: did anything else accidentally break?</a:t>
          </a:r>
        </a:p>
      </dgm:t>
    </dgm:pt>
    <dgm:pt modelId="{9375AF1F-954F-415D-84B3-0BA0752336BF}" type="parTrans" cxnId="{A5B246F8-B9F2-41FF-9B65-E7C7634C7250}">
      <dgm:prSet/>
      <dgm:spPr/>
      <dgm:t>
        <a:bodyPr/>
        <a:lstStyle/>
        <a:p>
          <a:endParaRPr lang="en-US"/>
        </a:p>
      </dgm:t>
    </dgm:pt>
    <dgm:pt modelId="{DA1FC6BB-B636-4810-87BB-7818B34E2194}" type="sibTrans" cxnId="{A5B246F8-B9F2-41FF-9B65-E7C7634C7250}">
      <dgm:prSet/>
      <dgm:spPr/>
      <dgm:t>
        <a:bodyPr/>
        <a:lstStyle/>
        <a:p>
          <a:endParaRPr lang="en-US"/>
        </a:p>
      </dgm:t>
    </dgm:pt>
    <dgm:pt modelId="{F433E4C9-4503-48EB-B028-5E01477807B7}" type="pres">
      <dgm:prSet presAssocID="{13316467-4025-49E5-BDB4-DF7E1696F9B8}" presName="Name0" presStyleCnt="0">
        <dgm:presLayoutVars>
          <dgm:dir/>
          <dgm:resizeHandles val="exact"/>
        </dgm:presLayoutVars>
      </dgm:prSet>
      <dgm:spPr/>
    </dgm:pt>
    <dgm:pt modelId="{E920EC65-BE41-47EB-853E-008C6313B01B}" type="pres">
      <dgm:prSet presAssocID="{5CB53EB9-4C16-44B6-8E5D-DFFFAEA5C5C1}" presName="node" presStyleLbl="node1" presStyleIdx="0" presStyleCnt="3">
        <dgm:presLayoutVars>
          <dgm:bulletEnabled val="1"/>
        </dgm:presLayoutVars>
      </dgm:prSet>
      <dgm:spPr/>
    </dgm:pt>
    <dgm:pt modelId="{8A4736C4-729D-40D6-8A36-62D09F5D63DA}" type="pres">
      <dgm:prSet presAssocID="{4F01E68A-10B1-44F1-9645-7990910BE46C}" presName="sibTransSpacerBeforeConnector" presStyleCnt="0"/>
      <dgm:spPr/>
    </dgm:pt>
    <dgm:pt modelId="{8634ADD8-3443-46C0-9AC4-631458290677}" type="pres">
      <dgm:prSet presAssocID="{4F01E68A-10B1-44F1-9645-7990910BE46C}" presName="sibTrans" presStyleLbl="node1" presStyleIdx="1" presStyleCnt="3"/>
      <dgm:spPr/>
    </dgm:pt>
    <dgm:pt modelId="{195F81F5-3A2A-46AD-85A5-97283282EEDC}" type="pres">
      <dgm:prSet presAssocID="{4F01E68A-10B1-44F1-9645-7990910BE46C}" presName="sibTransSpacerAfterConnector" presStyleCnt="0"/>
      <dgm:spPr/>
    </dgm:pt>
    <dgm:pt modelId="{4C9C35A2-25D9-40E4-BE12-72B852CA4C60}" type="pres">
      <dgm:prSet presAssocID="{28EF7DE8-7A73-4428-875E-ED32A3937893}" presName="node" presStyleLbl="node1" presStyleIdx="2" presStyleCnt="3">
        <dgm:presLayoutVars>
          <dgm:bulletEnabled val="1"/>
        </dgm:presLayoutVars>
      </dgm:prSet>
      <dgm:spPr/>
    </dgm:pt>
  </dgm:ptLst>
  <dgm:cxnLst>
    <dgm:cxn modelId="{76B2CB25-40F7-443E-8CA4-3BA9DDF580E4}" srcId="{28EF7DE8-7A73-4428-875E-ED32A3937893}" destId="{9DE52170-A85A-4BF0-B085-23D546541933}" srcOrd="0" destOrd="0" parTransId="{3ED6F557-D3EF-4472-B9F5-DE824DB2A6FD}" sibTransId="{D9DCDB05-84E2-40B8-8E05-DBD6FCD36DA7}"/>
    <dgm:cxn modelId="{0FDBDA35-6DC5-4D99-BF1E-ECEAEAC2E700}" srcId="{13316467-4025-49E5-BDB4-DF7E1696F9B8}" destId="{5CB53EB9-4C16-44B6-8E5D-DFFFAEA5C5C1}" srcOrd="0" destOrd="0" parTransId="{F9300B59-562F-4C87-8D2E-C1FD3B7D5E80}" sibTransId="{4F01E68A-10B1-44F1-9645-7990910BE46C}"/>
    <dgm:cxn modelId="{6F74905E-6BA0-4BAF-BB36-5C9C0D5FE4FA}" type="presOf" srcId="{28EF7DE8-7A73-4428-875E-ED32A3937893}" destId="{4C9C35A2-25D9-40E4-BE12-72B852CA4C60}" srcOrd="0" destOrd="0" presId="urn:microsoft.com/office/officeart/2016/7/layout/BasicProcessNew"/>
    <dgm:cxn modelId="{03206A73-786E-4993-A12D-8B401C22B0D7}" srcId="{13316467-4025-49E5-BDB4-DF7E1696F9B8}" destId="{28EF7DE8-7A73-4428-875E-ED32A3937893}" srcOrd="1" destOrd="0" parTransId="{035279EF-E52D-4A8A-B1C1-38CE53787607}" sibTransId="{41D0868D-8D4C-4789-A307-4B37AA471393}"/>
    <dgm:cxn modelId="{5389D885-E384-4853-805C-F816C82AD9D6}" type="presOf" srcId="{4F01E68A-10B1-44F1-9645-7990910BE46C}" destId="{8634ADD8-3443-46C0-9AC4-631458290677}" srcOrd="0" destOrd="0" presId="urn:microsoft.com/office/officeart/2016/7/layout/BasicProcessNew"/>
    <dgm:cxn modelId="{ED700295-4632-4EA1-8387-15A5F4E1EE28}" type="presOf" srcId="{5CB53EB9-4C16-44B6-8E5D-DFFFAEA5C5C1}" destId="{E920EC65-BE41-47EB-853E-008C6313B01B}" srcOrd="0" destOrd="0" presId="urn:microsoft.com/office/officeart/2016/7/layout/BasicProcessNew"/>
    <dgm:cxn modelId="{7D667FB5-BA2D-434F-BF1D-13704DC5A040}" type="presOf" srcId="{9DE52170-A85A-4BF0-B085-23D546541933}" destId="{4C9C35A2-25D9-40E4-BE12-72B852CA4C60}" srcOrd="0" destOrd="1" presId="urn:microsoft.com/office/officeart/2016/7/layout/BasicProcessNew"/>
    <dgm:cxn modelId="{7390EAB8-C9CD-47C4-A86D-1860F5D29F31}" type="presOf" srcId="{13316467-4025-49E5-BDB4-DF7E1696F9B8}" destId="{F433E4C9-4503-48EB-B028-5E01477807B7}" srcOrd="0" destOrd="0" presId="urn:microsoft.com/office/officeart/2016/7/layout/BasicProcessNew"/>
    <dgm:cxn modelId="{C2AEE0EA-7915-483D-B6B0-2113780A47B2}" type="presOf" srcId="{F9A53936-A300-4BDF-BB0D-86333C2525B5}" destId="{4C9C35A2-25D9-40E4-BE12-72B852CA4C60}" srcOrd="0" destOrd="2" presId="urn:microsoft.com/office/officeart/2016/7/layout/BasicProcessNew"/>
    <dgm:cxn modelId="{A5B246F8-B9F2-41FF-9B65-E7C7634C7250}" srcId="{28EF7DE8-7A73-4428-875E-ED32A3937893}" destId="{F9A53936-A300-4BDF-BB0D-86333C2525B5}" srcOrd="1" destOrd="0" parTransId="{9375AF1F-954F-415D-84B3-0BA0752336BF}" sibTransId="{DA1FC6BB-B636-4810-87BB-7818B34E2194}"/>
    <dgm:cxn modelId="{4265C556-8CC5-40D1-A138-E44EEB62D736}" type="presParOf" srcId="{F433E4C9-4503-48EB-B028-5E01477807B7}" destId="{E920EC65-BE41-47EB-853E-008C6313B01B}" srcOrd="0" destOrd="0" presId="urn:microsoft.com/office/officeart/2016/7/layout/BasicProcessNew"/>
    <dgm:cxn modelId="{E489224F-157B-4DD4-801C-E46F66672F89}" type="presParOf" srcId="{F433E4C9-4503-48EB-B028-5E01477807B7}" destId="{8A4736C4-729D-40D6-8A36-62D09F5D63DA}" srcOrd="1" destOrd="0" presId="urn:microsoft.com/office/officeart/2016/7/layout/BasicProcessNew"/>
    <dgm:cxn modelId="{5DADF2A3-1B9C-4FAB-9729-013F790953A7}" type="presParOf" srcId="{F433E4C9-4503-48EB-B028-5E01477807B7}" destId="{8634ADD8-3443-46C0-9AC4-631458290677}" srcOrd="2" destOrd="0" presId="urn:microsoft.com/office/officeart/2016/7/layout/BasicProcessNew"/>
    <dgm:cxn modelId="{A165B11B-27EC-48C9-8727-7E2B6CC548CE}" type="presParOf" srcId="{F433E4C9-4503-48EB-B028-5E01477807B7}" destId="{195F81F5-3A2A-46AD-85A5-97283282EEDC}" srcOrd="3" destOrd="0" presId="urn:microsoft.com/office/officeart/2016/7/layout/BasicProcessNew"/>
    <dgm:cxn modelId="{917C08EF-CA7B-4C6A-83C2-2F9595020160}" type="presParOf" srcId="{F433E4C9-4503-48EB-B028-5E01477807B7}" destId="{4C9C35A2-25D9-40E4-BE12-72B852CA4C60}" srcOrd="4" destOrd="0" presId="urn:microsoft.com/office/officeart/2016/7/layout/Basic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35671-472D-4596-95A9-D46148DD9116}">
      <dsp:nvSpPr>
        <dsp:cNvPr id="0" name=""/>
        <dsp:cNvSpPr/>
      </dsp:nvSpPr>
      <dsp:spPr>
        <a:xfrm>
          <a:off x="0" y="46156"/>
          <a:ext cx="10515600" cy="551655"/>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planning </a:t>
          </a:r>
          <a:r>
            <a:rPr lang="en-US" sz="2300" kern="1200"/>
            <a:t>– What are we doing here?</a:t>
          </a:r>
        </a:p>
      </dsp:txBody>
      <dsp:txXfrm>
        <a:off x="26930" y="73086"/>
        <a:ext cx="10461740" cy="497795"/>
      </dsp:txXfrm>
    </dsp:sp>
    <dsp:sp modelId="{1622EDD5-7EF6-4DD3-B133-8936AB1B87E3}">
      <dsp:nvSpPr>
        <dsp:cNvPr id="0" name=""/>
        <dsp:cNvSpPr/>
      </dsp:nvSpPr>
      <dsp:spPr>
        <a:xfrm>
          <a:off x="0" y="664051"/>
          <a:ext cx="10515600" cy="551655"/>
        </a:xfrm>
        <a:prstGeom prst="roundRect">
          <a:avLst/>
        </a:prstGeom>
        <a:gradFill rotWithShape="0">
          <a:gsLst>
            <a:gs pos="0">
              <a:schemeClr val="accent5">
                <a:hueOff val="-1126424"/>
                <a:satOff val="-2903"/>
                <a:lumOff val="-1961"/>
                <a:alphaOff val="0"/>
                <a:lumMod val="110000"/>
                <a:satMod val="105000"/>
                <a:tint val="67000"/>
              </a:schemeClr>
            </a:gs>
            <a:gs pos="50000">
              <a:schemeClr val="accent5">
                <a:hueOff val="-1126424"/>
                <a:satOff val="-2903"/>
                <a:lumOff val="-1961"/>
                <a:alphaOff val="0"/>
                <a:lumMod val="105000"/>
                <a:satMod val="103000"/>
                <a:tint val="73000"/>
              </a:schemeClr>
            </a:gs>
            <a:gs pos="100000">
              <a:schemeClr val="accent5">
                <a:hueOff val="-1126424"/>
                <a:satOff val="-2903"/>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monitoring and control – </a:t>
          </a:r>
          <a:r>
            <a:rPr lang="en-US" sz="2300" kern="1200"/>
            <a:t>How are we doing now?</a:t>
          </a:r>
        </a:p>
      </dsp:txBody>
      <dsp:txXfrm>
        <a:off x="26930" y="690981"/>
        <a:ext cx="10461740" cy="497795"/>
      </dsp:txXfrm>
    </dsp:sp>
    <dsp:sp modelId="{5E8D5547-DE1C-47FB-8B9E-47BEA7C27391}">
      <dsp:nvSpPr>
        <dsp:cNvPr id="0" name=""/>
        <dsp:cNvSpPr/>
      </dsp:nvSpPr>
      <dsp:spPr>
        <a:xfrm>
          <a:off x="0" y="1281946"/>
          <a:ext cx="10515600" cy="551655"/>
        </a:xfrm>
        <a:prstGeom prst="roundRect">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analysis - </a:t>
          </a:r>
          <a:r>
            <a:rPr lang="en-US" sz="2300" kern="1200"/>
            <a:t>What should we be testing based on the project state?</a:t>
          </a:r>
        </a:p>
      </dsp:txBody>
      <dsp:txXfrm>
        <a:off x="26930" y="1308876"/>
        <a:ext cx="10461740" cy="497795"/>
      </dsp:txXfrm>
    </dsp:sp>
    <dsp:sp modelId="{6ACB84EC-BA2D-4BC3-AF5D-0E01831E548D}">
      <dsp:nvSpPr>
        <dsp:cNvPr id="0" name=""/>
        <dsp:cNvSpPr/>
      </dsp:nvSpPr>
      <dsp:spPr>
        <a:xfrm>
          <a:off x="0" y="1899841"/>
          <a:ext cx="10515600" cy="551655"/>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design – </a:t>
          </a:r>
          <a:r>
            <a:rPr lang="en-US" sz="2300" kern="1200"/>
            <a:t>How should we test?  </a:t>
          </a:r>
        </a:p>
      </dsp:txBody>
      <dsp:txXfrm>
        <a:off x="26930" y="1926771"/>
        <a:ext cx="10461740" cy="497795"/>
      </dsp:txXfrm>
    </dsp:sp>
    <dsp:sp modelId="{23DFBC19-3F4E-4693-8158-A17868B8F661}">
      <dsp:nvSpPr>
        <dsp:cNvPr id="0" name=""/>
        <dsp:cNvSpPr/>
      </dsp:nvSpPr>
      <dsp:spPr>
        <a:xfrm>
          <a:off x="0" y="2517736"/>
          <a:ext cx="10515600" cy="551655"/>
        </a:xfrm>
        <a:prstGeom prst="roundRect">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implementation – </a:t>
          </a:r>
          <a:r>
            <a:rPr lang="en-US" sz="2300" kern="1200"/>
            <a:t>Building test environment, procedures, suites</a:t>
          </a:r>
        </a:p>
      </dsp:txBody>
      <dsp:txXfrm>
        <a:off x="26930" y="2544666"/>
        <a:ext cx="10461740" cy="497795"/>
      </dsp:txXfrm>
    </dsp:sp>
    <dsp:sp modelId="{8D9A9DE9-B279-4D07-889C-203FBB1AD8F3}">
      <dsp:nvSpPr>
        <dsp:cNvPr id="0" name=""/>
        <dsp:cNvSpPr/>
      </dsp:nvSpPr>
      <dsp:spPr>
        <a:xfrm>
          <a:off x="0" y="3135631"/>
          <a:ext cx="10515600" cy="551655"/>
        </a:xfrm>
        <a:prstGeom prst="roundRect">
          <a:avLst/>
        </a:prstGeom>
        <a:gradFill rotWithShape="0">
          <a:gsLst>
            <a:gs pos="0">
              <a:schemeClr val="accent5">
                <a:hueOff val="-5632119"/>
                <a:satOff val="-14516"/>
                <a:lumOff val="-9804"/>
                <a:alphaOff val="0"/>
                <a:lumMod val="110000"/>
                <a:satMod val="105000"/>
                <a:tint val="67000"/>
              </a:schemeClr>
            </a:gs>
            <a:gs pos="50000">
              <a:schemeClr val="accent5">
                <a:hueOff val="-5632119"/>
                <a:satOff val="-14516"/>
                <a:lumOff val="-9804"/>
                <a:alphaOff val="0"/>
                <a:lumMod val="105000"/>
                <a:satMod val="103000"/>
                <a:tint val="73000"/>
              </a:schemeClr>
            </a:gs>
            <a:gs pos="100000">
              <a:schemeClr val="accent5">
                <a:hueOff val="-5632119"/>
                <a:satOff val="-14516"/>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execution – </a:t>
          </a:r>
          <a:r>
            <a:rPr lang="en-US" sz="2300" kern="1200"/>
            <a:t>Run ‘em</a:t>
          </a:r>
        </a:p>
      </dsp:txBody>
      <dsp:txXfrm>
        <a:off x="26930" y="3162561"/>
        <a:ext cx="10461740" cy="497795"/>
      </dsp:txXfrm>
    </dsp:sp>
    <dsp:sp modelId="{7537177B-B2F7-488F-ACBB-DA437343FF3C}">
      <dsp:nvSpPr>
        <dsp:cNvPr id="0" name=""/>
        <dsp:cNvSpPr/>
      </dsp:nvSpPr>
      <dsp:spPr>
        <a:xfrm>
          <a:off x="0" y="3753526"/>
          <a:ext cx="10515600" cy="551655"/>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Test completion – </a:t>
          </a:r>
          <a:r>
            <a:rPr lang="en-US" sz="2300" kern="1200"/>
            <a:t>Lessons learned, report results, onward and upward</a:t>
          </a:r>
        </a:p>
      </dsp:txBody>
      <dsp:txXfrm>
        <a:off x="26930" y="3780456"/>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235D-DCBB-470C-9097-F87BC900BD89}">
      <dsp:nvSpPr>
        <dsp:cNvPr id="0" name=""/>
        <dsp:cNvSpPr/>
      </dsp:nvSpPr>
      <dsp:spPr>
        <a:xfrm>
          <a:off x="1370673" y="1808"/>
          <a:ext cx="3702025" cy="222121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For every development activity there is a corresponding test activity</a:t>
          </a:r>
        </a:p>
      </dsp:txBody>
      <dsp:txXfrm>
        <a:off x="1370673" y="1808"/>
        <a:ext cx="3702025" cy="2221215"/>
      </dsp:txXfrm>
    </dsp:sp>
    <dsp:sp modelId="{9941F533-D872-4D16-9AD6-A56E5B9C7611}">
      <dsp:nvSpPr>
        <dsp:cNvPr id="0" name=""/>
        <dsp:cNvSpPr/>
      </dsp:nvSpPr>
      <dsp:spPr>
        <a:xfrm>
          <a:off x="5442901" y="1808"/>
          <a:ext cx="3702025" cy="222121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Each test level has test objectives specific to that level</a:t>
          </a:r>
        </a:p>
      </dsp:txBody>
      <dsp:txXfrm>
        <a:off x="5442901" y="1808"/>
        <a:ext cx="3702025" cy="2221215"/>
      </dsp:txXfrm>
    </dsp:sp>
    <dsp:sp modelId="{0F68B7A9-E0B9-4028-9BE0-52AC6FE3F65B}">
      <dsp:nvSpPr>
        <dsp:cNvPr id="0" name=""/>
        <dsp:cNvSpPr/>
      </dsp:nvSpPr>
      <dsp:spPr>
        <a:xfrm>
          <a:off x="1370673" y="2593225"/>
          <a:ext cx="3702025" cy="222121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Test analysis and design for a given test level begins during the corresponding development activity</a:t>
          </a:r>
        </a:p>
      </dsp:txBody>
      <dsp:txXfrm>
        <a:off x="1370673" y="2593225"/>
        <a:ext cx="3702025" cy="2221215"/>
      </dsp:txXfrm>
    </dsp:sp>
    <dsp:sp modelId="{0FF23156-5774-4BB4-852D-1D5A21BECE25}">
      <dsp:nvSpPr>
        <dsp:cNvPr id="0" name=""/>
        <dsp:cNvSpPr/>
      </dsp:nvSpPr>
      <dsp:spPr>
        <a:xfrm>
          <a:off x="5442901" y="2593225"/>
          <a:ext cx="3702025" cy="222121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Testers participate in refinement of requirements and design, review work products when available</a:t>
          </a:r>
        </a:p>
      </dsp:txBody>
      <dsp:txXfrm>
        <a:off x="5442901" y="2593225"/>
        <a:ext cx="3702025" cy="22212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77EE-DAC0-428E-B60A-EB9155845B15}">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Waterfall: Development activities completed in sequence, testing comes last.</a:t>
          </a:r>
        </a:p>
        <a:p>
          <a:pPr marL="171450" lvl="1" indent="-171450" algn="l" defTabSz="711200">
            <a:lnSpc>
              <a:spcPct val="90000"/>
            </a:lnSpc>
            <a:spcBef>
              <a:spcPct val="0"/>
            </a:spcBef>
            <a:spcAft>
              <a:spcPct val="15000"/>
            </a:spcAft>
            <a:buChar char="•"/>
          </a:pPr>
          <a:r>
            <a:rPr lang="en-US" sz="1600" kern="1200" dirty="0"/>
            <a:t>V-Model: Like the waterfall, but testing is integrated with development activities</a:t>
          </a:r>
        </a:p>
      </dsp:txBody>
      <dsp:txXfrm rot="-5400000">
        <a:off x="3785616" y="197117"/>
        <a:ext cx="6675221" cy="1012303"/>
      </dsp:txXfrm>
    </dsp:sp>
    <dsp:sp modelId="{C3FFEB28-5D89-4C2B-82DA-514EA44EBE39}">
      <dsp:nvSpPr>
        <dsp:cNvPr id="0" name=""/>
        <dsp:cNvSpPr/>
      </dsp:nvSpPr>
      <dsp:spPr>
        <a:xfrm>
          <a:off x="0" y="2124"/>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Sequential</a:t>
          </a:r>
        </a:p>
      </dsp:txBody>
      <dsp:txXfrm>
        <a:off x="68454" y="70578"/>
        <a:ext cx="3648708" cy="1265378"/>
      </dsp:txXfrm>
    </dsp:sp>
    <dsp:sp modelId="{D5ABE14E-D77B-4D4E-828C-BC143613865C}">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Specification grows incrementally</a:t>
          </a:r>
        </a:p>
        <a:p>
          <a:pPr marL="171450" lvl="1" indent="-171450" algn="l" defTabSz="711200">
            <a:lnSpc>
              <a:spcPct val="90000"/>
            </a:lnSpc>
            <a:spcBef>
              <a:spcPct val="0"/>
            </a:spcBef>
            <a:spcAft>
              <a:spcPct val="15000"/>
            </a:spcAft>
            <a:buChar char="•"/>
          </a:pPr>
          <a:r>
            <a:rPr lang="en-US" sz="1600" kern="1200" dirty="0"/>
            <a:t>Additional detail added in each iteration</a:t>
          </a:r>
        </a:p>
        <a:p>
          <a:pPr marL="171450" lvl="1" indent="-171450" algn="l" defTabSz="711200">
            <a:lnSpc>
              <a:spcPct val="90000"/>
            </a:lnSpc>
            <a:spcBef>
              <a:spcPct val="0"/>
            </a:spcBef>
            <a:spcAft>
              <a:spcPct val="15000"/>
            </a:spcAft>
            <a:buChar char="•"/>
          </a:pPr>
          <a:r>
            <a:rPr lang="en-US" sz="1600" kern="1200" dirty="0"/>
            <a:t>Testing is planned and executed in each increment</a:t>
          </a:r>
        </a:p>
      </dsp:txBody>
      <dsp:txXfrm rot="-5400000">
        <a:off x="3785616" y="1669517"/>
        <a:ext cx="6675221" cy="1012303"/>
      </dsp:txXfrm>
    </dsp:sp>
    <dsp:sp modelId="{C27427B0-F855-4148-9B5D-4ED0BAB5974B}">
      <dsp:nvSpPr>
        <dsp:cNvPr id="0" name=""/>
        <dsp:cNvSpPr/>
      </dsp:nvSpPr>
      <dsp:spPr>
        <a:xfrm>
          <a:off x="0" y="1474525"/>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Iterative/Incremental</a:t>
          </a:r>
        </a:p>
      </dsp:txBody>
      <dsp:txXfrm>
        <a:off x="68454" y="1542979"/>
        <a:ext cx="3648708" cy="1265378"/>
      </dsp:txXfrm>
    </dsp:sp>
    <dsp:sp modelId="{CDC797A3-166F-4030-A35E-968AFE2C72D3}">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Software features grow incrementally</a:t>
          </a:r>
        </a:p>
        <a:p>
          <a:pPr marL="171450" lvl="1" indent="-171450" algn="l" defTabSz="711200">
            <a:lnSpc>
              <a:spcPct val="90000"/>
            </a:lnSpc>
            <a:spcBef>
              <a:spcPct val="0"/>
            </a:spcBef>
            <a:spcAft>
              <a:spcPct val="15000"/>
            </a:spcAft>
            <a:buChar char="•"/>
          </a:pPr>
          <a:r>
            <a:rPr lang="en-US" sz="1600" kern="1200" dirty="0"/>
            <a:t>Testing is planned and executed for each deliverable</a:t>
          </a:r>
        </a:p>
        <a:p>
          <a:pPr marL="171450" lvl="1" indent="-171450" algn="l" defTabSz="711200">
            <a:lnSpc>
              <a:spcPct val="90000"/>
            </a:lnSpc>
            <a:spcBef>
              <a:spcPct val="0"/>
            </a:spcBef>
            <a:spcAft>
              <a:spcPct val="15000"/>
            </a:spcAft>
            <a:buChar char="•"/>
          </a:pPr>
          <a:r>
            <a:rPr lang="en-US" sz="1600" kern="1200" dirty="0"/>
            <a:t>Testers are an integral part of each Agile team</a:t>
          </a:r>
        </a:p>
      </dsp:txBody>
      <dsp:txXfrm rot="-5400000">
        <a:off x="3785616" y="3141918"/>
        <a:ext cx="6675221" cy="1012303"/>
      </dsp:txXfrm>
    </dsp:sp>
    <dsp:sp modelId="{EA1AE569-3AC0-4FCC-ADD6-AA45DEF2CF1A}">
      <dsp:nvSpPr>
        <dsp:cNvPr id="0" name=""/>
        <dsp:cNvSpPr/>
      </dsp:nvSpPr>
      <dsp:spPr>
        <a:xfrm>
          <a:off x="0" y="2946926"/>
          <a:ext cx="3785616" cy="14022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Agile </a:t>
          </a:r>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CE9C-7013-4C17-B7F2-A76C564676D4}">
      <dsp:nvSpPr>
        <dsp:cNvPr id="0" name=""/>
        <dsp:cNvSpPr/>
      </dsp:nvSpPr>
      <dsp:spPr>
        <a:xfrm>
          <a:off x="1563037" y="0"/>
          <a:ext cx="5408324" cy="5408324"/>
        </a:xfrm>
        <a:prstGeom prst="diamond">
          <a:avLst/>
        </a:prstGeom>
        <a:solidFill>
          <a:schemeClr val="accent5">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EAF5B13-0AD2-4432-812D-0A68624EAA76}">
      <dsp:nvSpPr>
        <dsp:cNvPr id="0" name=""/>
        <dsp:cNvSpPr/>
      </dsp:nvSpPr>
      <dsp:spPr>
        <a:xfrm>
          <a:off x="2076828" y="513790"/>
          <a:ext cx="2109246" cy="2109246"/>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effectLst>
                <a:outerShdw blurRad="38100" dist="38100" dir="2700000" algn="tl">
                  <a:srgbClr val="000000">
                    <a:alpha val="43137"/>
                  </a:srgbClr>
                </a:outerShdw>
              </a:effectLst>
            </a:rPr>
            <a:t>Functional</a:t>
          </a:r>
        </a:p>
      </dsp:txBody>
      <dsp:txXfrm>
        <a:off x="2179793" y="616755"/>
        <a:ext cx="1903316" cy="1903316"/>
      </dsp:txXfrm>
    </dsp:sp>
    <dsp:sp modelId="{FC1251B5-EFD0-4400-B436-29E9CD2CF4EF}">
      <dsp:nvSpPr>
        <dsp:cNvPr id="0" name=""/>
        <dsp:cNvSpPr/>
      </dsp:nvSpPr>
      <dsp:spPr>
        <a:xfrm>
          <a:off x="4348324" y="513790"/>
          <a:ext cx="2109246" cy="2109246"/>
        </a:xfrm>
        <a:prstGeom prst="roundRect">
          <a:avLst/>
        </a:prstGeom>
        <a:solidFill>
          <a:schemeClr val="accent5">
            <a:hueOff val="-2252848"/>
            <a:satOff val="-5806"/>
            <a:lumOff val="-392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effectLst>
                <a:outerShdw blurRad="38100" dist="38100" dir="2700000" algn="tl">
                  <a:srgbClr val="000000">
                    <a:alpha val="43137"/>
                  </a:srgbClr>
                </a:outerShdw>
              </a:effectLst>
            </a:rPr>
            <a:t>Non-functional</a:t>
          </a:r>
        </a:p>
      </dsp:txBody>
      <dsp:txXfrm>
        <a:off x="4451289" y="616755"/>
        <a:ext cx="1903316" cy="1903316"/>
      </dsp:txXfrm>
    </dsp:sp>
    <dsp:sp modelId="{614EA1C5-EA12-485F-B57F-0A7998561DF8}">
      <dsp:nvSpPr>
        <dsp:cNvPr id="0" name=""/>
        <dsp:cNvSpPr/>
      </dsp:nvSpPr>
      <dsp:spPr>
        <a:xfrm>
          <a:off x="2076828" y="2785287"/>
          <a:ext cx="2109246" cy="2109246"/>
        </a:xfrm>
        <a:prstGeom prst="roundRect">
          <a:avLst/>
        </a:prstGeom>
        <a:solidFill>
          <a:schemeClr val="accent5">
            <a:hueOff val="-4505695"/>
            <a:satOff val="-11613"/>
            <a:lumOff val="-784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effectLst>
                <a:outerShdw blurRad="38100" dist="38100" dir="2700000" algn="tl">
                  <a:srgbClr val="000000">
                    <a:alpha val="43137"/>
                  </a:srgbClr>
                </a:outerShdw>
              </a:effectLst>
            </a:rPr>
            <a:t>Structural</a:t>
          </a:r>
        </a:p>
      </dsp:txBody>
      <dsp:txXfrm>
        <a:off x="2179793" y="2888252"/>
        <a:ext cx="1903316" cy="1903316"/>
      </dsp:txXfrm>
    </dsp:sp>
    <dsp:sp modelId="{8FF586E0-211E-4899-8F78-CCFDA6F3F080}">
      <dsp:nvSpPr>
        <dsp:cNvPr id="0" name=""/>
        <dsp:cNvSpPr/>
      </dsp:nvSpPr>
      <dsp:spPr>
        <a:xfrm>
          <a:off x="4348324" y="2785287"/>
          <a:ext cx="2109246" cy="2109246"/>
        </a:xfrm>
        <a:prstGeom prst="roundRect">
          <a:avLst/>
        </a:prstGeom>
        <a:solidFill>
          <a:schemeClr val="accent5">
            <a:hueOff val="-6758543"/>
            <a:satOff val="-17419"/>
            <a:lumOff val="-11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effectLst>
                <a:outerShdw blurRad="38100" dist="38100" dir="2700000" algn="tl">
                  <a:srgbClr val="000000">
                    <a:alpha val="43137"/>
                  </a:srgbClr>
                </a:outerShdw>
              </a:effectLst>
            </a:rPr>
            <a:t>Change-related</a:t>
          </a:r>
        </a:p>
      </dsp:txBody>
      <dsp:txXfrm>
        <a:off x="4451289" y="2888252"/>
        <a:ext cx="1903316" cy="19033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0EC65-BE41-47EB-853E-008C6313B01B}">
      <dsp:nvSpPr>
        <dsp:cNvPr id="0" name=""/>
        <dsp:cNvSpPr/>
      </dsp:nvSpPr>
      <dsp:spPr>
        <a:xfrm>
          <a:off x="3130" y="175258"/>
          <a:ext cx="4634745" cy="2780847"/>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422400">
            <a:lnSpc>
              <a:spcPct val="90000"/>
            </a:lnSpc>
            <a:spcBef>
              <a:spcPct val="0"/>
            </a:spcBef>
            <a:spcAft>
              <a:spcPct val="35000"/>
            </a:spcAft>
            <a:buNone/>
          </a:pPr>
          <a:r>
            <a:rPr lang="en-US" sz="3200" kern="1200" dirty="0"/>
            <a:t>Obviously, testing when a change is made for some reason.</a:t>
          </a:r>
        </a:p>
      </dsp:txBody>
      <dsp:txXfrm>
        <a:off x="3130" y="175258"/>
        <a:ext cx="4634745" cy="2780847"/>
      </dsp:txXfrm>
    </dsp:sp>
    <dsp:sp modelId="{8634ADD8-3443-46C0-9AC4-631458290677}">
      <dsp:nvSpPr>
        <dsp:cNvPr id="0" name=""/>
        <dsp:cNvSpPr/>
      </dsp:nvSpPr>
      <dsp:spPr>
        <a:xfrm>
          <a:off x="4712074" y="1444182"/>
          <a:ext cx="695211" cy="243000"/>
        </a:xfrm>
        <a:prstGeom prst="rightArrow">
          <a:avLst>
            <a:gd name="adj1" fmla="val 50000"/>
            <a:gd name="adj2" fmla="val 50000"/>
          </a:avLst>
        </a:prstGeom>
        <a:solidFill>
          <a:schemeClr val="accent5">
            <a:hueOff val="-3379271"/>
            <a:satOff val="-8710"/>
            <a:lumOff val="-5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C9C35A2-25D9-40E4-BE12-72B852CA4C60}">
      <dsp:nvSpPr>
        <dsp:cNvPr id="0" name=""/>
        <dsp:cNvSpPr/>
      </dsp:nvSpPr>
      <dsp:spPr>
        <a:xfrm>
          <a:off x="5481483" y="175258"/>
          <a:ext cx="4634745" cy="2780847"/>
        </a:xfrm>
        <a:prstGeom prst="rect">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422400">
            <a:lnSpc>
              <a:spcPct val="90000"/>
            </a:lnSpc>
            <a:spcBef>
              <a:spcPct val="0"/>
            </a:spcBef>
            <a:spcAft>
              <a:spcPct val="35000"/>
            </a:spcAft>
            <a:buNone/>
          </a:pPr>
          <a:r>
            <a:rPr lang="en-US" sz="3200" kern="1200"/>
            <a:t>Two facets:</a:t>
          </a:r>
        </a:p>
        <a:p>
          <a:pPr marL="228600" lvl="1" indent="-228600" algn="l" defTabSz="1111250">
            <a:lnSpc>
              <a:spcPct val="90000"/>
            </a:lnSpc>
            <a:spcBef>
              <a:spcPct val="0"/>
            </a:spcBef>
            <a:spcAft>
              <a:spcPct val="15000"/>
            </a:spcAft>
            <a:buChar char="•"/>
          </a:pPr>
          <a:r>
            <a:rPr lang="en-US" sz="2500" kern="1200"/>
            <a:t>Confirmation testing: did the change work?</a:t>
          </a:r>
        </a:p>
        <a:p>
          <a:pPr marL="228600" lvl="1" indent="-228600" algn="l" defTabSz="1111250">
            <a:lnSpc>
              <a:spcPct val="90000"/>
            </a:lnSpc>
            <a:spcBef>
              <a:spcPct val="0"/>
            </a:spcBef>
            <a:spcAft>
              <a:spcPct val="15000"/>
            </a:spcAft>
            <a:buChar char="•"/>
          </a:pPr>
          <a:r>
            <a:rPr lang="en-US" sz="2500" kern="1200"/>
            <a:t>Regression testing: did anything else accidentally break?</a:t>
          </a:r>
        </a:p>
      </dsp:txBody>
      <dsp:txXfrm>
        <a:off x="5481483" y="175258"/>
        <a:ext cx="4634745" cy="2780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C3262-343D-4918-AEBF-A07796A1023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F1741-D744-4A91-BFD6-85BB8D5D290A}" type="slidenum">
              <a:rPr lang="en-US" smtClean="0"/>
              <a:t>‹#›</a:t>
            </a:fld>
            <a:endParaRPr lang="en-US"/>
          </a:p>
        </p:txBody>
      </p:sp>
    </p:spTree>
    <p:extLst>
      <p:ext uri="{BB962C8B-B14F-4D97-AF65-F5344CB8AC3E}">
        <p14:creationId xmlns:p14="http://schemas.microsoft.com/office/powerpoint/2010/main" val="2728613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200" b="0">
                <a:solidFill>
                  <a:schemeClr val="tx1"/>
                </a:solidFill>
              </a:rPr>
              <a:pPr/>
              <a:t>4</a:t>
            </a:fld>
            <a:endParaRPr lang="en-US" sz="1200" b="0" dirty="0">
              <a:solidFill>
                <a:schemeClr val="tx1"/>
              </a:solidFill>
            </a:endParaRPr>
          </a:p>
        </p:txBody>
      </p:sp>
    </p:spTree>
    <p:extLst>
      <p:ext uri="{BB962C8B-B14F-4D97-AF65-F5344CB8AC3E}">
        <p14:creationId xmlns:p14="http://schemas.microsoft.com/office/powerpoint/2010/main" val="3748313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42</a:t>
            </a:fld>
            <a:endParaRPr lang="en-US"/>
          </a:p>
        </p:txBody>
      </p:sp>
    </p:spTree>
    <p:extLst>
      <p:ext uri="{BB962C8B-B14F-4D97-AF65-F5344CB8AC3E}">
        <p14:creationId xmlns:p14="http://schemas.microsoft.com/office/powerpoint/2010/main" val="182423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4F7B323A-C264-4927-B995-9F9E50231A96}" type="slidenum">
              <a:rPr lang="en-US" sz="1100" b="0" smtClean="0">
                <a:solidFill>
                  <a:schemeClr val="tx1"/>
                </a:solidFill>
              </a:rPr>
              <a:pPr/>
              <a:t>8</a:t>
            </a:fld>
            <a:endParaRPr lang="en-US" sz="1100" b="0" dirty="0">
              <a:solidFill>
                <a:schemeClr val="tx1"/>
              </a:solidFill>
            </a:endParaRPr>
          </a:p>
        </p:txBody>
      </p:sp>
    </p:spTree>
    <p:extLst>
      <p:ext uri="{BB962C8B-B14F-4D97-AF65-F5344CB8AC3E}">
        <p14:creationId xmlns:p14="http://schemas.microsoft.com/office/powerpoint/2010/main" val="31925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52BD05C9-1463-4D92-8693-C0A510BFADAF}" type="slidenum">
              <a:rPr lang="en-US" sz="1100" b="0" smtClean="0">
                <a:solidFill>
                  <a:schemeClr val="tx1"/>
                </a:solidFill>
              </a:rPr>
              <a:pPr/>
              <a:t>9</a:t>
            </a:fld>
            <a:endParaRPr lang="en-US" sz="1100" b="0" dirty="0">
              <a:solidFill>
                <a:schemeClr val="tx1"/>
              </a:solidFill>
            </a:endParaRPr>
          </a:p>
        </p:txBody>
      </p:sp>
    </p:spTree>
    <p:extLst>
      <p:ext uri="{BB962C8B-B14F-4D97-AF65-F5344CB8AC3E}">
        <p14:creationId xmlns:p14="http://schemas.microsoft.com/office/powerpoint/2010/main" val="200216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failures can be revealed when the observed final program state has overlap with the incorrect final program state.</a:t>
            </a:r>
          </a:p>
          <a:p>
            <a:r>
              <a:rPr lang="en-US" baseline="0" dirty="0"/>
              <a:t>The question is: should testers check the entire program state? How to observe the incorrect program state in a cost-effective manner.</a:t>
            </a:r>
          </a:p>
          <a:p>
            <a:r>
              <a:rPr lang="en-US" baseline="0" dirty="0"/>
              <a:t>Getting the overlap as big as possible and the cost as small as possible.</a:t>
            </a:r>
          </a:p>
          <a:p>
            <a:endParaRPr lang="en-US" baseline="0" dirty="0"/>
          </a:p>
          <a:p>
            <a:r>
              <a:rPr lang="en-US" baseline="0" dirty="0"/>
              <a:t>Note: a test oracle is a mechanism for determining whether a test has passed </a:t>
            </a:r>
            <a:r>
              <a:rPr lang="en-US" baseline="0"/>
              <a:t>or failed.</a:t>
            </a:r>
            <a:endParaRPr lang="en-US" dirty="0"/>
          </a:p>
        </p:txBody>
      </p:sp>
      <p:sp>
        <p:nvSpPr>
          <p:cNvPr id="4" name="Slide Number Placeholder 3"/>
          <p:cNvSpPr>
            <a:spLocks noGrp="1"/>
          </p:cNvSpPr>
          <p:nvPr>
            <p:ph type="sldNum" sz="quarter" idx="10"/>
          </p:nvPr>
        </p:nvSpPr>
        <p:spPr/>
        <p:txBody>
          <a:bodyPr/>
          <a:lstStyle/>
          <a:p>
            <a:fld id="{F34AA23D-2477-604E-A752-CB22A82737C6}" type="slidenum">
              <a:rPr lang="en-US" smtClean="0"/>
              <a:t>10</a:t>
            </a:fld>
            <a:endParaRPr lang="en-US"/>
          </a:p>
        </p:txBody>
      </p:sp>
    </p:spTree>
    <p:extLst>
      <p:ext uri="{BB962C8B-B14F-4D97-AF65-F5344CB8AC3E}">
        <p14:creationId xmlns:p14="http://schemas.microsoft.com/office/powerpoint/2010/main" val="180656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validation:</a:t>
            </a:r>
          </a:p>
          <a:p>
            <a:pPr marL="171450" indent="-171450">
              <a:buFont typeface="Arial" panose="020B0604020202020204" pitchFamily="34" charset="0"/>
              <a:buChar char="•"/>
            </a:pPr>
            <a:r>
              <a:rPr lang="en-US" dirty="0"/>
              <a:t>Can the input include decimals?</a:t>
            </a:r>
          </a:p>
          <a:p>
            <a:pPr marL="171450" indent="-171450">
              <a:buFont typeface="Arial" panose="020B0604020202020204" pitchFamily="34" charset="0"/>
              <a:buChar char="•"/>
            </a:pPr>
            <a:r>
              <a:rPr lang="en-US" dirty="0"/>
              <a:t>What to do when a non-numeric is provided?</a:t>
            </a:r>
          </a:p>
          <a:p>
            <a:pPr marL="171450" indent="-171450">
              <a:buFont typeface="Arial" panose="020B0604020202020204" pitchFamily="34" charset="0"/>
              <a:buChar char="•"/>
            </a:pPr>
            <a:r>
              <a:rPr lang="en-US" dirty="0"/>
              <a:t>Is return a floating point?</a:t>
            </a:r>
          </a:p>
          <a:p>
            <a:pPr marL="171450" indent="-171450">
              <a:buFont typeface="Arial" panose="020B0604020202020204" pitchFamily="34" charset="0"/>
              <a:buChar char="•"/>
            </a:pPr>
            <a:r>
              <a:rPr lang="en-US" dirty="0"/>
              <a:t>How many significant digits to return, particularly for irrational numbers?</a:t>
            </a:r>
          </a:p>
          <a:p>
            <a:pPr marL="171450" indent="-171450">
              <a:buFont typeface="Arial" panose="020B0604020202020204" pitchFamily="34" charset="0"/>
              <a:buChar char="•"/>
            </a:pPr>
            <a:r>
              <a:rPr lang="en-US" dirty="0"/>
              <a:t>Negative numbers: what to return (imaginary numbers)?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To do verification:</a:t>
            </a:r>
          </a:p>
          <a:p>
            <a:pPr marL="171450" indent="-171450">
              <a:buFont typeface="Arial" panose="020B0604020202020204" pitchFamily="34" charset="0"/>
              <a:buChar char="•"/>
            </a:pPr>
            <a:r>
              <a:rPr lang="en-US" dirty="0"/>
              <a:t>Does the program behave as specified?</a:t>
            </a:r>
          </a:p>
          <a:p>
            <a:endParaRPr lang="en-US" dirty="0"/>
          </a:p>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22</a:t>
            </a:fld>
            <a:endParaRPr lang="en-US"/>
          </a:p>
        </p:txBody>
      </p:sp>
    </p:spTree>
    <p:extLst>
      <p:ext uri="{BB962C8B-B14F-4D97-AF65-F5344CB8AC3E}">
        <p14:creationId xmlns:p14="http://schemas.microsoft.com/office/powerpoint/2010/main" val="189749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 that Ammann and Offutt are very much computer science-focused with a strong emphasis on math.  While this bias permeates the book, we’ll take the relevant parts and omit the rest.</a:t>
            </a: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46">
              <a:defRPr sz="2000" b="1">
                <a:solidFill>
                  <a:srgbClr val="FAFD00"/>
                </a:solidFill>
                <a:latin typeface="Times New Roman" pitchFamily="18" charset="0"/>
              </a:defRPr>
            </a:lvl1pPr>
            <a:lvl2pPr marL="742842" indent="-285708" defTabSz="966646">
              <a:defRPr sz="2000" b="1">
                <a:solidFill>
                  <a:srgbClr val="FAFD00"/>
                </a:solidFill>
                <a:latin typeface="Times New Roman" pitchFamily="18" charset="0"/>
              </a:defRPr>
            </a:lvl2pPr>
            <a:lvl3pPr marL="1142833" indent="-228567" defTabSz="966646">
              <a:defRPr sz="2000" b="1">
                <a:solidFill>
                  <a:srgbClr val="FAFD00"/>
                </a:solidFill>
                <a:latin typeface="Times New Roman" pitchFamily="18" charset="0"/>
              </a:defRPr>
            </a:lvl3pPr>
            <a:lvl4pPr marL="1599966" indent="-228567" defTabSz="966646">
              <a:defRPr sz="2000" b="1">
                <a:solidFill>
                  <a:srgbClr val="FAFD00"/>
                </a:solidFill>
                <a:latin typeface="Times New Roman" pitchFamily="18" charset="0"/>
              </a:defRPr>
            </a:lvl4pPr>
            <a:lvl5pPr marL="2057099" indent="-228567" defTabSz="966646">
              <a:defRPr sz="2000" b="1">
                <a:solidFill>
                  <a:srgbClr val="FAFD00"/>
                </a:solidFill>
                <a:latin typeface="Times New Roman" pitchFamily="18" charset="0"/>
              </a:defRPr>
            </a:lvl5pPr>
            <a:lvl6pPr marL="2514232" indent="-228567" defTabSz="966646" eaLnBrk="0" fontAlgn="base" hangingPunct="0">
              <a:spcBef>
                <a:spcPct val="0"/>
              </a:spcBef>
              <a:spcAft>
                <a:spcPct val="0"/>
              </a:spcAft>
              <a:defRPr sz="2000" b="1">
                <a:solidFill>
                  <a:srgbClr val="FAFD00"/>
                </a:solidFill>
                <a:latin typeface="Times New Roman" pitchFamily="18" charset="0"/>
              </a:defRPr>
            </a:lvl6pPr>
            <a:lvl7pPr marL="2971365" indent="-228567" defTabSz="966646" eaLnBrk="0" fontAlgn="base" hangingPunct="0">
              <a:spcBef>
                <a:spcPct val="0"/>
              </a:spcBef>
              <a:spcAft>
                <a:spcPct val="0"/>
              </a:spcAft>
              <a:defRPr sz="2000" b="1">
                <a:solidFill>
                  <a:srgbClr val="FAFD00"/>
                </a:solidFill>
                <a:latin typeface="Times New Roman" pitchFamily="18" charset="0"/>
              </a:defRPr>
            </a:lvl7pPr>
            <a:lvl8pPr marL="3428497" indent="-228567" defTabSz="966646" eaLnBrk="0" fontAlgn="base" hangingPunct="0">
              <a:spcBef>
                <a:spcPct val="0"/>
              </a:spcBef>
              <a:spcAft>
                <a:spcPct val="0"/>
              </a:spcAft>
              <a:defRPr sz="2000" b="1">
                <a:solidFill>
                  <a:srgbClr val="FAFD00"/>
                </a:solidFill>
                <a:latin typeface="Times New Roman" pitchFamily="18" charset="0"/>
              </a:defRPr>
            </a:lvl8pPr>
            <a:lvl9pPr marL="3885630" indent="-228567" defTabSz="966646"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100" b="0" smtClean="0">
                <a:solidFill>
                  <a:schemeClr val="tx1"/>
                </a:solidFill>
              </a:rPr>
              <a:pPr/>
              <a:t>24</a:t>
            </a:fld>
            <a:endParaRPr lang="en-US" sz="1100" b="0" dirty="0">
              <a:solidFill>
                <a:schemeClr val="tx1"/>
              </a:solidFill>
            </a:endParaRPr>
          </a:p>
        </p:txBody>
      </p:sp>
    </p:spTree>
    <p:extLst>
      <p:ext uri="{BB962C8B-B14F-4D97-AF65-F5344CB8AC3E}">
        <p14:creationId xmlns:p14="http://schemas.microsoft.com/office/powerpoint/2010/main" val="273508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28-Oct-2010,</a:t>
            </a:r>
            <a:r>
              <a:rPr lang="en-US" baseline="0" dirty="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28</a:t>
            </a:fld>
            <a:endParaRPr lang="en-US" altLang="zh-CN"/>
          </a:p>
        </p:txBody>
      </p:sp>
    </p:spTree>
    <p:extLst>
      <p:ext uri="{BB962C8B-B14F-4D97-AF65-F5344CB8AC3E}">
        <p14:creationId xmlns:p14="http://schemas.microsoft.com/office/powerpoint/2010/main" val="144416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2F1741-D744-4A91-BFD6-85BB8D5D290A}" type="slidenum">
              <a:rPr lang="en-US" smtClean="0"/>
              <a:t>29</a:t>
            </a:fld>
            <a:endParaRPr lang="en-US"/>
          </a:p>
        </p:txBody>
      </p:sp>
    </p:spTree>
    <p:extLst>
      <p:ext uri="{BB962C8B-B14F-4D97-AF65-F5344CB8AC3E}">
        <p14:creationId xmlns:p14="http://schemas.microsoft.com/office/powerpoint/2010/main" val="250249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32</a:t>
            </a:fld>
            <a:endParaRPr lang="en-US" altLang="zh-CN"/>
          </a:p>
        </p:txBody>
      </p:sp>
    </p:spTree>
    <p:extLst>
      <p:ext uri="{BB962C8B-B14F-4D97-AF65-F5344CB8AC3E}">
        <p14:creationId xmlns:p14="http://schemas.microsoft.com/office/powerpoint/2010/main" val="147459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C967E8-EB9C-4C15-A577-07654CA7DCB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74192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66905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20003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1607759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9"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Tree>
    <p:extLst>
      <p:ext uri="{BB962C8B-B14F-4D97-AF65-F5344CB8AC3E}">
        <p14:creationId xmlns:p14="http://schemas.microsoft.com/office/powerpoint/2010/main" val="374931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dealo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3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
        <p:nvSpPr>
          <p:cNvPr id="7" name="Title 6"/>
          <p:cNvSpPr>
            <a:spLocks noGrp="1"/>
          </p:cNvSpPr>
          <p:nvPr>
            <p:ph type="title"/>
          </p:nvPr>
        </p:nvSpPr>
        <p:spPr>
          <a:xfrm>
            <a:off x="687238" y="2684527"/>
            <a:ext cx="10515600" cy="1325563"/>
          </a:xfr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sz="3600">
                <a:solidFill>
                  <a:schemeClr val="lt1"/>
                </a:solidFill>
                <a:effectLst>
                  <a:outerShdw blurRad="38100" dist="38100" dir="2700000" algn="tl">
                    <a:srgbClr val="000000">
                      <a:alpha val="43137"/>
                    </a:srgbClr>
                  </a:outerShdw>
                </a:effectLst>
                <a:latin typeface="+mn-lt"/>
                <a:ea typeface="+mn-ea"/>
                <a:cs typeface="+mn-cs"/>
              </a:defRPr>
            </a:lvl1pPr>
          </a:lstStyle>
          <a:p>
            <a:pPr marL="0" lvl="0" algn="ctr"/>
            <a:r>
              <a:rPr lang="en-US"/>
              <a:t>Click to edit Master title style</a:t>
            </a:r>
            <a:endParaRPr lang="en-US" dirty="0"/>
          </a:p>
        </p:txBody>
      </p:sp>
    </p:spTree>
    <p:extLst>
      <p:ext uri="{BB962C8B-B14F-4D97-AF65-F5344CB8AC3E}">
        <p14:creationId xmlns:p14="http://schemas.microsoft.com/office/powerpoint/2010/main" val="1076285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
        <p:nvSpPr>
          <p:cNvPr id="9"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0"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1" name="Rectangle 10"/>
          <p:cNvSpPr/>
          <p:nvPr userDrawn="1"/>
        </p:nvSpPr>
        <p:spPr>
          <a:xfrm>
            <a:off x="756249" y="3300966"/>
            <a:ext cx="10446589" cy="1061049"/>
          </a:xfrm>
          <a:prstGeom prst="rect">
            <a:avLst/>
          </a:prstGeom>
          <a:solidFill>
            <a:srgbClr val="0070C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12" name="Title 1"/>
          <p:cNvSpPr txBox="1">
            <a:spLocks/>
          </p:cNvSpPr>
          <p:nvPr userDrawn="1"/>
        </p:nvSpPr>
        <p:spPr>
          <a:xfrm>
            <a:off x="838200" y="3168710"/>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4400" b="1"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dirty="0"/>
              <a:t>Click to edit Master title style</a:t>
            </a:r>
          </a:p>
        </p:txBody>
      </p:sp>
      <p:sp>
        <p:nvSpPr>
          <p:cNvPr id="13" name="Date Placeholder 2"/>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C967E8-EB9C-4C15-A577-07654CA7DCB9}" type="datetimeFigureOut">
              <a:rPr lang="en-US" smtClean="0"/>
              <a:pPr/>
              <a:t>1/15/2020</a:t>
            </a:fld>
            <a:endParaRPr lang="en-US"/>
          </a:p>
        </p:txBody>
      </p:sp>
      <p:sp>
        <p:nvSpPr>
          <p:cNvPr id="14" name="Slide Number Placeholder 4"/>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7153D-D009-4E22-8FBE-1C467099BA94}" type="slidenum">
              <a:rPr lang="en-US" smtClean="0"/>
              <a:pPr/>
              <a:t>‹#›</a:t>
            </a:fld>
            <a:endParaRPr lang="en-US"/>
          </a:p>
        </p:txBody>
      </p:sp>
      <p:sp>
        <p:nvSpPr>
          <p:cNvPr id="15" name="Title 1"/>
          <p:cNvSpPr txBox="1">
            <a:spLocks/>
          </p:cNvSpPr>
          <p:nvPr userDrawn="1"/>
        </p:nvSpPr>
        <p:spPr>
          <a:xfrm>
            <a:off x="687238" y="5443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en-US" sz="4000" b="0" i="0" u="none" strike="noStrike" kern="1200" cap="none" spc="0" normalizeH="0" baseline="0" noProof="0" dirty="0">
                <a:ln>
                  <a:noFill/>
                </a:ln>
                <a:solidFill>
                  <a:srgbClr val="5B9BD5">
                    <a:lumMod val="75000"/>
                  </a:srgbClr>
                </a:solidFill>
                <a:effectLst/>
                <a:uLnTx/>
                <a:uFillTx/>
                <a:latin typeface="+mj-lt"/>
                <a:ea typeface="+mj-ea"/>
                <a:cs typeface="+mj-cs"/>
              </a:rPr>
              <a:t>Demo</a:t>
            </a:r>
            <a:endParaRPr lang="en-US" dirty="0"/>
          </a:p>
        </p:txBody>
      </p:sp>
    </p:spTree>
    <p:extLst>
      <p:ext uri="{BB962C8B-B14F-4D97-AF65-F5344CB8AC3E}">
        <p14:creationId xmlns:p14="http://schemas.microsoft.com/office/powerpoint/2010/main" val="3089413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Ride-along">
    <p:spTree>
      <p:nvGrpSpPr>
        <p:cNvPr id="1" name=""/>
        <p:cNvGrpSpPr/>
        <p:nvPr/>
      </p:nvGrpSpPr>
      <p:grpSpPr>
        <a:xfrm>
          <a:off x="0" y="0"/>
          <a:ext cx="0" cy="0"/>
          <a:chOff x="0" y="0"/>
          <a:chExt cx="0" cy="0"/>
        </a:xfrm>
      </p:grpSpPr>
      <p:sp>
        <p:nvSpPr>
          <p:cNvPr id="7" name="Rectangle 6"/>
          <p:cNvSpPr/>
          <p:nvPr userDrawn="1"/>
        </p:nvSpPr>
        <p:spPr>
          <a:xfrm>
            <a:off x="756249" y="3300966"/>
            <a:ext cx="10446589" cy="10610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2" name="Title 1"/>
          <p:cNvSpPr>
            <a:spLocks noGrp="1"/>
          </p:cNvSpPr>
          <p:nvPr>
            <p:ph type="title"/>
          </p:nvPr>
        </p:nvSpPr>
        <p:spPr>
          <a:xfrm>
            <a:off x="838200" y="3168710"/>
            <a:ext cx="10515600" cy="1325563"/>
          </a:xfrm>
        </p:spPr>
        <p:txBody>
          <a:bodyPr>
            <a:normAutofit/>
          </a:bodyPr>
          <a:lstStyle>
            <a:lvl1pPr marL="0" algn="l" defTabSz="914400" rtl="0" eaLnBrk="1" latinLnBrk="0" hangingPunct="1">
              <a:lnSpc>
                <a:spcPct val="90000"/>
              </a:lnSpc>
              <a:spcBef>
                <a:spcPct val="0"/>
              </a:spcBef>
              <a:buNone/>
              <a:defRPr lang="en-US" sz="4400" kern="1200" dirty="0">
                <a:solidFill>
                  <a:schemeClr val="bg1"/>
                </a:solidFill>
                <a:effectLst>
                  <a:outerShdw blurRad="38100" dist="38100" dir="2700000" algn="tl">
                    <a:srgbClr val="000000">
                      <a:alpha val="43137"/>
                    </a:srgbClr>
                  </a:outerShdw>
                </a:effectLst>
                <a:latin typeface="Consolas" panose="020B0609020204030204" pitchFamily="49" charset="0"/>
                <a:ea typeface="+mj-ea"/>
                <a:cs typeface="+mj-cs"/>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6" name="TextBox 5"/>
          <p:cNvSpPr txBox="1"/>
          <p:nvPr userDrawn="1"/>
        </p:nvSpPr>
        <p:spPr>
          <a:xfrm>
            <a:off x="756249" y="4626529"/>
            <a:ext cx="5377132" cy="646331"/>
          </a:xfrm>
          <a:prstGeom prst="rect">
            <a:avLst/>
          </a:prstGeom>
          <a:noFill/>
        </p:spPr>
        <p:txBody>
          <a:bodyPr wrap="square" rtlCol="0">
            <a:spAutoFit/>
            <a:scene3d>
              <a:camera prst="orthographicFront"/>
              <a:lightRig rig="threePt" dir="t"/>
            </a:scene3d>
            <a:sp3d extrusionH="57150">
              <a:bevelT w="38100" h="38100" prst="relaxedInset"/>
            </a:sp3d>
          </a:bodyPr>
          <a:lstStyle/>
          <a:p>
            <a:r>
              <a:rPr lang="en-US" sz="3600" b="1" i="1" cap="none" spc="0" dirty="0">
                <a:ln w="0"/>
                <a:solidFill>
                  <a:srgbClr val="0070C0"/>
                </a:solidFill>
                <a:effectLst/>
              </a:rPr>
              <a:t>A PROG 110 Ride-along</a:t>
            </a:r>
            <a:endParaRPr lang="en-US" sz="3600" b="1" i="1" cap="none" spc="0" dirty="0">
              <a:ln w="0"/>
              <a:solidFill>
                <a:srgbClr val="0070C0"/>
              </a:solidFill>
              <a:effectLst>
                <a:reflection blurRad="6350" stA="53000" endA="300" endPos="35500" dir="5400000" sy="-90000" algn="bl" rotWithShape="0"/>
              </a:effectLst>
            </a:endParaRPr>
          </a:p>
        </p:txBody>
      </p:sp>
      <p:sp>
        <p:nvSpPr>
          <p:cNvPr id="8" name="Title 1"/>
          <p:cNvSpPr txBox="1">
            <a:spLocks/>
          </p:cNvSpPr>
          <p:nvPr userDrawn="1"/>
        </p:nvSpPr>
        <p:spPr>
          <a:xfrm>
            <a:off x="1490933" y="75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Consolas" panose="020B0609020204030204" pitchFamily="49" charset="0"/>
              </a:rPr>
              <a:t>Hello, World!  </a:t>
            </a:r>
          </a:p>
        </p:txBody>
      </p:sp>
    </p:spTree>
    <p:extLst>
      <p:ext uri="{BB962C8B-B14F-4D97-AF65-F5344CB8AC3E}">
        <p14:creationId xmlns:p14="http://schemas.microsoft.com/office/powerpoint/2010/main" val="3985027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Assignm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790815"/>
          </a:xfr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path path="circle">
              <a:fillToRect l="100000" t="100000"/>
            </a:path>
            <a:tileRect r="-100000" b="-100000"/>
          </a:gradFill>
          <a:effectLst>
            <a:outerShdw blurRad="50800" dist="38100" dir="2700000" algn="tl" rotWithShape="0">
              <a:prstClr val="black">
                <a:alpha val="40000"/>
              </a:prstClr>
            </a:outerShdw>
          </a:effectLst>
        </p:spPr>
        <p:txBody>
          <a:bodyPr vert="horz" lIns="91440" tIns="45720" rIns="91440" bIns="45720" rtlCol="0" anchor="ctr">
            <a:normAutofit/>
          </a:bodyPr>
          <a:lstStyle>
            <a:lvl1pPr>
              <a:defRPr lang="en-US" sz="4400" baseline="0" dirty="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pPr marL="0" lvl="0"/>
            <a:r>
              <a:rPr lang="en-US" dirty="0"/>
              <a:t>On your own…</a:t>
            </a:r>
          </a:p>
        </p:txBody>
      </p:sp>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a:lvl1pPr>
          </a:lstStyle>
          <a:p>
            <a:pPr lvl="0"/>
            <a:r>
              <a:rPr lang="en-US"/>
              <a:t>Edit Master text styles</a:t>
            </a:r>
          </a:p>
          <a:p>
            <a:pPr lvl="1"/>
            <a:r>
              <a:rPr lang="en-US"/>
              <a:t>Second level</a:t>
            </a:r>
          </a:p>
        </p:txBody>
      </p:sp>
      <p:sp>
        <p:nvSpPr>
          <p:cNvPr id="8" name="Content Placeholder 8"/>
          <p:cNvSpPr>
            <a:spLocks noGrp="1"/>
          </p:cNvSpPr>
          <p:nvPr>
            <p:ph sz="quarter" idx="14"/>
          </p:nvPr>
        </p:nvSpPr>
        <p:spPr>
          <a:xfrm>
            <a:off x="838200" y="2630309"/>
            <a:ext cx="10515600" cy="18209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38200" y="1244278"/>
            <a:ext cx="567906" cy="369332"/>
          </a:xfrm>
          <a:prstGeom prst="rect">
            <a:avLst/>
          </a:prstGeom>
          <a:noFill/>
        </p:spPr>
        <p:txBody>
          <a:bodyPr wrap="square" rtlCol="0">
            <a:spAutoFit/>
          </a:bodyPr>
          <a:lstStyle/>
          <a:p>
            <a:r>
              <a:rPr lang="en-US" b="1" i="1" dirty="0"/>
              <a:t>10</a:t>
            </a:r>
          </a:p>
        </p:txBody>
      </p:sp>
      <p:sp>
        <p:nvSpPr>
          <p:cNvPr id="10" name="TextBox 9"/>
          <p:cNvSpPr txBox="1"/>
          <p:nvPr userDrawn="1"/>
        </p:nvSpPr>
        <p:spPr>
          <a:xfrm>
            <a:off x="1145878" y="1244278"/>
            <a:ext cx="1062486" cy="369332"/>
          </a:xfrm>
          <a:prstGeom prst="rect">
            <a:avLst/>
          </a:prstGeom>
          <a:noFill/>
        </p:spPr>
        <p:txBody>
          <a:bodyPr wrap="square" rtlCol="0">
            <a:spAutoFit/>
          </a:bodyPr>
          <a:lstStyle/>
          <a:p>
            <a:r>
              <a:rPr lang="en-US" b="1" i="1" dirty="0"/>
              <a:t>Points</a:t>
            </a:r>
          </a:p>
        </p:txBody>
      </p:sp>
    </p:spTree>
    <p:extLst>
      <p:ext uri="{BB962C8B-B14F-4D97-AF65-F5344CB8AC3E}">
        <p14:creationId xmlns:p14="http://schemas.microsoft.com/office/powerpoint/2010/main" val="277050326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solidFill>
                  <a:schemeClr val="accent5">
                    <a:lumMod val="75000"/>
                  </a:schemeClr>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C967E8-EB9C-4C15-A577-07654CA7DCB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1554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signm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a:noFill/>
          <a:effectLst/>
        </p:spPr>
        <p:txBody>
          <a:bodyPr vert="horz" lIns="91440" tIns="45720" rIns="91440" bIns="45720" rtlCol="0" anchor="ctr">
            <a:normAutofit/>
          </a:bodyPr>
          <a:lstStyle>
            <a:lvl1pPr>
              <a:defRPr lang="en-US" dirty="0">
                <a:effectLst/>
              </a:defRPr>
            </a:lvl1pPr>
          </a:lstStyle>
          <a:p>
            <a:pPr marL="0" lvl="0"/>
            <a:r>
              <a:rPr lang="en-US"/>
              <a:t>Click to edit Master title style</a:t>
            </a:r>
            <a:endParaRPr lang="en-US" dirty="0"/>
          </a:p>
        </p:txBody>
      </p:sp>
      <p:sp>
        <p:nvSpPr>
          <p:cNvPr id="3" name="Date Placeholder 2"/>
          <p:cNvSpPr>
            <a:spLocks noGrp="1"/>
          </p:cNvSpPr>
          <p:nvPr>
            <p:ph type="dt" sz="half" idx="10"/>
          </p:nvPr>
        </p:nvSpPr>
        <p:spPr/>
        <p:txBody>
          <a:bodyPr/>
          <a:lstStyle>
            <a:lvl1pPr>
              <a:defRPr lang="en-US" smtClean="0"/>
            </a:lvl1pPr>
          </a:lstStyle>
          <a:p>
            <a:fld id="{0AC967E8-EB9C-4C15-A577-07654CA7DCB9}" type="datetimeFigureOut">
              <a:rPr lang="en-US" smtClean="0"/>
              <a:pPr/>
              <a:t>1/15/2020</a:t>
            </a:fld>
            <a:endParaRPr lang="en-US"/>
          </a:p>
        </p:txBody>
      </p:sp>
      <p:sp>
        <p:nvSpPr>
          <p:cNvPr id="4" name="Footer Placeholder 3"/>
          <p:cNvSpPr>
            <a:spLocks noGrp="1"/>
          </p:cNvSpPr>
          <p:nvPr>
            <p:ph type="ftr" sz="quarter" idx="11"/>
          </p:nvPr>
        </p:nvSpPr>
        <p:spPr/>
        <p:txBody>
          <a:bodyPr/>
          <a:lstStyle>
            <a:lvl1pPr>
              <a:defRPr lang="en-US"/>
            </a:lvl1pPr>
          </a:lstStyle>
          <a:p>
            <a:endParaRPr lang="en-US"/>
          </a:p>
        </p:txBody>
      </p:sp>
      <p:sp>
        <p:nvSpPr>
          <p:cNvPr id="5" name="Slide Number Placeholder 4"/>
          <p:cNvSpPr>
            <a:spLocks noGrp="1"/>
          </p:cNvSpPr>
          <p:nvPr>
            <p:ph type="sldNum" sz="quarter" idx="12"/>
          </p:nvPr>
        </p:nvSpPr>
        <p:spPr/>
        <p:txBody>
          <a:bodyPr/>
          <a:lstStyle>
            <a:lvl1pPr>
              <a:defRPr lang="en-US" smtClean="0"/>
            </a:lvl1pPr>
          </a:lstStyle>
          <a:p>
            <a:fld id="{8287153D-D009-4E22-8FBE-1C467099BA94}" type="slidenum">
              <a:rPr lang="en-US" smtClean="0"/>
              <a:pPr/>
              <a:t>‹#›</a:t>
            </a:fld>
            <a:endParaRPr lang="en-US"/>
          </a:p>
        </p:txBody>
      </p:sp>
      <p:sp>
        <p:nvSpPr>
          <p:cNvPr id="9" name="Content Placeholder 8"/>
          <p:cNvSpPr>
            <a:spLocks noGrp="1"/>
          </p:cNvSpPr>
          <p:nvPr>
            <p:ph sz="quarter" idx="13"/>
          </p:nvPr>
        </p:nvSpPr>
        <p:spPr>
          <a:xfrm>
            <a:off x="838200" y="1908972"/>
            <a:ext cx="10515600" cy="466573"/>
          </a:xfrm>
        </p:spPr>
        <p:txBody>
          <a:bodyPr/>
          <a:lstStyle>
            <a:lvl1pPr marL="0" indent="0">
              <a:buNone/>
              <a:defRPr lang="en-US" dirty="0" smtClean="0"/>
            </a:lvl1pPr>
            <a:lvl2pPr>
              <a:defRPr lang="en-US" smtClean="0"/>
            </a:lvl2pPr>
          </a:lstStyle>
          <a:p>
            <a:pPr lvl="0"/>
            <a:r>
              <a:rPr lang="en-US"/>
              <a:t>Edit Master text styles</a:t>
            </a:r>
          </a:p>
        </p:txBody>
      </p:sp>
      <p:sp>
        <p:nvSpPr>
          <p:cNvPr id="8" name="Content Placeholder 8"/>
          <p:cNvSpPr>
            <a:spLocks noGrp="1"/>
          </p:cNvSpPr>
          <p:nvPr>
            <p:ph sz="quarter" idx="14"/>
          </p:nvPr>
        </p:nvSpPr>
        <p:spPr>
          <a:xfrm>
            <a:off x="838200" y="2630309"/>
            <a:ext cx="10515600" cy="1820922"/>
          </a:xfrm>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5" hasCustomPrompt="1"/>
          </p:nvPr>
        </p:nvSpPr>
        <p:spPr>
          <a:xfrm>
            <a:off x="838199" y="1268413"/>
            <a:ext cx="10515601" cy="318847"/>
          </a:xfrm>
          <a:solidFill>
            <a:schemeClr val="tx1"/>
          </a:solidFill>
        </p:spPr>
        <p:txBody>
          <a:bodyPr>
            <a:normAutofit/>
          </a:bodyPr>
          <a:lstStyle>
            <a:lvl1pPr marL="0" indent="0">
              <a:buNone/>
              <a:defRPr sz="1800">
                <a:solidFill>
                  <a:schemeClr val="bg1"/>
                </a:solidFill>
              </a:defRPr>
            </a:lvl1pPr>
          </a:lstStyle>
          <a:p>
            <a:pPr lvl="0"/>
            <a:r>
              <a:rPr lang="en-US" dirty="0"/>
              <a:t>10 Points</a:t>
            </a:r>
          </a:p>
        </p:txBody>
      </p:sp>
    </p:spTree>
    <p:extLst>
      <p:ext uri="{BB962C8B-B14F-4D97-AF65-F5344CB8AC3E}">
        <p14:creationId xmlns:p14="http://schemas.microsoft.com/office/powerpoint/2010/main" val="153582672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C967E8-EB9C-4C15-A577-07654CA7DCB9}"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44237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a:latin typeface="+mj-lt"/>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C967E8-EB9C-4C15-A577-07654CA7DCB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94911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967E8-EB9C-4C15-A577-07654CA7DCB9}"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328342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967E8-EB9C-4C15-A577-07654CA7DCB9}"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26201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967E8-EB9C-4C15-A577-07654CA7DCB9}"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21957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C967E8-EB9C-4C15-A577-07654CA7DCB9}"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153D-D009-4E22-8FBE-1C467099BA94}" type="slidenum">
              <a:rPr lang="en-US" smtClean="0"/>
              <a:t>‹#›</a:t>
            </a:fld>
            <a:endParaRPr lang="en-US"/>
          </a:p>
        </p:txBody>
      </p:sp>
    </p:spTree>
    <p:extLst>
      <p:ext uri="{BB962C8B-B14F-4D97-AF65-F5344CB8AC3E}">
        <p14:creationId xmlns:p14="http://schemas.microsoft.com/office/powerpoint/2010/main" val="40967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967E8-EB9C-4C15-A577-07654CA7DCB9}" type="datetimeFigureOut">
              <a:rPr lang="en-US" smtClean="0"/>
              <a:t>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7153D-D009-4E22-8FBE-1C467099BA94}" type="slidenum">
              <a:rPr lang="en-US" smtClean="0"/>
              <a:t>‹#›</a:t>
            </a:fld>
            <a:endParaRPr lang="en-US"/>
          </a:p>
        </p:txBody>
      </p:sp>
    </p:spTree>
    <p:extLst>
      <p:ext uri="{BB962C8B-B14F-4D97-AF65-F5344CB8AC3E}">
        <p14:creationId xmlns:p14="http://schemas.microsoft.com/office/powerpoint/2010/main" val="59188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0" r:id="rId16"/>
    <p:sldLayoutId id="2147483665" r:id="rId17"/>
    <p:sldLayoutId id="2147483666" r:id="rId18"/>
  </p:sldLayoutIdLst>
  <p:txStyles>
    <p:titleStyle>
      <a:lvl1pPr algn="l" defTabSz="914400" rtl="0" eaLnBrk="1" latinLnBrk="0" hangingPunct="1">
        <a:lnSpc>
          <a:spcPct val="90000"/>
        </a:lnSpc>
        <a:spcBef>
          <a:spcPct val="0"/>
        </a:spcBef>
        <a:buNone/>
        <a:defRPr sz="4000" b="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stqb.org/downloads/send/51-ctfl2018/208-ctfl-2018-syllabu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istqb.org/downloads/send/51-ctfl2018/208-ctfl-2018-syllabu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imageslive.co.uk/free_stock_image/mohawkjpg"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4.wdp"/><Relationship Id="rId3" Type="http://schemas.microsoft.com/office/2007/relationships/hdphoto" Target="../media/hdphoto1.wdp"/><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b="1" dirty="0"/>
              <a:t>ISIT 324</a:t>
            </a:r>
            <a:br>
              <a:rPr lang="en-US" b="1" dirty="0"/>
            </a:br>
            <a:r>
              <a:rPr lang="en-US" dirty="0"/>
              <a:t>Software Testing</a:t>
            </a:r>
          </a:p>
        </p:txBody>
      </p:sp>
      <p:sp>
        <p:nvSpPr>
          <p:cNvPr id="3" name="Subtitle 2"/>
          <p:cNvSpPr>
            <a:spLocks noGrp="1"/>
          </p:cNvSpPr>
          <p:nvPr>
            <p:ph type="subTitle" idx="1"/>
          </p:nvPr>
        </p:nvSpPr>
        <p:spPr/>
        <p:txBody>
          <a:bodyPr/>
          <a:lstStyle/>
          <a:p>
            <a:r>
              <a:rPr lang="en-US" dirty="0"/>
              <a:t>2020.01.15</a:t>
            </a:r>
          </a:p>
          <a:p>
            <a:r>
              <a:rPr lang="en-US" dirty="0"/>
              <a:t>Chapter 2, et al</a:t>
            </a:r>
          </a:p>
        </p:txBody>
      </p:sp>
    </p:spTree>
    <p:extLst>
      <p:ext uri="{BB962C8B-B14F-4D97-AF65-F5344CB8AC3E}">
        <p14:creationId xmlns:p14="http://schemas.microsoft.com/office/powerpoint/2010/main" val="61772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RIPR Model</a:t>
            </a:r>
          </a:p>
        </p:txBody>
      </p:sp>
      <p:sp>
        <p:nvSpPr>
          <p:cNvPr id="4" name="Date Placeholder 3"/>
          <p:cNvSpPr>
            <a:spLocks noGrp="1"/>
          </p:cNvSpPr>
          <p:nvPr>
            <p:ph type="dt" sz="half" idx="10"/>
          </p:nvPr>
        </p:nvSpPr>
        <p:spPr/>
        <p:txBody>
          <a:bodyPr/>
          <a:lstStyle/>
          <a:p>
            <a:pPr>
              <a:defRPr/>
            </a:pPr>
            <a:r>
              <a:rPr lang="en-US"/>
              <a:t>Introduction to Software Testing, Edition 2  (Ch 2)</a:t>
            </a:r>
            <a:endParaRPr lang="en-US" u="sng"/>
          </a:p>
        </p:txBody>
      </p:sp>
      <p:sp>
        <p:nvSpPr>
          <p:cNvPr id="5" name="Footer Placeholder 4"/>
          <p:cNvSpPr>
            <a:spLocks noGrp="1"/>
          </p:cNvSpPr>
          <p:nvPr>
            <p:ph type="ftr" sz="quarter" idx="11"/>
          </p:nvPr>
        </p:nvSpPr>
        <p:spPr/>
        <p:txBody>
          <a:bodyPr/>
          <a:lstStyle/>
          <a:p>
            <a:r>
              <a:rPr lang="en-US"/>
              <a:t>© Ammann &amp; Offutt</a:t>
            </a:r>
          </a:p>
        </p:txBody>
      </p:sp>
      <p:sp>
        <p:nvSpPr>
          <p:cNvPr id="12" name="Slide Number Placeholder 11"/>
          <p:cNvSpPr>
            <a:spLocks noGrp="1"/>
          </p:cNvSpPr>
          <p:nvPr>
            <p:ph type="sldNum" sz="quarter" idx="12"/>
          </p:nvPr>
        </p:nvSpPr>
        <p:spPr/>
        <p:txBody>
          <a:bodyPr/>
          <a:lstStyle/>
          <a:p>
            <a:fld id="{DF28FB93-0A08-4E7D-8E63-9EFA29F1E093}" type="slidenum">
              <a:rPr lang="en-US" smtClean="0"/>
              <a:pPr/>
              <a:t>10</a:t>
            </a:fld>
            <a:endParaRPr lang="en-US"/>
          </a:p>
        </p:txBody>
      </p:sp>
      <p:sp>
        <p:nvSpPr>
          <p:cNvPr id="7" name="Content Placeholder 2"/>
          <p:cNvSpPr txBox="1">
            <a:spLocks/>
          </p:cNvSpPr>
          <p:nvPr/>
        </p:nvSpPr>
        <p:spPr>
          <a:xfrm>
            <a:off x="861587" y="681037"/>
            <a:ext cx="2912919" cy="5284655"/>
          </a:xfrm>
          <a:prstGeom prst="rect">
            <a:avLst/>
          </a:prstGeom>
        </p:spPr>
        <p:txBody>
          <a:bodyPr vert="horz" lIns="91440" tIns="45720" rIns="91440" bIns="45720" rtlCol="0" anchor="ctr">
            <a:normAutofit/>
          </a:bodyPr>
          <a:lst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solidFill>
                  <a:schemeClr val="tx2"/>
                </a:solidFill>
                <a:latin typeface="Gill Sans MT" panose="020B0502020104020203" pitchFamily="34" charset="0"/>
                <a:ea typeface="宋体" pitchFamily="2" charset="-122"/>
              </a:rPr>
              <a:t>R</a:t>
            </a:r>
            <a:r>
              <a:rPr lang="en-US" altLang="zh-CN" dirty="0">
                <a:latin typeface="Gill Sans MT" panose="020B0502020104020203" pitchFamily="34" charset="0"/>
                <a:ea typeface="宋体" pitchFamily="2" charset="-122"/>
              </a:rPr>
              <a:t>eachability</a:t>
            </a:r>
          </a:p>
          <a:p>
            <a:r>
              <a:rPr lang="en-US" altLang="zh-CN" dirty="0">
                <a:solidFill>
                  <a:schemeClr val="tx2"/>
                </a:solidFill>
                <a:latin typeface="Gill Sans MT" panose="020B0502020104020203" pitchFamily="34" charset="0"/>
                <a:ea typeface="宋体" pitchFamily="2" charset="-122"/>
              </a:rPr>
              <a:t>I</a:t>
            </a:r>
            <a:r>
              <a:rPr lang="en-US" altLang="zh-CN" dirty="0">
                <a:latin typeface="Gill Sans MT" panose="020B0502020104020203" pitchFamily="34" charset="0"/>
                <a:ea typeface="宋体" pitchFamily="2" charset="-122"/>
              </a:rPr>
              <a:t>nfection</a:t>
            </a:r>
          </a:p>
          <a:p>
            <a:r>
              <a:rPr lang="en-US" altLang="zh-CN" dirty="0">
                <a:solidFill>
                  <a:schemeClr val="tx2"/>
                </a:solidFill>
                <a:latin typeface="Gill Sans MT" panose="020B0502020104020203" pitchFamily="34" charset="0"/>
                <a:ea typeface="宋体" pitchFamily="2" charset="-122"/>
              </a:rPr>
              <a:t>P</a:t>
            </a:r>
            <a:r>
              <a:rPr lang="en-US" altLang="zh-CN" dirty="0">
                <a:latin typeface="Gill Sans MT" panose="020B0502020104020203" pitchFamily="34" charset="0"/>
                <a:ea typeface="宋体" pitchFamily="2" charset="-122"/>
              </a:rPr>
              <a:t>ropagation</a:t>
            </a:r>
          </a:p>
          <a:p>
            <a:r>
              <a:rPr lang="en-US" altLang="zh-CN" dirty="0" err="1">
                <a:solidFill>
                  <a:schemeClr val="tx2"/>
                </a:solidFill>
                <a:latin typeface="Gill Sans MT" panose="020B0502020104020203" pitchFamily="34" charset="0"/>
                <a:ea typeface="宋体" pitchFamily="2" charset="-122"/>
              </a:rPr>
              <a:t>R</a:t>
            </a:r>
            <a:r>
              <a:rPr lang="en-US" altLang="zh-CN" dirty="0" err="1">
                <a:latin typeface="Gill Sans MT" panose="020B0502020104020203" pitchFamily="34" charset="0"/>
                <a:ea typeface="宋体" pitchFamily="2" charset="-122"/>
              </a:rPr>
              <a:t>evealability</a:t>
            </a:r>
            <a:r>
              <a:rPr lang="en-US" altLang="zh-CN" dirty="0">
                <a:latin typeface="Gill Sans MT" panose="020B0502020104020203" pitchFamily="34" charset="0"/>
                <a:ea typeface="宋体" pitchFamily="2" charset="-122"/>
              </a:rPr>
              <a:t> </a:t>
            </a:r>
          </a:p>
        </p:txBody>
      </p:sp>
      <p:sp>
        <p:nvSpPr>
          <p:cNvPr id="3" name="Oval 2"/>
          <p:cNvSpPr/>
          <p:nvPr/>
        </p:nvSpPr>
        <p:spPr>
          <a:xfrm>
            <a:off x="5129545" y="937697"/>
            <a:ext cx="1361404" cy="108349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latin typeface="Gill Sans MT" panose="020B0502020104020203" pitchFamily="34" charset="0"/>
              </a:rPr>
              <a:t>Test</a:t>
            </a:r>
          </a:p>
        </p:txBody>
      </p:sp>
      <p:sp>
        <p:nvSpPr>
          <p:cNvPr id="8" name="Oval 7"/>
          <p:cNvSpPr/>
          <p:nvPr/>
        </p:nvSpPr>
        <p:spPr>
          <a:xfrm>
            <a:off x="4974646" y="2540773"/>
            <a:ext cx="1667343" cy="1269154"/>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latin typeface="Gill Sans MT" panose="020B0502020104020203" pitchFamily="34" charset="0"/>
              </a:rPr>
              <a:t>Defect</a:t>
            </a:r>
          </a:p>
        </p:txBody>
      </p:sp>
      <p:sp>
        <p:nvSpPr>
          <p:cNvPr id="9" name="Oval 8"/>
          <p:cNvSpPr/>
          <p:nvPr/>
        </p:nvSpPr>
        <p:spPr>
          <a:xfrm>
            <a:off x="4737487" y="4329512"/>
            <a:ext cx="2145520" cy="186091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latin typeface="Gill Sans MT" panose="020B0502020104020203" pitchFamily="34" charset="0"/>
              </a:rPr>
              <a:t>Incorrect Program State</a:t>
            </a:r>
          </a:p>
        </p:txBody>
      </p:sp>
      <p:sp>
        <p:nvSpPr>
          <p:cNvPr id="10" name="Oval 9"/>
          <p:cNvSpPr/>
          <p:nvPr/>
        </p:nvSpPr>
        <p:spPr>
          <a:xfrm>
            <a:off x="6796291" y="558676"/>
            <a:ext cx="4072001" cy="4002407"/>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1" name="Oval 10"/>
          <p:cNvSpPr/>
          <p:nvPr/>
        </p:nvSpPr>
        <p:spPr>
          <a:xfrm>
            <a:off x="9679362" y="5074582"/>
            <a:ext cx="1949116" cy="1416051"/>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latin typeface="Gill Sans MT" panose="020B0502020104020203" pitchFamily="34" charset="0"/>
              </a:rPr>
              <a:t>Test Oracle</a:t>
            </a:r>
          </a:p>
        </p:txBody>
      </p:sp>
      <p:sp>
        <p:nvSpPr>
          <p:cNvPr id="14" name="TextBox 13"/>
          <p:cNvSpPr txBox="1"/>
          <p:nvPr/>
        </p:nvSpPr>
        <p:spPr>
          <a:xfrm>
            <a:off x="6989784" y="1213047"/>
            <a:ext cx="3639789" cy="461665"/>
          </a:xfrm>
          <a:prstGeom prst="rect">
            <a:avLst/>
          </a:prstGeom>
          <a:noFill/>
        </p:spPr>
        <p:txBody>
          <a:bodyPr wrap="square" rtlCol="0">
            <a:spAutoFit/>
          </a:bodyPr>
          <a:lstStyle/>
          <a:p>
            <a:pPr algn="ctr"/>
            <a:r>
              <a:rPr lang="en-US" sz="2400" b="1" dirty="0">
                <a:latin typeface="Gill Sans MT" panose="020B0502020104020203" pitchFamily="34" charset="0"/>
              </a:rPr>
              <a:t>Final Program State</a:t>
            </a:r>
          </a:p>
        </p:txBody>
      </p:sp>
      <p:sp>
        <p:nvSpPr>
          <p:cNvPr id="15" name="Oval 14"/>
          <p:cNvSpPr/>
          <p:nvPr/>
        </p:nvSpPr>
        <p:spPr>
          <a:xfrm>
            <a:off x="8514199" y="1960268"/>
            <a:ext cx="2346667" cy="1190907"/>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Observed Final Program State</a:t>
            </a:r>
          </a:p>
        </p:txBody>
      </p:sp>
      <p:cxnSp>
        <p:nvCxnSpPr>
          <p:cNvPr id="18" name="Straight Arrow Connector 17"/>
          <p:cNvCxnSpPr>
            <a:cxnSpLocks/>
            <a:stCxn id="3" idx="4"/>
            <a:endCxn id="8" idx="0"/>
          </p:cNvCxnSpPr>
          <p:nvPr/>
        </p:nvCxnSpPr>
        <p:spPr>
          <a:xfrm flipH="1">
            <a:off x="5808318" y="2021188"/>
            <a:ext cx="1929" cy="519585"/>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8" idx="4"/>
            <a:endCxn id="9" idx="0"/>
          </p:cNvCxnSpPr>
          <p:nvPr/>
        </p:nvCxnSpPr>
        <p:spPr>
          <a:xfrm>
            <a:off x="5808318" y="3809927"/>
            <a:ext cx="1929" cy="519585"/>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cxnSpLocks/>
            <a:stCxn id="9" idx="7"/>
            <a:endCxn id="41" idx="3"/>
          </p:cNvCxnSpPr>
          <p:nvPr/>
        </p:nvCxnSpPr>
        <p:spPr>
          <a:xfrm flipV="1">
            <a:off x="6568803" y="3016774"/>
            <a:ext cx="559156" cy="1585262"/>
          </a:xfrm>
          <a:prstGeom prst="straightConnector1">
            <a:avLst/>
          </a:prstGeom>
          <a:ln w="38100">
            <a:solidFill>
              <a:schemeClr val="tx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cxnSpLocks/>
            <a:stCxn id="11" idx="0"/>
          </p:cNvCxnSpPr>
          <p:nvPr/>
        </p:nvCxnSpPr>
        <p:spPr>
          <a:xfrm flipH="1" flipV="1">
            <a:off x="8810245" y="2809543"/>
            <a:ext cx="1843675" cy="2265039"/>
          </a:xfrm>
          <a:prstGeom prst="straightConnector1">
            <a:avLst/>
          </a:prstGeom>
          <a:ln w="57150">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436837" y="2011380"/>
            <a:ext cx="1377861" cy="461665"/>
          </a:xfrm>
          <a:prstGeom prst="rect">
            <a:avLst/>
          </a:prstGeom>
          <a:noFill/>
        </p:spPr>
        <p:txBody>
          <a:bodyPr wrap="square" rtlCol="0">
            <a:spAutoFit/>
          </a:bodyPr>
          <a:lstStyle/>
          <a:p>
            <a:pPr algn="r"/>
            <a:r>
              <a:rPr lang="en-US" sz="2400" dirty="0">
                <a:latin typeface="Gill Sans MT" panose="020B0502020104020203" pitchFamily="34" charset="0"/>
              </a:rPr>
              <a:t>Reaches</a:t>
            </a:r>
          </a:p>
        </p:txBody>
      </p:sp>
      <p:sp>
        <p:nvSpPr>
          <p:cNvPr id="31" name="TextBox 30"/>
          <p:cNvSpPr txBox="1"/>
          <p:nvPr/>
        </p:nvSpPr>
        <p:spPr>
          <a:xfrm>
            <a:off x="4756101" y="3736344"/>
            <a:ext cx="1058596" cy="461665"/>
          </a:xfrm>
          <a:prstGeom prst="rect">
            <a:avLst/>
          </a:prstGeom>
          <a:noFill/>
        </p:spPr>
        <p:txBody>
          <a:bodyPr wrap="square" rtlCol="0">
            <a:spAutoFit/>
          </a:bodyPr>
          <a:lstStyle/>
          <a:p>
            <a:pPr algn="r"/>
            <a:r>
              <a:rPr lang="en-US" sz="2400" dirty="0">
                <a:latin typeface="Gill Sans MT" panose="020B0502020104020203" pitchFamily="34" charset="0"/>
              </a:rPr>
              <a:t>Infects</a:t>
            </a:r>
          </a:p>
        </p:txBody>
      </p:sp>
      <p:sp>
        <p:nvSpPr>
          <p:cNvPr id="32" name="TextBox 31"/>
          <p:cNvSpPr txBox="1"/>
          <p:nvPr/>
        </p:nvSpPr>
        <p:spPr>
          <a:xfrm>
            <a:off x="6767486" y="4060065"/>
            <a:ext cx="1692464" cy="461665"/>
          </a:xfrm>
          <a:prstGeom prst="rect">
            <a:avLst/>
          </a:prstGeom>
          <a:noFill/>
        </p:spPr>
        <p:txBody>
          <a:bodyPr wrap="square" rtlCol="0">
            <a:spAutoFit/>
          </a:bodyPr>
          <a:lstStyle/>
          <a:p>
            <a:r>
              <a:rPr lang="en-US" sz="2400" dirty="0">
                <a:latin typeface="Gill Sans MT" panose="020B0502020104020203" pitchFamily="34" charset="0"/>
              </a:rPr>
              <a:t>Propagates</a:t>
            </a:r>
          </a:p>
        </p:txBody>
      </p:sp>
      <p:sp>
        <p:nvSpPr>
          <p:cNvPr id="33" name="TextBox 32"/>
          <p:cNvSpPr txBox="1"/>
          <p:nvPr/>
        </p:nvSpPr>
        <p:spPr>
          <a:xfrm>
            <a:off x="8725584" y="4495152"/>
            <a:ext cx="1276912" cy="461665"/>
          </a:xfrm>
          <a:prstGeom prst="rect">
            <a:avLst/>
          </a:prstGeom>
          <a:noFill/>
        </p:spPr>
        <p:txBody>
          <a:bodyPr wrap="square" rtlCol="0">
            <a:spAutoFit/>
          </a:bodyPr>
          <a:lstStyle/>
          <a:p>
            <a:r>
              <a:rPr lang="en-US" sz="2400" dirty="0">
                <a:latin typeface="Gill Sans MT" panose="020B0502020104020203" pitchFamily="34" charset="0"/>
              </a:rPr>
              <a:t>Reveals</a:t>
            </a:r>
          </a:p>
        </p:txBody>
      </p:sp>
      <p:sp>
        <p:nvSpPr>
          <p:cNvPr id="41" name="Oval 40"/>
          <p:cNvSpPr/>
          <p:nvPr/>
        </p:nvSpPr>
        <p:spPr>
          <a:xfrm>
            <a:off x="6812087" y="2000271"/>
            <a:ext cx="2156908" cy="1190907"/>
          </a:xfrm>
          <a:prstGeom prst="ellipse">
            <a:avLst/>
          </a:prstGeom>
          <a:solidFill>
            <a:srgbClr val="000000">
              <a:alpha val="34902"/>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a:solidFill>
                  <a:srgbClr val="FFFFFF"/>
                </a:solidFill>
              </a:rPr>
              <a:t>Incorrect Final State</a:t>
            </a:r>
          </a:p>
        </p:txBody>
      </p:sp>
      <p:cxnSp>
        <p:nvCxnSpPr>
          <p:cNvPr id="43" name="Straight Arrow Connector 42">
            <a:extLst>
              <a:ext uri="{FF2B5EF4-FFF2-40B4-BE49-F238E27FC236}">
                <a16:creationId xmlns:a16="http://schemas.microsoft.com/office/drawing/2014/main" id="{4E11698B-4F03-4A5E-AA8A-3C0E6494B2AE}"/>
              </a:ext>
            </a:extLst>
          </p:cNvPr>
          <p:cNvCxnSpPr>
            <a:cxnSpLocks/>
          </p:cNvCxnSpPr>
          <p:nvPr/>
        </p:nvCxnSpPr>
        <p:spPr>
          <a:xfrm flipV="1">
            <a:off x="8354633" y="2921620"/>
            <a:ext cx="412498" cy="2064072"/>
          </a:xfrm>
          <a:prstGeom prst="straightConnector1">
            <a:avLst/>
          </a:prstGeom>
          <a:ln w="57150">
            <a:headEnd type="arrow" w="med" len="med"/>
            <a:tailEnd type="none" w="med" len="med"/>
          </a:ln>
        </p:spPr>
        <p:style>
          <a:lnRef idx="2">
            <a:schemeClr val="dk1"/>
          </a:lnRef>
          <a:fillRef idx="0">
            <a:schemeClr val="dk1"/>
          </a:fillRef>
          <a:effectRef idx="1">
            <a:schemeClr val="dk1"/>
          </a:effectRef>
          <a:fontRef idx="minor">
            <a:schemeClr val="tx1"/>
          </a:fontRef>
        </p:style>
      </p:cxnSp>
      <p:pic>
        <p:nvPicPr>
          <p:cNvPr id="48" name="Picture 47">
            <a:extLst>
              <a:ext uri="{FF2B5EF4-FFF2-40B4-BE49-F238E27FC236}">
                <a16:creationId xmlns:a16="http://schemas.microsoft.com/office/drawing/2014/main" id="{66A960C6-EADF-4B37-AD89-812E78DAB2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64561" y="4919008"/>
            <a:ext cx="1228725" cy="1571625"/>
          </a:xfrm>
          <a:prstGeom prst="rect">
            <a:avLst/>
          </a:prstGeom>
        </p:spPr>
      </p:pic>
      <p:sp>
        <p:nvSpPr>
          <p:cNvPr id="49" name="Rectangle 48">
            <a:extLst>
              <a:ext uri="{FF2B5EF4-FFF2-40B4-BE49-F238E27FC236}">
                <a16:creationId xmlns:a16="http://schemas.microsoft.com/office/drawing/2014/main" id="{1F01D368-FB60-4979-85F0-50ADC83B8D07}"/>
              </a:ext>
            </a:extLst>
          </p:cNvPr>
          <p:cNvSpPr/>
          <p:nvPr/>
        </p:nvSpPr>
        <p:spPr>
          <a:xfrm>
            <a:off x="7634286" y="5580889"/>
            <a:ext cx="1089273" cy="461665"/>
          </a:xfrm>
          <a:prstGeom prst="rect">
            <a:avLst/>
          </a:prstGeom>
          <a:solidFill>
            <a:srgbClr val="000000">
              <a:alpha val="10980"/>
            </a:srgbClr>
          </a:solidFill>
        </p:spPr>
        <p:txBody>
          <a:bodyPr wrap="none">
            <a:spAutoFit/>
          </a:bodyPr>
          <a:lstStyle/>
          <a:p>
            <a:pPr algn="ctr"/>
            <a:r>
              <a:rPr lang="en-US" sz="2400" b="1" dirty="0">
                <a:latin typeface="Gill Sans MT" panose="020B0502020104020203" pitchFamily="34" charset="0"/>
              </a:rPr>
              <a:t>Tester</a:t>
            </a:r>
          </a:p>
        </p:txBody>
      </p:sp>
    </p:spTree>
    <p:custDataLst>
      <p:tags r:id="rId1"/>
    </p:custDataLst>
    <p:extLst>
      <p:ext uri="{BB962C8B-B14F-4D97-AF65-F5344CB8AC3E}">
        <p14:creationId xmlns:p14="http://schemas.microsoft.com/office/powerpoint/2010/main" val="3055007604"/>
      </p:ext>
    </p:extLst>
  </p:cSld>
  <p:clrMapOvr>
    <a:masterClrMapping/>
  </p:clrMapOvr>
  <mc:AlternateContent xmlns:mc="http://schemas.openxmlformats.org/markup-compatibility/2006" xmlns:p14="http://schemas.microsoft.com/office/powerpoint/2010/main">
    <mc:Choice Requires="p14">
      <p:transition spd="slow" p14:dur="2000" advTm="156604"/>
    </mc:Choice>
    <mc:Fallback xmlns="">
      <p:transition xmlns:p14="http://schemas.microsoft.com/office/powerpoint/2010/main" spd="slow" advTm="1566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par>
                          <p:cTn id="54" fill="hold">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linds(horizontal)">
                                      <p:cBhvr>
                                        <p:cTn id="60" dur="500"/>
                                        <p:tgtEl>
                                          <p:spTgt spid="10"/>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par>
                          <p:cTn id="74" fill="hold">
                            <p:stCondLst>
                              <p:cond delay="0"/>
                            </p:stCondLst>
                            <p:childTnLst>
                              <p:par>
                                <p:cTn id="75" presetID="3" presetClass="entr" presetSubtype="10" fill="hold" nodeType="after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par>
                                <p:cTn id="78" presetID="3" presetClass="entr" presetSubtype="1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blinds(horizontal)">
                                      <p:cBhvr>
                                        <p:cTn id="80" dur="500"/>
                                        <p:tgtEl>
                                          <p:spTgt spid="2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blinds(horizontal)">
                                      <p:cBhvr>
                                        <p:cTn id="83" dur="500"/>
                                        <p:tgtEl>
                                          <p:spTgt spid="11"/>
                                        </p:tgtEl>
                                      </p:cBhvr>
                                    </p:animEffect>
                                  </p:childTnLst>
                                </p:cTn>
                              </p:par>
                              <p:par>
                                <p:cTn id="84" presetID="1"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4" grpId="0"/>
      <p:bldP spid="15" grpId="0" animBg="1"/>
      <p:bldP spid="29" grpId="0"/>
      <p:bldP spid="31" grpId="0"/>
      <p:bldP spid="32" grpId="0"/>
      <p:bldP spid="33" grpId="0"/>
      <p:bldP spid="41"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8CDB-6952-4678-B267-40019FDC29C0}"/>
              </a:ext>
            </a:extLst>
          </p:cNvPr>
          <p:cNvSpPr>
            <a:spLocks noGrp="1"/>
          </p:cNvSpPr>
          <p:nvPr>
            <p:ph type="title"/>
          </p:nvPr>
        </p:nvSpPr>
        <p:spPr/>
        <p:txBody>
          <a:bodyPr/>
          <a:lstStyle/>
          <a:p>
            <a:r>
              <a:rPr lang="en-US" dirty="0"/>
              <a:t>Static and Dynamic Testing</a:t>
            </a:r>
          </a:p>
        </p:txBody>
      </p:sp>
      <p:sp>
        <p:nvSpPr>
          <p:cNvPr id="3" name="Content Placeholder 2">
            <a:extLst>
              <a:ext uri="{FF2B5EF4-FFF2-40B4-BE49-F238E27FC236}">
                <a16:creationId xmlns:a16="http://schemas.microsoft.com/office/drawing/2014/main" id="{79A2DAE8-55E3-4400-9A86-C68F5029CC94}"/>
              </a:ext>
            </a:extLst>
          </p:cNvPr>
          <p:cNvSpPr>
            <a:spLocks noGrp="1"/>
          </p:cNvSpPr>
          <p:nvPr>
            <p:ph idx="1"/>
          </p:nvPr>
        </p:nvSpPr>
        <p:spPr/>
        <p:txBody>
          <a:bodyPr/>
          <a:lstStyle/>
          <a:p>
            <a:r>
              <a:rPr lang="en-US" b="1" dirty="0"/>
              <a:t>Static testing</a:t>
            </a:r>
            <a:r>
              <a:rPr lang="en-US" dirty="0"/>
              <a:t> is the testing of a work product without code being executed, e.g.,</a:t>
            </a:r>
          </a:p>
          <a:p>
            <a:pPr lvl="1"/>
            <a:r>
              <a:rPr lang="en-US" dirty="0"/>
              <a:t>Evaluate user stories </a:t>
            </a:r>
          </a:p>
          <a:p>
            <a:pPr lvl="1"/>
            <a:r>
              <a:rPr lang="en-US" dirty="0"/>
              <a:t>Inspection of design</a:t>
            </a:r>
          </a:p>
          <a:p>
            <a:pPr lvl="1"/>
            <a:r>
              <a:rPr lang="en-US" dirty="0"/>
              <a:t>Automated or manual code inspection</a:t>
            </a:r>
          </a:p>
          <a:p>
            <a:r>
              <a:rPr lang="en-US" b="1" dirty="0"/>
              <a:t>Dynamic testing </a:t>
            </a:r>
            <a:r>
              <a:rPr lang="en-US" dirty="0"/>
              <a:t>is testing that involves the execution of the software of a component or system, e.g.,</a:t>
            </a:r>
          </a:p>
          <a:p>
            <a:pPr lvl="1"/>
            <a:r>
              <a:rPr lang="en-US" dirty="0"/>
              <a:t>Unit testing</a:t>
            </a:r>
          </a:p>
          <a:p>
            <a:pPr lvl="1"/>
            <a:r>
              <a:rPr lang="en-US" dirty="0"/>
              <a:t>UI-focused test tools (browser automation, for instance)</a:t>
            </a:r>
          </a:p>
          <a:p>
            <a:pPr lvl="1"/>
            <a:r>
              <a:rPr lang="en-US" dirty="0"/>
              <a:t>System regression tests</a:t>
            </a:r>
          </a:p>
          <a:p>
            <a:pPr marL="457200" lvl="1" indent="0">
              <a:buNone/>
            </a:pPr>
            <a:endParaRPr lang="en-US" dirty="0"/>
          </a:p>
          <a:p>
            <a:pPr lvl="1"/>
            <a:endParaRPr lang="en-US" dirty="0"/>
          </a:p>
        </p:txBody>
      </p:sp>
    </p:spTree>
    <p:extLst>
      <p:ext uri="{BB962C8B-B14F-4D97-AF65-F5344CB8AC3E}">
        <p14:creationId xmlns:p14="http://schemas.microsoft.com/office/powerpoint/2010/main" val="310232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6DA3-C70B-461D-9684-CBF053DBB90D}"/>
              </a:ext>
            </a:extLst>
          </p:cNvPr>
          <p:cNvSpPr>
            <a:spLocks noGrp="1"/>
          </p:cNvSpPr>
          <p:nvPr>
            <p:ph type="title"/>
          </p:nvPr>
        </p:nvSpPr>
        <p:spPr>
          <a:xfrm>
            <a:off x="838200" y="0"/>
            <a:ext cx="10515600" cy="1325563"/>
          </a:xfrm>
        </p:spPr>
        <p:txBody>
          <a:bodyPr/>
          <a:lstStyle/>
          <a:p>
            <a:r>
              <a:rPr lang="en-US" b="1" dirty="0">
                <a:solidFill>
                  <a:schemeClr val="tx1"/>
                </a:solidFill>
              </a:rPr>
              <a:t>Seven Testing Principles</a:t>
            </a:r>
            <a:br>
              <a:rPr lang="en-US" b="1" dirty="0">
                <a:solidFill>
                  <a:schemeClr val="tx1"/>
                </a:solidFill>
              </a:rPr>
            </a:br>
            <a:r>
              <a:rPr lang="en-US" sz="1200" b="1" dirty="0">
                <a:solidFill>
                  <a:schemeClr val="tx1"/>
                </a:solidFill>
              </a:rPr>
              <a:t>see </a:t>
            </a:r>
            <a:r>
              <a:rPr lang="en-US" sz="1200" b="1" dirty="0">
                <a:solidFill>
                  <a:schemeClr val="tx1"/>
                </a:solidFill>
                <a:hlinkClick r:id="rId2"/>
              </a:rPr>
              <a:t>ISTQB Certified Tester Foundation Level Syllabus Version 2018</a:t>
            </a:r>
            <a:r>
              <a:rPr lang="en-US" sz="1200" b="1" dirty="0">
                <a:solidFill>
                  <a:schemeClr val="tx1"/>
                </a:solidFill>
              </a:rPr>
              <a:t>, pp 16-17</a:t>
            </a:r>
            <a:endParaRPr lang="en-US" b="1" dirty="0">
              <a:solidFill>
                <a:schemeClr val="tx1"/>
              </a:solidFill>
            </a:endParaRPr>
          </a:p>
        </p:txBody>
      </p:sp>
      <p:sp>
        <p:nvSpPr>
          <p:cNvPr id="6" name="Rectangle 5">
            <a:extLst>
              <a:ext uri="{FF2B5EF4-FFF2-40B4-BE49-F238E27FC236}">
                <a16:creationId xmlns:a16="http://schemas.microsoft.com/office/drawing/2014/main" id="{619BDA54-A672-43DE-9277-8E74003B3996}"/>
              </a:ext>
            </a:extLst>
          </p:cNvPr>
          <p:cNvSpPr/>
          <p:nvPr/>
        </p:nvSpPr>
        <p:spPr>
          <a:xfrm>
            <a:off x="838200" y="1166641"/>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lIns="365760" rIns="182880" rtlCol="0" anchor="ctr"/>
          <a:lstStyle/>
          <a:p>
            <a:r>
              <a:rPr lang="en-US" sz="3200" dirty="0">
                <a:effectLst>
                  <a:outerShdw blurRad="38100" dist="38100" dir="2700000" algn="tl">
                    <a:srgbClr val="000000">
                      <a:alpha val="43137"/>
                    </a:srgbClr>
                  </a:outerShdw>
                </a:effectLst>
              </a:rPr>
              <a:t>Testing shows presence of defects, not their absence</a:t>
            </a:r>
          </a:p>
        </p:txBody>
      </p:sp>
      <p:sp>
        <p:nvSpPr>
          <p:cNvPr id="7" name="Rectangle 6">
            <a:extLst>
              <a:ext uri="{FF2B5EF4-FFF2-40B4-BE49-F238E27FC236}">
                <a16:creationId xmlns:a16="http://schemas.microsoft.com/office/drawing/2014/main" id="{863A07B1-9FC8-41E4-B059-928EB8F61BE7}"/>
              </a:ext>
            </a:extLst>
          </p:cNvPr>
          <p:cNvSpPr/>
          <p:nvPr/>
        </p:nvSpPr>
        <p:spPr>
          <a:xfrm>
            <a:off x="838200" y="1944407"/>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Exhaustive testing is impossible	</a:t>
            </a:r>
          </a:p>
        </p:txBody>
      </p:sp>
      <p:sp>
        <p:nvSpPr>
          <p:cNvPr id="8" name="Rectangle 7">
            <a:extLst>
              <a:ext uri="{FF2B5EF4-FFF2-40B4-BE49-F238E27FC236}">
                <a16:creationId xmlns:a16="http://schemas.microsoft.com/office/drawing/2014/main" id="{BA95DD32-3E26-418F-AAE6-3D8E04F9F0C3}"/>
              </a:ext>
            </a:extLst>
          </p:cNvPr>
          <p:cNvSpPr/>
          <p:nvPr/>
        </p:nvSpPr>
        <p:spPr>
          <a:xfrm>
            <a:off x="838200" y="2727429"/>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Early testing saves time and money</a:t>
            </a:r>
          </a:p>
        </p:txBody>
      </p:sp>
      <p:sp>
        <p:nvSpPr>
          <p:cNvPr id="9" name="Rectangle 8">
            <a:extLst>
              <a:ext uri="{FF2B5EF4-FFF2-40B4-BE49-F238E27FC236}">
                <a16:creationId xmlns:a16="http://schemas.microsoft.com/office/drawing/2014/main" id="{A01490DF-FA9F-49FE-8006-537C6E1D0411}"/>
              </a:ext>
            </a:extLst>
          </p:cNvPr>
          <p:cNvSpPr/>
          <p:nvPr/>
        </p:nvSpPr>
        <p:spPr>
          <a:xfrm>
            <a:off x="838200" y="3510451"/>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Defects cluster together</a:t>
            </a:r>
          </a:p>
        </p:txBody>
      </p:sp>
      <p:sp>
        <p:nvSpPr>
          <p:cNvPr id="10" name="Rectangle 9">
            <a:extLst>
              <a:ext uri="{FF2B5EF4-FFF2-40B4-BE49-F238E27FC236}">
                <a16:creationId xmlns:a16="http://schemas.microsoft.com/office/drawing/2014/main" id="{8C6019F3-3B17-43B1-ABB2-C9EDD5EBFCE5}"/>
              </a:ext>
            </a:extLst>
          </p:cNvPr>
          <p:cNvSpPr/>
          <p:nvPr/>
        </p:nvSpPr>
        <p:spPr>
          <a:xfrm>
            <a:off x="838200" y="4293473"/>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Beware of the pesticide paradox</a:t>
            </a:r>
          </a:p>
        </p:txBody>
      </p:sp>
      <p:sp>
        <p:nvSpPr>
          <p:cNvPr id="11" name="Rectangle 10">
            <a:extLst>
              <a:ext uri="{FF2B5EF4-FFF2-40B4-BE49-F238E27FC236}">
                <a16:creationId xmlns:a16="http://schemas.microsoft.com/office/drawing/2014/main" id="{89A1DB52-E412-4DDE-A6B2-A6748DE3104B}"/>
              </a:ext>
            </a:extLst>
          </p:cNvPr>
          <p:cNvSpPr/>
          <p:nvPr/>
        </p:nvSpPr>
        <p:spPr>
          <a:xfrm>
            <a:off x="838200" y="5076495"/>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Testing is context dependent</a:t>
            </a:r>
          </a:p>
        </p:txBody>
      </p:sp>
      <p:sp>
        <p:nvSpPr>
          <p:cNvPr id="12" name="Rectangle 11">
            <a:extLst>
              <a:ext uri="{FF2B5EF4-FFF2-40B4-BE49-F238E27FC236}">
                <a16:creationId xmlns:a16="http://schemas.microsoft.com/office/drawing/2014/main" id="{CB499049-F493-4342-8FFD-2C6C9E7E71B1}"/>
              </a:ext>
            </a:extLst>
          </p:cNvPr>
          <p:cNvSpPr/>
          <p:nvPr/>
        </p:nvSpPr>
        <p:spPr>
          <a:xfrm>
            <a:off x="838200" y="5859517"/>
            <a:ext cx="10321160" cy="620111"/>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65760" tIns="45720" rIns="182880" bIns="45720" numCol="1" spcCol="0" rtlCol="0" fromWordArt="0" anchor="ctr" anchorCtr="0" forceAA="0" compatLnSpc="1">
            <a:prstTxWarp prst="textNoShape">
              <a:avLst/>
            </a:prstTxWarp>
            <a:noAutofit/>
          </a:bodyPr>
          <a:lstStyle/>
          <a:p>
            <a:r>
              <a:rPr lang="en-US" sz="3200" dirty="0">
                <a:effectLst>
                  <a:outerShdw blurRad="38100" dist="38100" dir="2700000" algn="tl">
                    <a:srgbClr val="000000">
                      <a:alpha val="43137"/>
                    </a:srgbClr>
                  </a:outerShdw>
                </a:effectLst>
              </a:rPr>
              <a:t>Absence-of-errors is a fallacy</a:t>
            </a:r>
          </a:p>
        </p:txBody>
      </p:sp>
    </p:spTree>
    <p:extLst>
      <p:ext uri="{BB962C8B-B14F-4D97-AF65-F5344CB8AC3E}">
        <p14:creationId xmlns:p14="http://schemas.microsoft.com/office/powerpoint/2010/main" val="374056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F2B4-42CE-46A9-9439-FC8F82F9E9BC}"/>
              </a:ext>
            </a:extLst>
          </p:cNvPr>
          <p:cNvSpPr>
            <a:spLocks noGrp="1"/>
          </p:cNvSpPr>
          <p:nvPr>
            <p:ph type="title"/>
          </p:nvPr>
        </p:nvSpPr>
        <p:spPr/>
        <p:txBody>
          <a:bodyPr>
            <a:normAutofit/>
          </a:bodyPr>
          <a:lstStyle/>
          <a:p>
            <a:r>
              <a:rPr lang="en-US" dirty="0"/>
              <a:t>The Test Process is Contextual</a:t>
            </a:r>
            <a:br>
              <a:rPr lang="en-US" dirty="0"/>
            </a:br>
            <a:r>
              <a:rPr lang="en-US" sz="1200" b="1" dirty="0">
                <a:solidFill>
                  <a:schemeClr val="tx1"/>
                </a:solidFill>
              </a:rPr>
              <a:t>see </a:t>
            </a:r>
            <a:r>
              <a:rPr lang="en-US" sz="1200" b="1" dirty="0">
                <a:solidFill>
                  <a:schemeClr val="tx1"/>
                </a:solidFill>
                <a:hlinkClick r:id="rId2"/>
              </a:rPr>
              <a:t>ISTQB Certified Tester Foundation Level Syllabus Version 2018</a:t>
            </a:r>
            <a:r>
              <a:rPr lang="en-US" sz="1200" b="1" dirty="0">
                <a:solidFill>
                  <a:schemeClr val="tx1"/>
                </a:solidFill>
              </a:rPr>
              <a:t>, pp 16-17</a:t>
            </a:r>
            <a:r>
              <a:rPr lang="en-US" sz="1200" dirty="0"/>
              <a:t> </a:t>
            </a:r>
          </a:p>
        </p:txBody>
      </p:sp>
      <p:sp>
        <p:nvSpPr>
          <p:cNvPr id="3" name="Content Placeholder 2">
            <a:extLst>
              <a:ext uri="{FF2B5EF4-FFF2-40B4-BE49-F238E27FC236}">
                <a16:creationId xmlns:a16="http://schemas.microsoft.com/office/drawing/2014/main" id="{D4422BA2-EF2A-49AC-B19E-E63FDCE8860D}"/>
              </a:ext>
            </a:extLst>
          </p:cNvPr>
          <p:cNvSpPr>
            <a:spLocks noGrp="1"/>
          </p:cNvSpPr>
          <p:nvPr>
            <p:ph idx="1"/>
          </p:nvPr>
        </p:nvSpPr>
        <p:spPr/>
        <p:txBody>
          <a:bodyPr/>
          <a:lstStyle/>
          <a:p>
            <a:r>
              <a:rPr lang="en-US" dirty="0"/>
              <a:t>Development lifecycle model/methodologies?</a:t>
            </a:r>
          </a:p>
          <a:p>
            <a:r>
              <a:rPr lang="en-US" dirty="0"/>
              <a:t>Business domain?</a:t>
            </a:r>
          </a:p>
          <a:p>
            <a:r>
              <a:rPr lang="en-US" dirty="0"/>
              <a:t>Level of acceptable product and project risk?</a:t>
            </a:r>
          </a:p>
          <a:p>
            <a:r>
              <a:rPr lang="en-US" dirty="0"/>
              <a:t>Operational constraints (money, time, complexity, contracts, regulations)?</a:t>
            </a:r>
          </a:p>
          <a:p>
            <a:r>
              <a:rPr lang="en-US" dirty="0"/>
              <a:t>Internal/external standards?</a:t>
            </a:r>
          </a:p>
          <a:p>
            <a:pPr marL="0" indent="0">
              <a:buNone/>
            </a:pPr>
            <a:endParaRPr lang="en-US" dirty="0"/>
          </a:p>
        </p:txBody>
      </p:sp>
    </p:spTree>
    <p:extLst>
      <p:ext uri="{BB962C8B-B14F-4D97-AF65-F5344CB8AC3E}">
        <p14:creationId xmlns:p14="http://schemas.microsoft.com/office/powerpoint/2010/main" val="260919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F5DD-0F9C-41AE-9F7E-E058424D04FE}"/>
              </a:ext>
            </a:extLst>
          </p:cNvPr>
          <p:cNvSpPr>
            <a:spLocks noGrp="1"/>
          </p:cNvSpPr>
          <p:nvPr>
            <p:ph type="title"/>
          </p:nvPr>
        </p:nvSpPr>
        <p:spPr>
          <a:xfrm>
            <a:off x="838200" y="365125"/>
            <a:ext cx="10515600" cy="1325563"/>
          </a:xfrm>
        </p:spPr>
        <p:txBody>
          <a:bodyPr>
            <a:normAutofit/>
          </a:bodyPr>
          <a:lstStyle/>
          <a:p>
            <a:r>
              <a:rPr lang="en-US"/>
              <a:t>Test Activities per ISTQB</a:t>
            </a:r>
          </a:p>
        </p:txBody>
      </p:sp>
      <p:graphicFrame>
        <p:nvGraphicFramePr>
          <p:cNvPr id="5" name="Content Placeholder 2">
            <a:extLst>
              <a:ext uri="{FF2B5EF4-FFF2-40B4-BE49-F238E27FC236}">
                <a16:creationId xmlns:a16="http://schemas.microsoft.com/office/drawing/2014/main" id="{D1382E6C-49D6-40C5-8240-C013C0C74F7E}"/>
              </a:ext>
            </a:extLst>
          </p:cNvPr>
          <p:cNvGraphicFramePr>
            <a:graphicFrameLocks noGrp="1"/>
          </p:cNvGraphicFramePr>
          <p:nvPr>
            <p:ph idx="1"/>
            <p:extLst>
              <p:ext uri="{D42A27DB-BD31-4B8C-83A1-F6EECF244321}">
                <p14:modId xmlns:p14="http://schemas.microsoft.com/office/powerpoint/2010/main" val="3146006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21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8DC3-B10B-4B0F-8E8F-2DAFC62A42FE}"/>
              </a:ext>
            </a:extLst>
          </p:cNvPr>
          <p:cNvSpPr>
            <a:spLocks noGrp="1"/>
          </p:cNvSpPr>
          <p:nvPr>
            <p:ph type="title"/>
          </p:nvPr>
        </p:nvSpPr>
        <p:spPr/>
        <p:txBody>
          <a:bodyPr/>
          <a:lstStyle/>
          <a:p>
            <a:r>
              <a:rPr lang="en-US" dirty="0"/>
              <a:t>Test Traceability</a:t>
            </a:r>
          </a:p>
        </p:txBody>
      </p:sp>
      <p:sp>
        <p:nvSpPr>
          <p:cNvPr id="3" name="Content Placeholder 2">
            <a:extLst>
              <a:ext uri="{FF2B5EF4-FFF2-40B4-BE49-F238E27FC236}">
                <a16:creationId xmlns:a16="http://schemas.microsoft.com/office/drawing/2014/main" id="{74CCB716-4CAF-403B-A52F-E0508DF35147}"/>
              </a:ext>
            </a:extLst>
          </p:cNvPr>
          <p:cNvSpPr>
            <a:spLocks noGrp="1"/>
          </p:cNvSpPr>
          <p:nvPr>
            <p:ph idx="1"/>
          </p:nvPr>
        </p:nvSpPr>
        <p:spPr/>
        <p:txBody>
          <a:bodyPr/>
          <a:lstStyle/>
          <a:p>
            <a:r>
              <a:rPr lang="en-US" dirty="0"/>
              <a:t>Each test activity has associated </a:t>
            </a:r>
            <a:r>
              <a:rPr lang="en-US" b="1" dirty="0"/>
              <a:t>test work products</a:t>
            </a:r>
          </a:p>
          <a:p>
            <a:r>
              <a:rPr lang="en-US" dirty="0"/>
              <a:t>Each work product should be associated with its </a:t>
            </a:r>
            <a:r>
              <a:rPr lang="en-US" b="1" dirty="0"/>
              <a:t>test basis</a:t>
            </a:r>
          </a:p>
        </p:txBody>
      </p:sp>
    </p:spTree>
    <p:extLst>
      <p:ext uri="{BB962C8B-B14F-4D97-AF65-F5344CB8AC3E}">
        <p14:creationId xmlns:p14="http://schemas.microsoft.com/office/powerpoint/2010/main" val="287736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464F-18E7-4514-852F-9AD2B1634492}"/>
              </a:ext>
            </a:extLst>
          </p:cNvPr>
          <p:cNvSpPr>
            <a:spLocks noGrp="1"/>
          </p:cNvSpPr>
          <p:nvPr>
            <p:ph type="title"/>
          </p:nvPr>
        </p:nvSpPr>
        <p:spPr/>
        <p:txBody>
          <a:bodyPr/>
          <a:lstStyle/>
          <a:p>
            <a:r>
              <a:rPr lang="en-US" dirty="0"/>
              <a:t>The Tester’s Mindset</a:t>
            </a:r>
          </a:p>
        </p:txBody>
      </p:sp>
      <p:sp>
        <p:nvSpPr>
          <p:cNvPr id="3" name="Content Placeholder 2">
            <a:extLst>
              <a:ext uri="{FF2B5EF4-FFF2-40B4-BE49-F238E27FC236}">
                <a16:creationId xmlns:a16="http://schemas.microsoft.com/office/drawing/2014/main" id="{FE4D0519-AC1D-47EF-92FB-B585965361BE}"/>
              </a:ext>
            </a:extLst>
          </p:cNvPr>
          <p:cNvSpPr>
            <a:spLocks noGrp="1"/>
          </p:cNvSpPr>
          <p:nvPr>
            <p:ph idx="1"/>
          </p:nvPr>
        </p:nvSpPr>
        <p:spPr/>
        <p:txBody>
          <a:bodyPr/>
          <a:lstStyle/>
          <a:p>
            <a:r>
              <a:rPr lang="en-US" dirty="0"/>
              <a:t>Curiosity</a:t>
            </a:r>
          </a:p>
          <a:p>
            <a:r>
              <a:rPr lang="en-US" dirty="0"/>
              <a:t>Professional pessimism</a:t>
            </a:r>
          </a:p>
          <a:p>
            <a:r>
              <a:rPr lang="en-US" dirty="0"/>
              <a:t>A critical eye</a:t>
            </a:r>
          </a:p>
          <a:p>
            <a:r>
              <a:rPr lang="en-US" dirty="0"/>
              <a:t>Attention to detail</a:t>
            </a:r>
          </a:p>
          <a:p>
            <a:r>
              <a:rPr lang="en-US" dirty="0"/>
              <a:t>Experience</a:t>
            </a:r>
          </a:p>
          <a:p>
            <a:r>
              <a:rPr lang="en-US" b="1" dirty="0"/>
              <a:t>Good communication skills</a:t>
            </a:r>
          </a:p>
          <a:p>
            <a:endParaRPr lang="en-US" b="1" dirty="0"/>
          </a:p>
          <a:p>
            <a:endParaRPr lang="en-US" b="1" dirty="0"/>
          </a:p>
        </p:txBody>
      </p:sp>
      <p:sp>
        <p:nvSpPr>
          <p:cNvPr id="4" name="Text Box 4">
            <a:extLst>
              <a:ext uri="{FF2B5EF4-FFF2-40B4-BE49-F238E27FC236}">
                <a16:creationId xmlns:a16="http://schemas.microsoft.com/office/drawing/2014/main" id="{4D6ECABC-09F8-4698-96B7-98ADFCA31648}"/>
              </a:ext>
            </a:extLst>
          </p:cNvPr>
          <p:cNvSpPr txBox="1">
            <a:spLocks noChangeArrowheads="1"/>
          </p:cNvSpPr>
          <p:nvPr/>
        </p:nvSpPr>
        <p:spPr bwMode="auto">
          <a:xfrm>
            <a:off x="262304" y="5234682"/>
            <a:ext cx="11667392" cy="1077218"/>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3200">
                <a:solidFill>
                  <a:srgbClr val="FFFF00"/>
                </a:solidFill>
                <a:effectLst>
                  <a:outerShdw blurRad="38100" dist="38100" dir="2700000" algn="tl">
                    <a:srgbClr val="000000">
                      <a:alpha val="43137"/>
                    </a:srgbClr>
                  </a:outerShdw>
                </a:effectLs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Successful developers think differently than successful testers.</a:t>
            </a:r>
          </a:p>
        </p:txBody>
      </p:sp>
    </p:spTree>
    <p:extLst>
      <p:ext uri="{BB962C8B-B14F-4D97-AF65-F5344CB8AC3E}">
        <p14:creationId xmlns:p14="http://schemas.microsoft.com/office/powerpoint/2010/main" val="14320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9FE163-CA31-4C30-83A7-B7C25344FD6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603"/>
          <a:stretch/>
        </p:blipFill>
        <p:spPr>
          <a:xfrm>
            <a:off x="-1" y="0"/>
            <a:ext cx="2037969" cy="6858000"/>
          </a:xfrm>
          <a:prstGeom prst="rect">
            <a:avLst/>
          </a:prstGeom>
        </p:spPr>
      </p:pic>
      <p:pic>
        <p:nvPicPr>
          <p:cNvPr id="14" name="Picture 13">
            <a:extLst>
              <a:ext uri="{FF2B5EF4-FFF2-40B4-BE49-F238E27FC236}">
                <a16:creationId xmlns:a16="http://schemas.microsoft.com/office/drawing/2014/main" id="{0CCCC9C6-8C71-4D06-8205-1B19955298B2}"/>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603"/>
          <a:stretch/>
        </p:blipFill>
        <p:spPr>
          <a:xfrm flipH="1">
            <a:off x="10154032" y="0"/>
            <a:ext cx="2037969" cy="6858000"/>
          </a:xfrm>
          <a:prstGeom prst="rect">
            <a:avLst/>
          </a:prstGeom>
        </p:spPr>
      </p:pic>
      <p:sp>
        <p:nvSpPr>
          <p:cNvPr id="13" name="Title 12">
            <a:extLst>
              <a:ext uri="{FF2B5EF4-FFF2-40B4-BE49-F238E27FC236}">
                <a16:creationId xmlns:a16="http://schemas.microsoft.com/office/drawing/2014/main" id="{A07B9CD2-BFBC-42F1-ADEE-D69CBC557E76}"/>
              </a:ext>
            </a:extLst>
          </p:cNvPr>
          <p:cNvSpPr>
            <a:spLocks noGrp="1"/>
          </p:cNvSpPr>
          <p:nvPr>
            <p:ph type="title"/>
          </p:nvPr>
        </p:nvSpPr>
        <p:spPr>
          <a:xfrm>
            <a:off x="838200" y="34925"/>
            <a:ext cx="10515600" cy="1325563"/>
          </a:xfrm>
        </p:spPr>
        <p:txBody>
          <a:bodyPr/>
          <a:lstStyle/>
          <a:p>
            <a:pPr algn="ctr"/>
            <a:r>
              <a:rPr lang="en-US" dirty="0"/>
              <a:t>Psychology of Testing: Different Mindsets</a:t>
            </a:r>
          </a:p>
        </p:txBody>
      </p:sp>
      <p:sp>
        <p:nvSpPr>
          <p:cNvPr id="10" name="TextBox 9">
            <a:extLst>
              <a:ext uri="{FF2B5EF4-FFF2-40B4-BE49-F238E27FC236}">
                <a16:creationId xmlns:a16="http://schemas.microsoft.com/office/drawing/2014/main" id="{78872608-EAB2-48F9-BEB4-62036A73FD80}"/>
              </a:ext>
            </a:extLst>
          </p:cNvPr>
          <p:cNvSpPr txBox="1"/>
          <p:nvPr/>
        </p:nvSpPr>
        <p:spPr>
          <a:xfrm>
            <a:off x="3800856" y="6858000"/>
            <a:ext cx="4590288" cy="230832"/>
          </a:xfrm>
          <a:prstGeom prst="rect">
            <a:avLst/>
          </a:prstGeom>
          <a:noFill/>
        </p:spPr>
        <p:txBody>
          <a:bodyPr wrap="square" rtlCol="0">
            <a:spAutoFit/>
          </a:bodyPr>
          <a:lstStyle/>
          <a:p>
            <a:r>
              <a:rPr lang="en-US" sz="900">
                <a:hlinkClick r:id="rId3" tooltip="https://www.freeimageslive.co.uk/free_stock_image/mohawkjpg"/>
              </a:rPr>
              <a:t>This Photo</a:t>
            </a:r>
            <a:r>
              <a:rPr lang="en-US" sz="900"/>
              <a:t> by Unknown Author is licensed under </a:t>
            </a:r>
            <a:r>
              <a:rPr lang="en-US" sz="900">
                <a:hlinkClick r:id="rId5" tooltip="https://creativecommons.org/licenses/by/3.0/"/>
              </a:rPr>
              <a:t>CC BY</a:t>
            </a:r>
            <a:endParaRPr lang="en-US" sz="900"/>
          </a:p>
        </p:txBody>
      </p:sp>
      <p:sp>
        <p:nvSpPr>
          <p:cNvPr id="15" name="TextBox 14">
            <a:extLst>
              <a:ext uri="{FF2B5EF4-FFF2-40B4-BE49-F238E27FC236}">
                <a16:creationId xmlns:a16="http://schemas.microsoft.com/office/drawing/2014/main" id="{B7C22B2C-5068-4C54-8397-7756520E16E3}"/>
              </a:ext>
            </a:extLst>
          </p:cNvPr>
          <p:cNvSpPr txBox="1"/>
          <p:nvPr/>
        </p:nvSpPr>
        <p:spPr>
          <a:xfrm>
            <a:off x="318897" y="1098996"/>
            <a:ext cx="1604242" cy="46166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dirty="0"/>
              <a:t>Developer</a:t>
            </a:r>
          </a:p>
        </p:txBody>
      </p:sp>
      <p:sp>
        <p:nvSpPr>
          <p:cNvPr id="16" name="TextBox 15">
            <a:extLst>
              <a:ext uri="{FF2B5EF4-FFF2-40B4-BE49-F238E27FC236}">
                <a16:creationId xmlns:a16="http://schemas.microsoft.com/office/drawing/2014/main" id="{805412D0-7FBB-4DC4-8E9E-D2B66065CAC8}"/>
              </a:ext>
            </a:extLst>
          </p:cNvPr>
          <p:cNvSpPr txBox="1"/>
          <p:nvPr/>
        </p:nvSpPr>
        <p:spPr>
          <a:xfrm>
            <a:off x="9599512" y="1129655"/>
            <a:ext cx="1604242" cy="461665"/>
          </a:xfrm>
          <a:prstGeom prst="rect">
            <a:avLst/>
          </a:prstGeom>
          <a:ln/>
        </p:spPr>
        <p:style>
          <a:lnRef idx="0">
            <a:schemeClr val="dk1"/>
          </a:lnRef>
          <a:fillRef idx="3">
            <a:schemeClr val="dk1"/>
          </a:fillRef>
          <a:effectRef idx="3">
            <a:schemeClr val="dk1"/>
          </a:effectRef>
          <a:fontRef idx="minor">
            <a:schemeClr val="lt1"/>
          </a:fontRef>
        </p:style>
        <p:txBody>
          <a:bodyPr wrap="square" rtlCol="0">
            <a:spAutoFit/>
          </a:bodyPr>
          <a:lstStyle/>
          <a:p>
            <a:r>
              <a:rPr lang="en-US" sz="2400" dirty="0"/>
              <a:t>Tester</a:t>
            </a:r>
          </a:p>
        </p:txBody>
      </p:sp>
      <p:sp>
        <p:nvSpPr>
          <p:cNvPr id="23" name="Speech Bubble: Oval 22">
            <a:extLst>
              <a:ext uri="{FF2B5EF4-FFF2-40B4-BE49-F238E27FC236}">
                <a16:creationId xmlns:a16="http://schemas.microsoft.com/office/drawing/2014/main" id="{9818B92F-ED2C-4C1D-A7D6-DF3D5B7AD252}"/>
              </a:ext>
            </a:extLst>
          </p:cNvPr>
          <p:cNvSpPr/>
          <p:nvPr/>
        </p:nvSpPr>
        <p:spPr>
          <a:xfrm>
            <a:off x="2058827" y="642935"/>
            <a:ext cx="7370710" cy="862012"/>
          </a:xfrm>
          <a:prstGeom prst="wedgeEllipseCallout">
            <a:avLst>
              <a:gd name="adj1" fmla="val 68750"/>
              <a:gd name="adj2" fmla="val 2813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risten ITC" panose="03050502040202030202" pitchFamily="66" charset="0"/>
              </a:rPr>
              <a:t>Hi!  I’m a tester!  I’m here to help!</a:t>
            </a:r>
            <a:endParaRPr lang="en-US" b="1" dirty="0">
              <a:solidFill>
                <a:schemeClr val="tx1"/>
              </a:solidFill>
              <a:latin typeface="Kristen ITC" panose="03050502040202030202" pitchFamily="66" charset="0"/>
            </a:endParaRPr>
          </a:p>
        </p:txBody>
      </p:sp>
      <p:sp>
        <p:nvSpPr>
          <p:cNvPr id="17" name="Speech Bubble: Oval 16">
            <a:extLst>
              <a:ext uri="{FF2B5EF4-FFF2-40B4-BE49-F238E27FC236}">
                <a16:creationId xmlns:a16="http://schemas.microsoft.com/office/drawing/2014/main" id="{9A6AE2F3-AB01-4421-B5F3-0AB87429666F}"/>
              </a:ext>
            </a:extLst>
          </p:cNvPr>
          <p:cNvSpPr/>
          <p:nvPr/>
        </p:nvSpPr>
        <p:spPr>
          <a:xfrm>
            <a:off x="1951542" y="1625206"/>
            <a:ext cx="7370710" cy="862012"/>
          </a:xfrm>
          <a:prstGeom prst="wedgeEllipseCallout">
            <a:avLst>
              <a:gd name="adj1" fmla="val -58410"/>
              <a:gd name="adj2" fmla="val 2592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risten ITC" panose="03050502040202030202" pitchFamily="66" charset="0"/>
              </a:rPr>
              <a:t>I need to get this routine done!  </a:t>
            </a:r>
            <a:br>
              <a:rPr lang="en-US" dirty="0">
                <a:solidFill>
                  <a:schemeClr val="tx1"/>
                </a:solidFill>
                <a:latin typeface="Kristen ITC" panose="03050502040202030202" pitchFamily="66" charset="0"/>
              </a:rPr>
            </a:br>
            <a:r>
              <a:rPr lang="en-US" b="1" dirty="0">
                <a:solidFill>
                  <a:schemeClr val="tx1"/>
                </a:solidFill>
                <a:latin typeface="Kristen ITC" panose="03050502040202030202" pitchFamily="66" charset="0"/>
              </a:rPr>
              <a:t>Stay out of my way!</a:t>
            </a:r>
          </a:p>
        </p:txBody>
      </p:sp>
      <p:sp>
        <p:nvSpPr>
          <p:cNvPr id="18" name="Speech Bubble: Oval 17">
            <a:extLst>
              <a:ext uri="{FF2B5EF4-FFF2-40B4-BE49-F238E27FC236}">
                <a16:creationId xmlns:a16="http://schemas.microsoft.com/office/drawing/2014/main" id="{310BFFE2-7974-4026-BD19-3C45E0BA55A7}"/>
              </a:ext>
            </a:extLst>
          </p:cNvPr>
          <p:cNvSpPr/>
          <p:nvPr/>
        </p:nvSpPr>
        <p:spPr>
          <a:xfrm>
            <a:off x="2037968" y="2551907"/>
            <a:ext cx="7370710" cy="862012"/>
          </a:xfrm>
          <a:prstGeom prst="wedgeEllipseCallout">
            <a:avLst>
              <a:gd name="adj1" fmla="val 68750"/>
              <a:gd name="adj2" fmla="val 1355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risten ITC" panose="03050502040202030202" pitchFamily="66" charset="0"/>
              </a:rPr>
              <a:t>Wait!  This software is complex.  </a:t>
            </a:r>
          </a:p>
          <a:p>
            <a:pPr algn="ctr"/>
            <a:r>
              <a:rPr lang="en-US" dirty="0">
                <a:solidFill>
                  <a:schemeClr val="tx1"/>
                </a:solidFill>
                <a:latin typeface="Kristen ITC" panose="03050502040202030202" pitchFamily="66" charset="0"/>
              </a:rPr>
              <a:t>I need to figure out what might go wrong!</a:t>
            </a:r>
          </a:p>
        </p:txBody>
      </p:sp>
      <p:sp>
        <p:nvSpPr>
          <p:cNvPr id="19" name="Speech Bubble: Oval 18">
            <a:extLst>
              <a:ext uri="{FF2B5EF4-FFF2-40B4-BE49-F238E27FC236}">
                <a16:creationId xmlns:a16="http://schemas.microsoft.com/office/drawing/2014/main" id="{DEF8E1F7-AE22-473C-B3B5-FD8022D18BDC}"/>
              </a:ext>
            </a:extLst>
          </p:cNvPr>
          <p:cNvSpPr/>
          <p:nvPr/>
        </p:nvSpPr>
        <p:spPr>
          <a:xfrm>
            <a:off x="2037968" y="3521474"/>
            <a:ext cx="7370710" cy="862012"/>
          </a:xfrm>
          <a:prstGeom prst="wedgeEllipseCallout">
            <a:avLst>
              <a:gd name="adj1" fmla="val -61511"/>
              <a:gd name="adj2" fmla="val 588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risten ITC" panose="03050502040202030202" pitchFamily="66" charset="0"/>
              </a:rPr>
              <a:t>I know what I’m doing!  </a:t>
            </a:r>
            <a:r>
              <a:rPr lang="en-US" b="1" dirty="0">
                <a:solidFill>
                  <a:schemeClr val="tx1"/>
                </a:solidFill>
                <a:latin typeface="Kristen ITC" panose="03050502040202030202" pitchFamily="66" charset="0"/>
              </a:rPr>
              <a:t>Get off my back!</a:t>
            </a:r>
          </a:p>
        </p:txBody>
      </p:sp>
      <p:sp>
        <p:nvSpPr>
          <p:cNvPr id="20" name="Speech Bubble: Oval 19">
            <a:extLst>
              <a:ext uri="{FF2B5EF4-FFF2-40B4-BE49-F238E27FC236}">
                <a16:creationId xmlns:a16="http://schemas.microsoft.com/office/drawing/2014/main" id="{782BB8B8-4F2C-4AA5-90C1-83702F202AC7}"/>
              </a:ext>
            </a:extLst>
          </p:cNvPr>
          <p:cNvSpPr/>
          <p:nvPr/>
        </p:nvSpPr>
        <p:spPr>
          <a:xfrm>
            <a:off x="2088768" y="4491041"/>
            <a:ext cx="7370710" cy="862012"/>
          </a:xfrm>
          <a:prstGeom prst="wedgeEllipseCallout">
            <a:avLst>
              <a:gd name="adj1" fmla="val 69956"/>
              <a:gd name="adj2" fmla="val -545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Kristen ITC" panose="03050502040202030202" pitchFamily="66" charset="0"/>
              </a:rPr>
              <a:t>There are defects in your code and I’m going to find ‘</a:t>
            </a:r>
            <a:r>
              <a:rPr lang="en-US" dirty="0" err="1">
                <a:solidFill>
                  <a:schemeClr val="tx1"/>
                </a:solidFill>
                <a:latin typeface="Kristen ITC" panose="03050502040202030202" pitchFamily="66" charset="0"/>
              </a:rPr>
              <a:t>em</a:t>
            </a:r>
            <a:r>
              <a:rPr lang="en-US" dirty="0">
                <a:solidFill>
                  <a:schemeClr val="tx1"/>
                </a:solidFill>
                <a:latin typeface="Kristen ITC" panose="03050502040202030202" pitchFamily="66" charset="0"/>
              </a:rPr>
              <a:t>, </a:t>
            </a:r>
            <a:r>
              <a:rPr lang="en-US" b="1" dirty="0">
                <a:solidFill>
                  <a:schemeClr val="tx1"/>
                </a:solidFill>
                <a:latin typeface="Kristen ITC" panose="03050502040202030202" pitchFamily="66" charset="0"/>
              </a:rPr>
              <a:t>you hack!</a:t>
            </a:r>
            <a:endParaRPr lang="en-US" dirty="0">
              <a:solidFill>
                <a:schemeClr val="tx1"/>
              </a:solidFill>
              <a:latin typeface="Kristen ITC" panose="03050502040202030202" pitchFamily="66" charset="0"/>
            </a:endParaRPr>
          </a:p>
        </p:txBody>
      </p:sp>
      <p:sp>
        <p:nvSpPr>
          <p:cNvPr id="21" name="Speech Bubble: Oval 20">
            <a:extLst>
              <a:ext uri="{FF2B5EF4-FFF2-40B4-BE49-F238E27FC236}">
                <a16:creationId xmlns:a16="http://schemas.microsoft.com/office/drawing/2014/main" id="{4E31FA3A-BBEA-49CE-BB20-90AD77E20F1F}"/>
              </a:ext>
            </a:extLst>
          </p:cNvPr>
          <p:cNvSpPr/>
          <p:nvPr/>
        </p:nvSpPr>
        <p:spPr>
          <a:xfrm>
            <a:off x="6959599" y="5617771"/>
            <a:ext cx="2617497" cy="862012"/>
          </a:xfrm>
          <a:prstGeom prst="wedgeEllipseCallout">
            <a:avLst>
              <a:gd name="adj1" fmla="val 96157"/>
              <a:gd name="adj2" fmla="val -1223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Kristen ITC" panose="03050502040202030202" pitchFamily="66" charset="0"/>
              </a:rPr>
              <a:t>Gahhhh</a:t>
            </a:r>
            <a:r>
              <a:rPr lang="en-US" sz="2400" b="1" dirty="0">
                <a:solidFill>
                  <a:schemeClr val="tx1"/>
                </a:solidFill>
                <a:latin typeface="Kristen ITC" panose="03050502040202030202" pitchFamily="66" charset="0"/>
              </a:rPr>
              <a:t>!</a:t>
            </a:r>
          </a:p>
        </p:txBody>
      </p:sp>
      <p:sp>
        <p:nvSpPr>
          <p:cNvPr id="22" name="Speech Bubble: Oval 21">
            <a:extLst>
              <a:ext uri="{FF2B5EF4-FFF2-40B4-BE49-F238E27FC236}">
                <a16:creationId xmlns:a16="http://schemas.microsoft.com/office/drawing/2014/main" id="{E827DB5F-C8BD-4EC3-AC71-7E68EA554932}"/>
              </a:ext>
            </a:extLst>
          </p:cNvPr>
          <p:cNvSpPr/>
          <p:nvPr/>
        </p:nvSpPr>
        <p:spPr>
          <a:xfrm>
            <a:off x="2323375" y="5667225"/>
            <a:ext cx="2617497" cy="862012"/>
          </a:xfrm>
          <a:prstGeom prst="wedgeEllipseCallout">
            <a:avLst>
              <a:gd name="adj1" fmla="val -89188"/>
              <a:gd name="adj2" fmla="val -1208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Kristen ITC" panose="03050502040202030202" pitchFamily="66" charset="0"/>
              </a:rPr>
              <a:t>Gahhhh</a:t>
            </a:r>
            <a:r>
              <a:rPr lang="en-US" sz="2400" b="1" dirty="0">
                <a:solidFill>
                  <a:schemeClr val="tx1"/>
                </a:solidFill>
                <a:latin typeface="Kristen ITC" panose="03050502040202030202" pitchFamily="66" charset="0"/>
              </a:rPr>
              <a:t>!</a:t>
            </a:r>
          </a:p>
        </p:txBody>
      </p:sp>
    </p:spTree>
    <p:extLst>
      <p:ext uri="{BB962C8B-B14F-4D97-AF65-F5344CB8AC3E}">
        <p14:creationId xmlns:p14="http://schemas.microsoft.com/office/powerpoint/2010/main" val="95818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animBg="1"/>
      <p:bldP spid="18" grpId="0" animBg="1"/>
      <p:bldP spid="19" grpId="0" animBg="1"/>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E1C6-9957-4CD2-B224-99AA43540A00}"/>
              </a:ext>
            </a:extLst>
          </p:cNvPr>
          <p:cNvSpPr>
            <a:spLocks noGrp="1"/>
          </p:cNvSpPr>
          <p:nvPr>
            <p:ph type="title"/>
          </p:nvPr>
        </p:nvSpPr>
        <p:spPr/>
        <p:txBody>
          <a:bodyPr/>
          <a:lstStyle/>
          <a:p>
            <a:r>
              <a:rPr lang="en-US" dirty="0"/>
              <a:t>The truth of it: We need testers</a:t>
            </a:r>
          </a:p>
        </p:txBody>
      </p:sp>
      <p:sp>
        <p:nvSpPr>
          <p:cNvPr id="3" name="Content Placeholder 2">
            <a:extLst>
              <a:ext uri="{FF2B5EF4-FFF2-40B4-BE49-F238E27FC236}">
                <a16:creationId xmlns:a16="http://schemas.microsoft.com/office/drawing/2014/main" id="{20BDCC49-5FA7-4064-A869-CB84F1691BCD}"/>
              </a:ext>
            </a:extLst>
          </p:cNvPr>
          <p:cNvSpPr>
            <a:spLocks noGrp="1"/>
          </p:cNvSpPr>
          <p:nvPr>
            <p:ph idx="1"/>
          </p:nvPr>
        </p:nvSpPr>
        <p:spPr>
          <a:xfrm>
            <a:off x="743607" y="1690688"/>
            <a:ext cx="10515600" cy="4351338"/>
          </a:xfrm>
        </p:spPr>
        <p:txBody>
          <a:bodyPr>
            <a:normAutofit/>
          </a:bodyPr>
          <a:lstStyle/>
          <a:p>
            <a:r>
              <a:rPr lang="en-US" dirty="0"/>
              <a:t>Unit testing by a developer tops out at 40 – 50% defect detection effectiveness</a:t>
            </a:r>
          </a:p>
          <a:p>
            <a:r>
              <a:rPr lang="en-US" dirty="0"/>
              <a:t>Independent test teams score 85% - 98%.</a:t>
            </a:r>
          </a:p>
          <a:p>
            <a:endParaRPr lang="en-US" dirty="0"/>
          </a:p>
        </p:txBody>
      </p:sp>
      <p:pic>
        <p:nvPicPr>
          <p:cNvPr id="5" name="Picture 4">
            <a:extLst>
              <a:ext uri="{FF2B5EF4-FFF2-40B4-BE49-F238E27FC236}">
                <a16:creationId xmlns:a16="http://schemas.microsoft.com/office/drawing/2014/main" id="{DEFE4D43-B38A-4F6C-9E06-352C7754C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236" y="3288287"/>
            <a:ext cx="8628342" cy="2682875"/>
          </a:xfrm>
          <a:prstGeom prst="rect">
            <a:avLst/>
          </a:prstGeom>
        </p:spPr>
      </p:pic>
    </p:spTree>
    <p:extLst>
      <p:ext uri="{BB962C8B-B14F-4D97-AF65-F5344CB8AC3E}">
        <p14:creationId xmlns:p14="http://schemas.microsoft.com/office/powerpoint/2010/main" val="2397436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Rationale for Testing Software</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
        <p:nvSpPr>
          <p:cNvPr id="7" name="Rectangle 8"/>
          <p:cNvSpPr>
            <a:spLocks noChangeArrowheads="1"/>
          </p:cNvSpPr>
          <p:nvPr/>
        </p:nvSpPr>
        <p:spPr bwMode="auto">
          <a:xfrm>
            <a:off x="1071078" y="2134122"/>
            <a:ext cx="10609933" cy="1127481"/>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00"/>
                </a:solidFill>
                <a:effectLst>
                  <a:outerShdw blurRad="38100" dist="38100" dir="2700000" algn="tl">
                    <a:srgbClr val="000000">
                      <a:alpha val="43137"/>
                    </a:srgbClr>
                  </a:outerShdw>
                </a:effectLst>
              </a:rPr>
              <a:t>A tester’s goal is to eliminate faults as early as possible</a:t>
            </a:r>
          </a:p>
        </p:txBody>
      </p:sp>
      <p:sp>
        <p:nvSpPr>
          <p:cNvPr id="8" name="Rectangle 8"/>
          <p:cNvSpPr>
            <a:spLocks noChangeArrowheads="1"/>
          </p:cNvSpPr>
          <p:nvPr/>
        </p:nvSpPr>
        <p:spPr bwMode="auto">
          <a:xfrm>
            <a:off x="1071079" y="3596398"/>
            <a:ext cx="10609932" cy="1814862"/>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buFont typeface="Arial" panose="020B0604020202020204" pitchFamily="34" charset="0"/>
              <a:buChar char="•"/>
            </a:pPr>
            <a:r>
              <a:rPr lang="en-US" sz="3200" dirty="0">
                <a:solidFill>
                  <a:srgbClr val="FFFF00"/>
                </a:solidFill>
                <a:effectLst>
                  <a:outerShdw blurRad="38100" dist="38100" dir="2700000" algn="tl">
                    <a:srgbClr val="000000">
                      <a:alpha val="43137"/>
                    </a:srgbClr>
                  </a:outerShdw>
                </a:effectLst>
              </a:rPr>
              <a:t>Improve quality</a:t>
            </a:r>
          </a:p>
          <a:p>
            <a:pPr marL="457200" indent="-457200">
              <a:buFont typeface="Arial" panose="020B0604020202020204" pitchFamily="34" charset="0"/>
              <a:buChar char="•"/>
            </a:pPr>
            <a:r>
              <a:rPr lang="en-US" sz="3200" dirty="0">
                <a:solidFill>
                  <a:srgbClr val="FFFF00"/>
                </a:solidFill>
                <a:effectLst>
                  <a:outerShdw blurRad="38100" dist="38100" dir="2700000" algn="tl">
                    <a:srgbClr val="000000">
                      <a:alpha val="43137"/>
                    </a:srgbClr>
                  </a:outerShdw>
                </a:effectLst>
              </a:rPr>
              <a:t>Reduce cost</a:t>
            </a:r>
          </a:p>
          <a:p>
            <a:pPr marL="457200" indent="-457200">
              <a:buFont typeface="Arial" panose="020B0604020202020204" pitchFamily="34" charset="0"/>
              <a:buChar char="•"/>
            </a:pPr>
            <a:r>
              <a:rPr lang="en-US" sz="3200" dirty="0">
                <a:solidFill>
                  <a:srgbClr val="FFFF00"/>
                </a:solidFill>
                <a:effectLst>
                  <a:outerShdw blurRad="38100" dist="38100" dir="2700000" algn="tl">
                    <a:srgbClr val="000000">
                      <a:alpha val="43137"/>
                    </a:srgbClr>
                  </a:outerShdw>
                </a:effectLst>
              </a:rPr>
              <a:t>Maximize customer satisfaction</a:t>
            </a:r>
          </a:p>
        </p:txBody>
      </p:sp>
    </p:spTree>
    <p:extLst>
      <p:ext uri="{BB962C8B-B14F-4D97-AF65-F5344CB8AC3E}">
        <p14:creationId xmlns:p14="http://schemas.microsoft.com/office/powerpoint/2010/main" val="132134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F31B-4B52-457E-86DE-EBBEF2AAAC32}"/>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C816A81D-3EA2-46D8-AC9C-3E1F6FAFAB73}"/>
              </a:ext>
            </a:extLst>
          </p:cNvPr>
          <p:cNvSpPr>
            <a:spLocks noGrp="1"/>
          </p:cNvSpPr>
          <p:nvPr>
            <p:ph idx="1"/>
          </p:nvPr>
        </p:nvSpPr>
        <p:spPr/>
        <p:txBody>
          <a:bodyPr/>
          <a:lstStyle/>
          <a:p>
            <a:r>
              <a:rPr lang="en-US" dirty="0"/>
              <a:t>In case you have Monday classes, next Monday is a holiday</a:t>
            </a:r>
          </a:p>
          <a:p>
            <a:r>
              <a:rPr lang="en-US" dirty="0"/>
              <a:t>I’ll be traveling Thursday through Monday.  Email responses may be slower than usual and grading may take longer than usual.</a:t>
            </a:r>
          </a:p>
          <a:p>
            <a:r>
              <a:rPr lang="en-US" dirty="0"/>
              <a:t>I mentioned that I’d check to see whether VS Enterprise (as opposed to Community) is required.  It turns out that several VS features we will be using require VS.  These include:</a:t>
            </a:r>
          </a:p>
          <a:p>
            <a:pPr lvl="1"/>
            <a:r>
              <a:rPr lang="en-US" dirty="0"/>
              <a:t>Live Unit Testing</a:t>
            </a:r>
          </a:p>
          <a:p>
            <a:pPr lvl="1"/>
            <a:r>
              <a:rPr lang="en-US" dirty="0"/>
              <a:t>Code Coverage</a:t>
            </a:r>
          </a:p>
          <a:p>
            <a:pPr lvl="1"/>
            <a:r>
              <a:rPr lang="en-US" dirty="0"/>
              <a:t>Microsoft Fakes</a:t>
            </a:r>
          </a:p>
        </p:txBody>
      </p:sp>
    </p:spTree>
    <p:extLst>
      <p:ext uri="{BB962C8B-B14F-4D97-AF65-F5344CB8AC3E}">
        <p14:creationId xmlns:p14="http://schemas.microsoft.com/office/powerpoint/2010/main" val="328133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9A6-B60E-48C2-ABD4-811584CD8901}"/>
              </a:ext>
            </a:extLst>
          </p:cNvPr>
          <p:cNvSpPr>
            <a:spLocks noGrp="1"/>
          </p:cNvSpPr>
          <p:nvPr>
            <p:ph type="title"/>
          </p:nvPr>
        </p:nvSpPr>
        <p:spPr/>
        <p:txBody>
          <a:bodyPr/>
          <a:lstStyle/>
          <a:p>
            <a:r>
              <a:rPr lang="en-US" dirty="0"/>
              <a:t>Homework assignment review</a:t>
            </a:r>
          </a:p>
        </p:txBody>
      </p:sp>
      <p:sp>
        <p:nvSpPr>
          <p:cNvPr id="3" name="Text Placeholder 2">
            <a:extLst>
              <a:ext uri="{FF2B5EF4-FFF2-40B4-BE49-F238E27FC236}">
                <a16:creationId xmlns:a16="http://schemas.microsoft.com/office/drawing/2014/main" id="{3AC4D3E9-C9A9-459F-9EDF-6CFF24A973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910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Q3: Remember this?</a:t>
            </a:r>
            <a:br>
              <a:rPr lang="en-US" dirty="0"/>
            </a:br>
            <a:r>
              <a:rPr lang="en-US" dirty="0"/>
              <a:t>Validation &amp; Verification (</a:t>
            </a:r>
            <a:r>
              <a:rPr lang="en-US" sz="3200" dirty="0"/>
              <a:t>IEEE-STD-610</a:t>
            </a:r>
            <a:r>
              <a:rPr lang="en-US" dirty="0"/>
              <a:t>)</a:t>
            </a:r>
          </a:p>
        </p:txBody>
      </p:sp>
      <p:sp>
        <p:nvSpPr>
          <p:cNvPr id="3" name="Content Placeholder 2"/>
          <p:cNvSpPr>
            <a:spLocks noGrp="1"/>
          </p:cNvSpPr>
          <p:nvPr>
            <p:ph idx="1"/>
          </p:nvPr>
        </p:nvSpPr>
        <p:spPr>
          <a:solidFill>
            <a:schemeClr val="bg1"/>
          </a:solidFill>
          <a:effectLst/>
        </p:spPr>
        <p:txBody>
          <a:bodyPr/>
          <a:lstStyle/>
          <a:p>
            <a:r>
              <a:rPr lang="en-US" b="1" dirty="0">
                <a:solidFill>
                  <a:schemeClr val="accent1"/>
                </a:solidFill>
              </a:rPr>
              <a:t>Validation</a:t>
            </a:r>
            <a:r>
              <a:rPr lang="en-US" dirty="0"/>
              <a:t>: The process of evaluating software at the end of software development  to ensure compliance with intended usage</a:t>
            </a:r>
          </a:p>
          <a:p>
            <a:pPr lvl="1"/>
            <a:endParaRPr lang="en-US" dirty="0"/>
          </a:p>
          <a:p>
            <a:r>
              <a:rPr lang="en-US" b="1" dirty="0">
                <a:solidFill>
                  <a:schemeClr val="accent1"/>
                </a:solidFill>
              </a:rPr>
              <a:t>Verification</a:t>
            </a:r>
            <a:r>
              <a:rPr lang="en-US" dirty="0"/>
              <a:t>: The process of determining whether the products of a given phase of the software development process fulfill the requirements established during the previous phase</a:t>
            </a:r>
          </a:p>
          <a:p>
            <a:pPr lvl="1"/>
            <a:endParaRPr lang="en-US" dirty="0"/>
          </a:p>
          <a:p>
            <a:pPr lvl="1"/>
            <a:endParaRPr lang="en-US" dirty="0"/>
          </a:p>
        </p:txBody>
      </p:sp>
      <p:sp>
        <p:nvSpPr>
          <p:cNvPr id="4" name="Date Placeholder 3"/>
          <p:cNvSpPr>
            <a:spLocks noGrp="1"/>
          </p:cNvSpPr>
          <p:nvPr>
            <p:ph type="dt" sz="half" idx="10"/>
          </p:nvPr>
        </p:nvSpPr>
        <p:spPr/>
        <p:txBody>
          <a:bodyPr/>
          <a:lstStyle/>
          <a:p>
            <a:pPr>
              <a:defRPr/>
            </a:pPr>
            <a:r>
              <a:rPr lang="en-US" dirty="0"/>
              <a:t>Introduction to Software Testing, Edition 2  (Ch 1)</a:t>
            </a:r>
            <a:endParaRPr lang="en-US" u="sng" dirty="0"/>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1623954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ED0-8194-457A-803A-7E134C091AFF}"/>
              </a:ext>
            </a:extLst>
          </p:cNvPr>
          <p:cNvSpPr>
            <a:spLocks noGrp="1"/>
          </p:cNvSpPr>
          <p:nvPr>
            <p:ph type="title"/>
          </p:nvPr>
        </p:nvSpPr>
        <p:spPr/>
        <p:txBody>
          <a:bodyPr>
            <a:normAutofit/>
          </a:bodyPr>
          <a:lstStyle/>
          <a:p>
            <a:r>
              <a:rPr lang="en-US" dirty="0"/>
              <a:t>Validation requires an understanding of what the program needs to do</a:t>
            </a:r>
            <a:endParaRPr lang="en-US" b="1" dirty="0"/>
          </a:p>
        </p:txBody>
      </p:sp>
      <p:sp>
        <p:nvSpPr>
          <p:cNvPr id="3" name="Content Placeholder 2">
            <a:extLst>
              <a:ext uri="{FF2B5EF4-FFF2-40B4-BE49-F238E27FC236}">
                <a16:creationId xmlns:a16="http://schemas.microsoft.com/office/drawing/2014/main" id="{75712A13-E344-44BE-B847-22C7DEA28743}"/>
              </a:ext>
            </a:extLst>
          </p:cNvPr>
          <p:cNvSpPr>
            <a:spLocks noGrp="1"/>
          </p:cNvSpPr>
          <p:nvPr>
            <p:ph idx="1"/>
          </p:nvPr>
        </p:nvSpPr>
        <p:spPr/>
        <p:txBody>
          <a:bodyPr/>
          <a:lstStyle/>
          <a:p>
            <a:pPr marL="0" indent="0">
              <a:buNone/>
            </a:pPr>
            <a:r>
              <a:rPr lang="en-US" dirty="0"/>
              <a:t>Given this function:</a:t>
            </a:r>
          </a:p>
          <a:p>
            <a:endParaRPr lang="en-US" dirty="0"/>
          </a:p>
          <a:p>
            <a:endParaRPr lang="en-US" dirty="0"/>
          </a:p>
          <a:p>
            <a:pPr marL="0" indent="0">
              <a:buNone/>
            </a:pPr>
            <a:r>
              <a:rPr lang="en-US" dirty="0"/>
              <a:t>…how can you be sure it’s doing what it’s supposed to?</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91164831-0067-4BC5-842B-F8F8D33F13E5}"/>
              </a:ext>
            </a:extLst>
          </p:cNvPr>
          <p:cNvSpPr/>
          <p:nvPr/>
        </p:nvSpPr>
        <p:spPr>
          <a:xfrm>
            <a:off x="978538" y="2600867"/>
            <a:ext cx="9562360" cy="461665"/>
          </a:xfrm>
          <a:prstGeom prst="rect">
            <a:avLst/>
          </a:prstGeom>
        </p:spPr>
        <p:txBody>
          <a:bodyPr wrap="square">
            <a:spAutoFit/>
          </a:bodyPr>
          <a:lstStyle/>
          <a:p>
            <a:pPr algn="ctr"/>
            <a:r>
              <a:rPr lang="en-US" sz="2400" dirty="0">
                <a:latin typeface="Consolas" panose="020B0609020204030204" pitchFamily="49" charset="0"/>
              </a:rPr>
              <a:t>public static var </a:t>
            </a:r>
            <a:r>
              <a:rPr lang="en-US" sz="2400" dirty="0" err="1">
                <a:latin typeface="Consolas" panose="020B0609020204030204" pitchFamily="49" charset="0"/>
              </a:rPr>
              <a:t>CalcSqrt</a:t>
            </a:r>
            <a:r>
              <a:rPr lang="en-US" sz="2400" dirty="0">
                <a:latin typeface="Consolas" panose="020B0609020204030204" pitchFamily="49" charset="0"/>
              </a:rPr>
              <a:t>(var number)</a:t>
            </a:r>
          </a:p>
        </p:txBody>
      </p:sp>
      <p:sp>
        <p:nvSpPr>
          <p:cNvPr id="6" name="Rectangle 8">
            <a:extLst>
              <a:ext uri="{FF2B5EF4-FFF2-40B4-BE49-F238E27FC236}">
                <a16:creationId xmlns:a16="http://schemas.microsoft.com/office/drawing/2014/main" id="{DDDD9EDB-3A69-4694-B0F4-1CDCB034E2ED}"/>
              </a:ext>
            </a:extLst>
          </p:cNvPr>
          <p:cNvSpPr>
            <a:spLocks noChangeArrowheads="1"/>
          </p:cNvSpPr>
          <p:nvPr/>
        </p:nvSpPr>
        <p:spPr bwMode="auto">
          <a:xfrm>
            <a:off x="282222" y="4926546"/>
            <a:ext cx="11627555" cy="1814862"/>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00"/>
                </a:solidFill>
                <a:effectLst>
                  <a:outerShdw blurRad="38100" dist="38100" dir="2700000" algn="tl">
                    <a:srgbClr val="000000">
                      <a:alpha val="43137"/>
                    </a:srgbClr>
                  </a:outerShdw>
                </a:effectLst>
              </a:rPr>
              <a:t>To properly test you need to understand precisely what is intended</a:t>
            </a:r>
          </a:p>
        </p:txBody>
      </p:sp>
    </p:spTree>
    <p:extLst>
      <p:ext uri="{BB962C8B-B14F-4D97-AF65-F5344CB8AC3E}">
        <p14:creationId xmlns:p14="http://schemas.microsoft.com/office/powerpoint/2010/main" val="74047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CAE9A6-B60E-48C2-ABD4-811584CD890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In-Class Discussion 1</a:t>
            </a:r>
          </a:p>
        </p:txBody>
      </p:sp>
      <p:sp>
        <p:nvSpPr>
          <p:cNvPr id="3" name="Text Placeholder 2">
            <a:extLst>
              <a:ext uri="{FF2B5EF4-FFF2-40B4-BE49-F238E27FC236}">
                <a16:creationId xmlns:a16="http://schemas.microsoft.com/office/drawing/2014/main" id="{3AC4D3E9-C9A9-459F-9EDF-6CFF24A97373}"/>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162841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br>
              <a:rPr lang="en-US" dirty="0"/>
            </a:br>
            <a:br>
              <a:rPr lang="en-US" dirty="0"/>
            </a:br>
            <a:r>
              <a:rPr lang="en-US" dirty="0"/>
              <a:t>Testing Throughout the Lifecycle</a:t>
            </a:r>
          </a:p>
        </p:txBody>
      </p:sp>
      <p:sp>
        <p:nvSpPr>
          <p:cNvPr id="3" name="Text Placeholder 2">
            <a:extLst>
              <a:ext uri="{FF2B5EF4-FFF2-40B4-BE49-F238E27FC236}">
                <a16:creationId xmlns:a16="http://schemas.microsoft.com/office/drawing/2014/main" id="{9982BAB8-C54E-4EB9-891E-4235CDB183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333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Activities</a:t>
            </a:r>
          </a:p>
        </p:txBody>
      </p:sp>
      <p:sp>
        <p:nvSpPr>
          <p:cNvPr id="3" name="Content Placeholder 2"/>
          <p:cNvSpPr>
            <a:spLocks noGrp="1"/>
          </p:cNvSpPr>
          <p:nvPr>
            <p:ph idx="1"/>
          </p:nvPr>
        </p:nvSpPr>
        <p:spPr>
          <a:xfrm>
            <a:off x="838200" y="1538755"/>
            <a:ext cx="10515600" cy="4351338"/>
          </a:xfrm>
        </p:spPr>
        <p:txBody>
          <a:bodyPr/>
          <a:lstStyle/>
          <a:p>
            <a:r>
              <a:rPr lang="en-US" u="sng">
                <a:solidFill>
                  <a:schemeClr val="tx2"/>
                </a:solidFill>
              </a:rPr>
              <a:t>Tester </a:t>
            </a:r>
            <a:r>
              <a:rPr lang="en-US"/>
              <a:t>: </a:t>
            </a:r>
            <a:r>
              <a:rPr lang="en-US" dirty="0"/>
              <a:t>An IT professional who is in charge of one or more technical test activities</a:t>
            </a:r>
          </a:p>
          <a:p>
            <a:pPr lvl="1"/>
            <a:r>
              <a:rPr lang="en-US" sz="1800" dirty="0"/>
              <a:t>Designing test inputs</a:t>
            </a:r>
          </a:p>
          <a:p>
            <a:pPr lvl="1"/>
            <a:r>
              <a:rPr lang="en-US" sz="1800" dirty="0"/>
              <a:t>Producing test values</a:t>
            </a:r>
          </a:p>
          <a:p>
            <a:pPr lvl="1"/>
            <a:r>
              <a:rPr lang="en-US" sz="1800" dirty="0"/>
              <a:t>Running test scripts</a:t>
            </a:r>
          </a:p>
          <a:p>
            <a:pPr lvl="1"/>
            <a:r>
              <a:rPr lang="en-US" sz="1800" dirty="0"/>
              <a:t>Analyzing results</a:t>
            </a:r>
          </a:p>
          <a:p>
            <a:pPr lvl="1"/>
            <a:r>
              <a:rPr lang="en-US" sz="1800" dirty="0"/>
              <a:t>Reporting results to developers and managers</a:t>
            </a:r>
          </a:p>
          <a:p>
            <a:pPr lvl="1"/>
            <a:endParaRPr lang="en-US" sz="1800" dirty="0"/>
          </a:p>
          <a:p>
            <a:r>
              <a:rPr lang="en-US" u="sng" dirty="0">
                <a:solidFill>
                  <a:schemeClr val="tx2"/>
                </a:solidFill>
              </a:rPr>
              <a:t>Test Manager</a:t>
            </a:r>
            <a:r>
              <a:rPr lang="en-US" dirty="0"/>
              <a:t> : In charge of one or more test engineers</a:t>
            </a:r>
          </a:p>
          <a:p>
            <a:pPr lvl="1"/>
            <a:r>
              <a:rPr lang="en-US" sz="1800" dirty="0"/>
              <a:t>Sets test policies and processes</a:t>
            </a:r>
          </a:p>
          <a:p>
            <a:pPr lvl="1"/>
            <a:r>
              <a:rPr lang="en-US" sz="1800" dirty="0"/>
              <a:t>Interacts with other managers on the project</a:t>
            </a:r>
          </a:p>
          <a:p>
            <a:pPr lvl="1"/>
            <a:r>
              <a:rPr lang="en-US" sz="1800" dirty="0"/>
              <a:t>Otherwise supports the engineers</a:t>
            </a:r>
          </a:p>
        </p:txBody>
      </p:sp>
      <p:sp>
        <p:nvSpPr>
          <p:cNvPr id="4" name="Date Placeholder 3"/>
          <p:cNvSpPr>
            <a:spLocks noGrp="1"/>
          </p:cNvSpPr>
          <p:nvPr>
            <p:ph type="dt" sz="half" idx="10"/>
          </p:nvPr>
        </p:nvSpPr>
        <p:spPr/>
        <p:txBody>
          <a:bodyPr/>
          <a:lstStyle/>
          <a:p>
            <a:pPr>
              <a:defRPr/>
            </a:pPr>
            <a:r>
              <a:rPr lang="en-US"/>
              <a:t>Introduction to Software Testing, Edition 2  (Ch 2)</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
        <p:nvSpPr>
          <p:cNvPr id="7" name="Rectangle 6">
            <a:extLst>
              <a:ext uri="{FF2B5EF4-FFF2-40B4-BE49-F238E27FC236}">
                <a16:creationId xmlns:a16="http://schemas.microsoft.com/office/drawing/2014/main" id="{5610D4BF-0A74-447A-907B-7A1E13678B2B}"/>
              </a:ext>
            </a:extLst>
          </p:cNvPr>
          <p:cNvSpPr/>
          <p:nvPr/>
        </p:nvSpPr>
        <p:spPr>
          <a:xfrm>
            <a:off x="6096000" y="2048529"/>
            <a:ext cx="5665694" cy="1791260"/>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p>
            <a:pPr>
              <a:lnSpc>
                <a:spcPct val="90000"/>
              </a:lnSpc>
              <a:spcBef>
                <a:spcPct val="30000"/>
              </a:spcBef>
              <a:buSzPct val="75000"/>
            </a:pPr>
            <a:r>
              <a:rPr lang="en-US" sz="2400" dirty="0">
                <a:solidFill>
                  <a:srgbClr val="FFFF00"/>
                </a:solidFill>
                <a:effectLst>
                  <a:outerShdw blurRad="38100" dist="38100" dir="2700000" algn="tl">
                    <a:srgbClr val="000000"/>
                  </a:outerShdw>
                </a:effectLst>
                <a:cs typeface="Arial" pitchFamily="34" charset="0"/>
              </a:rPr>
              <a:t>Software companies often distinguish between:</a:t>
            </a:r>
          </a:p>
          <a:p>
            <a:pPr marL="287338" indent="-287338">
              <a:lnSpc>
                <a:spcPct val="90000"/>
              </a:lnSpc>
              <a:spcBef>
                <a:spcPct val="30000"/>
              </a:spcBef>
              <a:buSzPct val="75000"/>
              <a:buFont typeface="Arial" panose="020B0604020202020204" pitchFamily="34" charset="0"/>
              <a:buChar char="•"/>
            </a:pPr>
            <a:r>
              <a:rPr lang="en-US" sz="2000" dirty="0">
                <a:solidFill>
                  <a:srgbClr val="FFFF00"/>
                </a:solidFill>
                <a:effectLst>
                  <a:outerShdw blurRad="38100" dist="38100" dir="2700000" algn="tl">
                    <a:srgbClr val="000000"/>
                  </a:outerShdw>
                </a:effectLst>
                <a:cs typeface="Arial" pitchFamily="34" charset="0"/>
              </a:rPr>
              <a:t>Software Test Engineers (</a:t>
            </a:r>
            <a:r>
              <a:rPr lang="en-US" sz="2000" b="1" dirty="0">
                <a:solidFill>
                  <a:srgbClr val="FFFF00"/>
                </a:solidFill>
                <a:effectLst>
                  <a:outerShdw blurRad="38100" dist="38100" dir="2700000" algn="tl">
                    <a:srgbClr val="000000"/>
                  </a:outerShdw>
                </a:effectLst>
                <a:cs typeface="Arial" pitchFamily="34" charset="0"/>
              </a:rPr>
              <a:t>STEs</a:t>
            </a:r>
            <a:r>
              <a:rPr lang="en-US" sz="2000" dirty="0">
                <a:solidFill>
                  <a:srgbClr val="FFFF00"/>
                </a:solidFill>
                <a:effectLst>
                  <a:outerShdw blurRad="38100" dist="38100" dir="2700000" algn="tl">
                    <a:srgbClr val="000000"/>
                  </a:outerShdw>
                </a:effectLst>
                <a:cs typeface="Arial" pitchFamily="34" charset="0"/>
              </a:rPr>
              <a:t>)</a:t>
            </a:r>
          </a:p>
          <a:p>
            <a:pPr marL="287338" indent="-287338">
              <a:lnSpc>
                <a:spcPct val="90000"/>
              </a:lnSpc>
              <a:spcBef>
                <a:spcPct val="30000"/>
              </a:spcBef>
              <a:buSzPct val="75000"/>
              <a:buFont typeface="Arial" panose="020B0604020202020204" pitchFamily="34" charset="0"/>
              <a:buChar char="•"/>
            </a:pPr>
            <a:r>
              <a:rPr lang="en-US" sz="2000" dirty="0">
                <a:solidFill>
                  <a:srgbClr val="FFFF00"/>
                </a:solidFill>
                <a:effectLst>
                  <a:outerShdw blurRad="38100" dist="38100" dir="2700000" algn="tl">
                    <a:srgbClr val="000000"/>
                  </a:outerShdw>
                </a:effectLst>
                <a:cs typeface="Arial" pitchFamily="34" charset="0"/>
              </a:rPr>
              <a:t>Software Development Engineers in Test (</a:t>
            </a:r>
            <a:r>
              <a:rPr lang="en-US" sz="2000" b="1" dirty="0">
                <a:solidFill>
                  <a:srgbClr val="FFFF00"/>
                </a:solidFill>
                <a:effectLst>
                  <a:outerShdw blurRad="38100" dist="38100" dir="2700000" algn="tl">
                    <a:srgbClr val="000000"/>
                  </a:outerShdw>
                </a:effectLst>
                <a:cs typeface="Arial" pitchFamily="34" charset="0"/>
              </a:rPr>
              <a:t>SDET</a:t>
            </a:r>
            <a:r>
              <a:rPr lang="en-US" sz="2000" dirty="0">
                <a:solidFill>
                  <a:srgbClr val="FFFF00"/>
                </a:solidFill>
                <a:effectLst>
                  <a:outerShdw blurRad="38100" dist="38100" dir="2700000" algn="tl">
                    <a:srgbClr val="000000"/>
                  </a:outerShdw>
                </a:effectLst>
                <a:cs typeface="Arial" pitchFamily="34" charset="0"/>
              </a:rPr>
              <a:t>s)</a:t>
            </a:r>
          </a:p>
          <a:p>
            <a:pPr>
              <a:lnSpc>
                <a:spcPct val="90000"/>
              </a:lnSpc>
              <a:spcBef>
                <a:spcPct val="30000"/>
              </a:spcBef>
              <a:buSzPct val="75000"/>
            </a:pPr>
            <a:r>
              <a:rPr lang="en-US" sz="1600" i="1" dirty="0">
                <a:solidFill>
                  <a:srgbClr val="FFFF00"/>
                </a:solidFill>
                <a:effectLst>
                  <a:outerShdw blurRad="38100" dist="38100" dir="2700000" algn="tl">
                    <a:srgbClr val="000000"/>
                  </a:outerShdw>
                </a:effectLst>
                <a:cs typeface="Arial" pitchFamily="34" charset="0"/>
              </a:rPr>
              <a:t>Microsoft terms</a:t>
            </a:r>
          </a:p>
        </p:txBody>
      </p:sp>
    </p:spTree>
    <p:extLst>
      <p:ext uri="{BB962C8B-B14F-4D97-AF65-F5344CB8AC3E}">
        <p14:creationId xmlns:p14="http://schemas.microsoft.com/office/powerpoint/2010/main" val="8247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9FAC-11E4-4F33-9800-6FD810DF39D0}"/>
              </a:ext>
            </a:extLst>
          </p:cNvPr>
          <p:cNvSpPr>
            <a:spLocks noGrp="1"/>
          </p:cNvSpPr>
          <p:nvPr>
            <p:ph type="title"/>
          </p:nvPr>
        </p:nvSpPr>
        <p:spPr/>
        <p:txBody>
          <a:bodyPr/>
          <a:lstStyle/>
          <a:p>
            <a:r>
              <a:rPr lang="en-US" dirty="0"/>
              <a:t>How defects are introduced</a:t>
            </a:r>
          </a:p>
        </p:txBody>
      </p:sp>
      <p:pic>
        <p:nvPicPr>
          <p:cNvPr id="4" name="Picture 3">
            <a:extLst>
              <a:ext uri="{FF2B5EF4-FFF2-40B4-BE49-F238E27FC236}">
                <a16:creationId xmlns:a16="http://schemas.microsoft.com/office/drawing/2014/main" id="{720DF5C0-FDDE-42D0-8395-143F23E30CA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26123" y="2009603"/>
            <a:ext cx="1320506" cy="1313664"/>
          </a:xfrm>
          <a:prstGeom prst="rect">
            <a:avLst/>
          </a:prstGeom>
        </p:spPr>
      </p:pic>
      <p:pic>
        <p:nvPicPr>
          <p:cNvPr id="2050" name="Picture 2" descr="Image result for programmer free clip art">
            <a:extLst>
              <a:ext uri="{FF2B5EF4-FFF2-40B4-BE49-F238E27FC236}">
                <a16:creationId xmlns:a16="http://schemas.microsoft.com/office/drawing/2014/main" id="{F8363432-040A-4E5C-8286-8A0CE27D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4080" y="1914744"/>
            <a:ext cx="1838325" cy="14459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rogrammer free clip art">
            <a:extLst>
              <a:ext uri="{FF2B5EF4-FFF2-40B4-BE49-F238E27FC236}">
                <a16:creationId xmlns:a16="http://schemas.microsoft.com/office/drawing/2014/main" id="{03B97D10-E83F-4188-8DC7-B9AEB02DD2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4667" l="0" r="99556">
                        <a14:foregroundMark x1="8000" y1="55111" x2="8000" y2="55111"/>
                        <a14:foregroundMark x1="12444" y1="8444" x2="99111" y2="17778"/>
                        <a14:foregroundMark x1="99111" y1="17778" x2="18222" y2="18222"/>
                        <a14:foregroundMark x1="18222" y1="18222" x2="60444" y2="23111"/>
                        <a14:foregroundMark x1="60444" y1="23111" x2="31111" y2="24000"/>
                        <a14:foregroundMark x1="31111" y1="24000" x2="4000" y2="38222"/>
                        <a14:foregroundMark x1="4000" y1="38222" x2="9778" y2="49778"/>
                        <a14:foregroundMark x1="889" y1="2667" x2="5333" y2="55556"/>
                        <a14:foregroundMark x1="5333" y1="55556" x2="17333" y2="82667"/>
                        <a14:foregroundMark x1="17333" y1="82667" x2="72000" y2="74222"/>
                        <a14:foregroundMark x1="72000" y1="74222" x2="87556" y2="46667"/>
                        <a14:foregroundMark x1="87556" y1="46667" x2="90667" y2="18222"/>
                        <a14:foregroundMark x1="90667" y1="18222" x2="65333" y2="6667"/>
                        <a14:foregroundMark x1="65333" y1="6667" x2="21333" y2="0"/>
                        <a14:foregroundMark x1="21333" y1="0" x2="0" y2="5333"/>
                        <a14:foregroundMark x1="90222" y1="1778" x2="98222" y2="28000"/>
                        <a14:foregroundMark x1="98222" y1="28000" x2="96889" y2="84000"/>
                        <a14:foregroundMark x1="96889" y1="84000" x2="95111" y2="2667"/>
                        <a14:foregroundMark x1="95111" y1="2667" x2="97778" y2="2222"/>
                        <a14:foregroundMark x1="51111" y1="39556" x2="51111" y2="39556"/>
                        <a14:foregroundMark x1="40889" y1="36889" x2="52444" y2="60444"/>
                        <a14:foregroundMark x1="52444" y1="60444" x2="78222" y2="45333"/>
                        <a14:foregroundMark x1="78222" y1="45333" x2="65778" y2="21778"/>
                        <a14:foregroundMark x1="65778" y1="21778" x2="39111" y2="25333"/>
                        <a14:foregroundMark x1="39111" y1="25333" x2="43111" y2="47111"/>
                        <a14:foregroundMark x1="44000" y1="31556" x2="55111" y2="55111"/>
                        <a14:foregroundMark x1="55111" y1="55111" x2="64889" y2="31111"/>
                        <a14:foregroundMark x1="64889" y1="31111" x2="39556" y2="35111"/>
                        <a14:foregroundMark x1="39556" y1="35111" x2="40444" y2="39111"/>
                        <a14:foregroundMark x1="0" y1="79556" x2="6229" y2="83868"/>
                        <a14:foregroundMark x1="67903" y1="83587" x2="58667" y2="75556"/>
                        <a14:foregroundMark x1="58667" y1="75556" x2="444" y2="80000"/>
                        <a14:foregroundMark x1="6222" y1="78222" x2="15954" y2="83169"/>
                        <a14:foregroundMark x1="66827" y1="83523" x2="60889" y2="80444"/>
                        <a14:foregroundMark x1="60889" y1="80444" x2="7556" y2="79556"/>
                        <a14:foregroundMark x1="7556" y1="79556" x2="6222" y2="77778"/>
                        <a14:foregroundMark x1="80113" y1="84273" x2="95111" y2="84000"/>
                        <a14:backgroundMark x1="7556" y1="93333" x2="87111" y2="94667"/>
                        <a14:backgroundMark x1="2667" y1="91111" x2="59556" y2="92000"/>
                        <a14:backgroundMark x1="59556" y1="92000" x2="86222" y2="90667"/>
                        <a14:backgroundMark x1="86222" y1="90667" x2="4889" y2="90222"/>
                        <a14:backgroundMark x1="4889" y1="90222" x2="32000" y2="88000"/>
                        <a14:backgroundMark x1="32000" y1="88000" x2="99111" y2="92000"/>
                        <a14:backgroundMark x1="1333" y1="87556" x2="1333" y2="86667"/>
                        <a14:backgroundMark x1="6667" y1="89333" x2="2222" y2="89333"/>
                      </a14:backgroundRemoval>
                    </a14:imgEffect>
                  </a14:imgLayer>
                </a14:imgProps>
              </a:ext>
              <a:ext uri="{28A0092B-C50C-407E-A947-70E740481C1C}">
                <a14:useLocalDpi xmlns:a14="http://schemas.microsoft.com/office/drawing/2010/main" val="0"/>
              </a:ext>
            </a:extLst>
          </a:blip>
          <a:srcRect/>
          <a:stretch>
            <a:fillRect/>
          </a:stretch>
        </p:blipFill>
        <p:spPr bwMode="auto">
          <a:xfrm>
            <a:off x="4610822" y="1742510"/>
            <a:ext cx="1838325" cy="18383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obile application">
            <a:extLst>
              <a:ext uri="{FF2B5EF4-FFF2-40B4-BE49-F238E27FC236}">
                <a16:creationId xmlns:a16="http://schemas.microsoft.com/office/drawing/2014/main" id="{046BF232-2766-49A2-AD71-4C03D29402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4506" y="4869983"/>
            <a:ext cx="2657475" cy="17240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3DB2962C-2A3B-4ADD-AB13-6F43F8745CC6}"/>
              </a:ext>
            </a:extLst>
          </p:cNvPr>
          <p:cNvSpPr/>
          <p:nvPr/>
        </p:nvSpPr>
        <p:spPr>
          <a:xfrm>
            <a:off x="9489478" y="3670569"/>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software design">
            <a:extLst>
              <a:ext uri="{FF2B5EF4-FFF2-40B4-BE49-F238E27FC236}">
                <a16:creationId xmlns:a16="http://schemas.microsoft.com/office/drawing/2014/main" id="{81EB626C-7C68-47B5-8DD5-A36E9D2206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5059" y="4838356"/>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oftware requirements">
            <a:extLst>
              <a:ext uri="{FF2B5EF4-FFF2-40B4-BE49-F238E27FC236}">
                <a16:creationId xmlns:a16="http://schemas.microsoft.com/office/drawing/2014/main" id="{E409B9A7-B4E2-4223-8FF0-BD0CC5A9E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108676">
            <a:off x="939306" y="4950263"/>
            <a:ext cx="1068248" cy="1509112"/>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Down 28">
            <a:extLst>
              <a:ext uri="{FF2B5EF4-FFF2-40B4-BE49-F238E27FC236}">
                <a16:creationId xmlns:a16="http://schemas.microsoft.com/office/drawing/2014/main" id="{F8AF6A12-9F24-4119-8136-794CA6D9CA30}"/>
              </a:ext>
            </a:extLst>
          </p:cNvPr>
          <p:cNvSpPr/>
          <p:nvPr/>
        </p:nvSpPr>
        <p:spPr>
          <a:xfrm>
            <a:off x="5262797" y="3667517"/>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7DB49-DB5B-4B95-9478-6C666109D3F7}"/>
              </a:ext>
            </a:extLst>
          </p:cNvPr>
          <p:cNvSpPr txBox="1"/>
          <p:nvPr/>
        </p:nvSpPr>
        <p:spPr>
          <a:xfrm>
            <a:off x="1884599" y="5998635"/>
            <a:ext cx="1603624"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Requirements</a:t>
            </a:r>
          </a:p>
          <a:p>
            <a:r>
              <a:rPr lang="en-US" dirty="0"/>
              <a:t>Specification</a:t>
            </a:r>
          </a:p>
        </p:txBody>
      </p:sp>
      <p:sp>
        <p:nvSpPr>
          <p:cNvPr id="35" name="TextBox 34">
            <a:extLst>
              <a:ext uri="{FF2B5EF4-FFF2-40B4-BE49-F238E27FC236}">
                <a16:creationId xmlns:a16="http://schemas.microsoft.com/office/drawing/2014/main" id="{6D14E2EB-186A-4B46-8722-342D730DD6B8}"/>
              </a:ext>
            </a:extLst>
          </p:cNvPr>
          <p:cNvSpPr txBox="1"/>
          <p:nvPr/>
        </p:nvSpPr>
        <p:spPr>
          <a:xfrm>
            <a:off x="6573620" y="6025218"/>
            <a:ext cx="1603624"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App Design</a:t>
            </a:r>
          </a:p>
        </p:txBody>
      </p:sp>
      <p:sp>
        <p:nvSpPr>
          <p:cNvPr id="36" name="TextBox 35">
            <a:extLst>
              <a:ext uri="{FF2B5EF4-FFF2-40B4-BE49-F238E27FC236}">
                <a16:creationId xmlns:a16="http://schemas.microsoft.com/office/drawing/2014/main" id="{426C4A10-CA28-4DC3-A222-47AD4B17F9C9}"/>
              </a:ext>
            </a:extLst>
          </p:cNvPr>
          <p:cNvSpPr txBox="1"/>
          <p:nvPr/>
        </p:nvSpPr>
        <p:spPr>
          <a:xfrm>
            <a:off x="10182592" y="5972925"/>
            <a:ext cx="1063101"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Software</a:t>
            </a:r>
          </a:p>
        </p:txBody>
      </p:sp>
      <p:sp>
        <p:nvSpPr>
          <p:cNvPr id="37" name="TextBox 36">
            <a:extLst>
              <a:ext uri="{FF2B5EF4-FFF2-40B4-BE49-F238E27FC236}">
                <a16:creationId xmlns:a16="http://schemas.microsoft.com/office/drawing/2014/main" id="{9BEBEA14-7D74-4332-97E8-9475C864AC51}"/>
              </a:ext>
            </a:extLst>
          </p:cNvPr>
          <p:cNvSpPr txBox="1"/>
          <p:nvPr/>
        </p:nvSpPr>
        <p:spPr>
          <a:xfrm>
            <a:off x="1815011" y="2978403"/>
            <a:ext cx="998527"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Analyst</a:t>
            </a:r>
          </a:p>
        </p:txBody>
      </p:sp>
      <p:sp>
        <p:nvSpPr>
          <p:cNvPr id="38" name="TextBox 37">
            <a:extLst>
              <a:ext uri="{FF2B5EF4-FFF2-40B4-BE49-F238E27FC236}">
                <a16:creationId xmlns:a16="http://schemas.microsoft.com/office/drawing/2014/main" id="{45F7CAAE-0694-4FF5-AF5A-CD9B6BC86D61}"/>
              </a:ext>
            </a:extLst>
          </p:cNvPr>
          <p:cNvSpPr txBox="1"/>
          <p:nvPr/>
        </p:nvSpPr>
        <p:spPr>
          <a:xfrm>
            <a:off x="5960742" y="2689170"/>
            <a:ext cx="1130855"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Designer</a:t>
            </a:r>
          </a:p>
        </p:txBody>
      </p:sp>
      <p:sp>
        <p:nvSpPr>
          <p:cNvPr id="39" name="TextBox 38">
            <a:extLst>
              <a:ext uri="{FF2B5EF4-FFF2-40B4-BE49-F238E27FC236}">
                <a16:creationId xmlns:a16="http://schemas.microsoft.com/office/drawing/2014/main" id="{02966986-30A2-4C82-A01A-D5BE8C839678}"/>
              </a:ext>
            </a:extLst>
          </p:cNvPr>
          <p:cNvSpPr txBox="1"/>
          <p:nvPr/>
        </p:nvSpPr>
        <p:spPr>
          <a:xfrm>
            <a:off x="10284507" y="2862744"/>
            <a:ext cx="131884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Developer</a:t>
            </a:r>
          </a:p>
        </p:txBody>
      </p:sp>
      <p:sp>
        <p:nvSpPr>
          <p:cNvPr id="52" name="Arrow: Down 51">
            <a:extLst>
              <a:ext uri="{FF2B5EF4-FFF2-40B4-BE49-F238E27FC236}">
                <a16:creationId xmlns:a16="http://schemas.microsoft.com/office/drawing/2014/main" id="{938F9255-E796-4873-A887-9CA2372E6540}"/>
              </a:ext>
            </a:extLst>
          </p:cNvPr>
          <p:cNvSpPr/>
          <p:nvPr/>
        </p:nvSpPr>
        <p:spPr>
          <a:xfrm>
            <a:off x="1374645" y="3457732"/>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811599D6-BDFE-4FF7-B98D-3F16868F3C46}"/>
              </a:ext>
            </a:extLst>
          </p:cNvPr>
          <p:cNvSpPr/>
          <p:nvPr/>
        </p:nvSpPr>
        <p:spPr>
          <a:xfrm rot="12407184">
            <a:off x="3454144" y="2994894"/>
            <a:ext cx="509954" cy="27614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Down 53">
            <a:extLst>
              <a:ext uri="{FF2B5EF4-FFF2-40B4-BE49-F238E27FC236}">
                <a16:creationId xmlns:a16="http://schemas.microsoft.com/office/drawing/2014/main" id="{D230B159-ED4B-445E-BC56-10CFBA5050BB}"/>
              </a:ext>
            </a:extLst>
          </p:cNvPr>
          <p:cNvSpPr/>
          <p:nvPr/>
        </p:nvSpPr>
        <p:spPr>
          <a:xfrm rot="12407184">
            <a:off x="7788042" y="3061747"/>
            <a:ext cx="509954" cy="27614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0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62"/>
                                        </p:tgtEl>
                                        <p:attrNameLst>
                                          <p:attrName>style.visibility</p:attrName>
                                        </p:attrNameLst>
                                      </p:cBhvr>
                                      <p:to>
                                        <p:strVal val="visible"/>
                                      </p:to>
                                    </p:set>
                                    <p:animEffect transition="in" filter="fade">
                                      <p:cBhvr>
                                        <p:cTn id="11" dur="500"/>
                                        <p:tgtEl>
                                          <p:spTgt spid="206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500"/>
                                        <p:tgtEl>
                                          <p:spTgt spid="5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up)">
                                      <p:cBhvr>
                                        <p:cTn id="24" dur="500"/>
                                        <p:tgtEl>
                                          <p:spTgt spid="29"/>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060"/>
                                        </p:tgtEl>
                                        <p:attrNameLst>
                                          <p:attrName>style.visibility</p:attrName>
                                        </p:attrNameLst>
                                      </p:cBhvr>
                                      <p:to>
                                        <p:strVal val="visible"/>
                                      </p:to>
                                    </p:set>
                                    <p:animEffect transition="in" filter="fade">
                                      <p:cBhvr>
                                        <p:cTn id="28" dur="500"/>
                                        <p:tgtEl>
                                          <p:spTgt spid="20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down)">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058"/>
                                        </p:tgtEl>
                                        <p:attrNameLst>
                                          <p:attrName>style.visibility</p:attrName>
                                        </p:attrNameLst>
                                      </p:cBhvr>
                                      <p:to>
                                        <p:strVal val="visible"/>
                                      </p:to>
                                    </p:set>
                                    <p:animEffect transition="in" filter="fade">
                                      <p:cBhvr>
                                        <p:cTn id="45" dur="500"/>
                                        <p:tgtEl>
                                          <p:spTgt spid="205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animBg="1"/>
      <p:bldP spid="9" grpId="0" animBg="1"/>
      <p:bldP spid="35" grpId="0" animBg="1"/>
      <p:bldP spid="36" grpId="0" animBg="1"/>
      <p:bldP spid="52" grpId="0" animBg="1"/>
      <p:bldP spid="53"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9FAC-11E4-4F33-9800-6FD810DF39D0}"/>
              </a:ext>
            </a:extLst>
          </p:cNvPr>
          <p:cNvSpPr>
            <a:spLocks noGrp="1"/>
          </p:cNvSpPr>
          <p:nvPr>
            <p:ph type="title"/>
          </p:nvPr>
        </p:nvSpPr>
        <p:spPr/>
        <p:txBody>
          <a:bodyPr/>
          <a:lstStyle/>
          <a:p>
            <a:r>
              <a:rPr lang="en-US" dirty="0"/>
              <a:t>How defects are introduced</a:t>
            </a:r>
          </a:p>
        </p:txBody>
      </p:sp>
      <p:pic>
        <p:nvPicPr>
          <p:cNvPr id="4" name="Picture 3">
            <a:extLst>
              <a:ext uri="{FF2B5EF4-FFF2-40B4-BE49-F238E27FC236}">
                <a16:creationId xmlns:a16="http://schemas.microsoft.com/office/drawing/2014/main" id="{720DF5C0-FDDE-42D0-8395-143F23E30CA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26123" y="2009603"/>
            <a:ext cx="1320506" cy="1313664"/>
          </a:xfrm>
          <a:prstGeom prst="rect">
            <a:avLst/>
          </a:prstGeom>
        </p:spPr>
      </p:pic>
      <p:pic>
        <p:nvPicPr>
          <p:cNvPr id="2050" name="Picture 2" descr="Image result for programmer free clip art">
            <a:extLst>
              <a:ext uri="{FF2B5EF4-FFF2-40B4-BE49-F238E27FC236}">
                <a16:creationId xmlns:a16="http://schemas.microsoft.com/office/drawing/2014/main" id="{F8363432-040A-4E5C-8286-8A0CE27D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4080" y="1914744"/>
            <a:ext cx="1838325" cy="14459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rogrammer free clip art">
            <a:extLst>
              <a:ext uri="{FF2B5EF4-FFF2-40B4-BE49-F238E27FC236}">
                <a16:creationId xmlns:a16="http://schemas.microsoft.com/office/drawing/2014/main" id="{03B97D10-E83F-4188-8DC7-B9AEB02DD2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4667" l="0" r="99556">
                        <a14:foregroundMark x1="8000" y1="55111" x2="8000" y2="55111"/>
                        <a14:foregroundMark x1="12444" y1="8444" x2="99111" y2="17778"/>
                        <a14:foregroundMark x1="99111" y1="17778" x2="18222" y2="18222"/>
                        <a14:foregroundMark x1="18222" y1="18222" x2="60444" y2="23111"/>
                        <a14:foregroundMark x1="60444" y1="23111" x2="31111" y2="24000"/>
                        <a14:foregroundMark x1="31111" y1="24000" x2="4000" y2="38222"/>
                        <a14:foregroundMark x1="4000" y1="38222" x2="9778" y2="49778"/>
                        <a14:foregroundMark x1="889" y1="2667" x2="5333" y2="55556"/>
                        <a14:foregroundMark x1="5333" y1="55556" x2="17333" y2="82667"/>
                        <a14:foregroundMark x1="17333" y1="82667" x2="72000" y2="74222"/>
                        <a14:foregroundMark x1="72000" y1="74222" x2="87556" y2="46667"/>
                        <a14:foregroundMark x1="87556" y1="46667" x2="90667" y2="18222"/>
                        <a14:foregroundMark x1="90667" y1="18222" x2="65333" y2="6667"/>
                        <a14:foregroundMark x1="65333" y1="6667" x2="21333" y2="0"/>
                        <a14:foregroundMark x1="21333" y1="0" x2="0" y2="5333"/>
                        <a14:foregroundMark x1="90222" y1="1778" x2="98222" y2="28000"/>
                        <a14:foregroundMark x1="98222" y1="28000" x2="96889" y2="84000"/>
                        <a14:foregroundMark x1="96889" y1="84000" x2="95111" y2="2667"/>
                        <a14:foregroundMark x1="95111" y1="2667" x2="97778" y2="2222"/>
                        <a14:foregroundMark x1="51111" y1="39556" x2="51111" y2="39556"/>
                        <a14:foregroundMark x1="40889" y1="36889" x2="52444" y2="60444"/>
                        <a14:foregroundMark x1="52444" y1="60444" x2="78222" y2="45333"/>
                        <a14:foregroundMark x1="78222" y1="45333" x2="65778" y2="21778"/>
                        <a14:foregroundMark x1="65778" y1="21778" x2="39111" y2="25333"/>
                        <a14:foregroundMark x1="39111" y1="25333" x2="43111" y2="47111"/>
                        <a14:foregroundMark x1="44000" y1="31556" x2="55111" y2="55111"/>
                        <a14:foregroundMark x1="55111" y1="55111" x2="64889" y2="31111"/>
                        <a14:foregroundMark x1="64889" y1="31111" x2="39556" y2="35111"/>
                        <a14:foregroundMark x1="39556" y1="35111" x2="40444" y2="39111"/>
                        <a14:foregroundMark x1="0" y1="79556" x2="6229" y2="83868"/>
                        <a14:foregroundMark x1="67903" y1="83587" x2="58667" y2="75556"/>
                        <a14:foregroundMark x1="58667" y1="75556" x2="444" y2="80000"/>
                        <a14:foregroundMark x1="6222" y1="78222" x2="15954" y2="83169"/>
                        <a14:foregroundMark x1="66827" y1="83523" x2="60889" y2="80444"/>
                        <a14:foregroundMark x1="60889" y1="80444" x2="7556" y2="79556"/>
                        <a14:foregroundMark x1="7556" y1="79556" x2="6222" y2="77778"/>
                        <a14:foregroundMark x1="80113" y1="84273" x2="95111" y2="84000"/>
                        <a14:backgroundMark x1="7556" y1="93333" x2="87111" y2="94667"/>
                        <a14:backgroundMark x1="2667" y1="91111" x2="59556" y2="92000"/>
                        <a14:backgroundMark x1="59556" y1="92000" x2="86222" y2="90667"/>
                        <a14:backgroundMark x1="86222" y1="90667" x2="4889" y2="90222"/>
                        <a14:backgroundMark x1="4889" y1="90222" x2="32000" y2="88000"/>
                        <a14:backgroundMark x1="32000" y1="88000" x2="99111" y2="92000"/>
                        <a14:backgroundMark x1="1333" y1="87556" x2="1333" y2="86667"/>
                        <a14:backgroundMark x1="6667" y1="89333" x2="2222" y2="89333"/>
                      </a14:backgroundRemoval>
                    </a14:imgEffect>
                  </a14:imgLayer>
                </a14:imgProps>
              </a:ext>
              <a:ext uri="{28A0092B-C50C-407E-A947-70E740481C1C}">
                <a14:useLocalDpi xmlns:a14="http://schemas.microsoft.com/office/drawing/2010/main" val="0"/>
              </a:ext>
            </a:extLst>
          </a:blip>
          <a:srcRect/>
          <a:stretch>
            <a:fillRect/>
          </a:stretch>
        </p:blipFill>
        <p:spPr bwMode="auto">
          <a:xfrm>
            <a:off x="4610822" y="1742510"/>
            <a:ext cx="1838325" cy="1838325"/>
          </a:xfrm>
          <a:prstGeom prst="rect">
            <a:avLst/>
          </a:prstGeom>
          <a:noFill/>
          <a:extLst>
            <a:ext uri="{909E8E84-426E-40DD-AFC4-6F175D3DCCD1}">
              <a14:hiddenFill xmlns:a14="http://schemas.microsoft.com/office/drawing/2010/main">
                <a:solidFill>
                  <a:srgbClr val="FFFFFF"/>
                </a:solidFill>
              </a14:hiddenFill>
            </a:ext>
          </a:extLst>
        </p:spPr>
      </p:pic>
      <p:sp>
        <p:nvSpPr>
          <p:cNvPr id="7" name="Thought Bubble: Cloud 6">
            <a:extLst>
              <a:ext uri="{FF2B5EF4-FFF2-40B4-BE49-F238E27FC236}">
                <a16:creationId xmlns:a16="http://schemas.microsoft.com/office/drawing/2014/main" id="{E40EF7C7-BF38-4D42-8EAA-36244DDA6F8C}"/>
              </a:ext>
            </a:extLst>
          </p:cNvPr>
          <p:cNvSpPr/>
          <p:nvPr/>
        </p:nvSpPr>
        <p:spPr>
          <a:xfrm>
            <a:off x="9999432" y="1196741"/>
            <a:ext cx="1318846" cy="959156"/>
          </a:xfrm>
          <a:prstGeom prst="cloudCallout">
            <a:avLst>
              <a:gd name="adj1" fmla="val -29500"/>
              <a:gd name="adj2" fmla="val 87250"/>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quot;Not Allowed&quot; Symbol 11">
            <a:extLst>
              <a:ext uri="{FF2B5EF4-FFF2-40B4-BE49-F238E27FC236}">
                <a16:creationId xmlns:a16="http://schemas.microsoft.com/office/drawing/2014/main" id="{EA63B373-0646-43C3-B8F3-0F2BCB9AFA7A}"/>
              </a:ext>
            </a:extLst>
          </p:cNvPr>
          <p:cNvSpPr/>
          <p:nvPr/>
        </p:nvSpPr>
        <p:spPr>
          <a:xfrm>
            <a:off x="10467775" y="1479793"/>
            <a:ext cx="382160" cy="382160"/>
          </a:xfrm>
          <a:prstGeom prst="noSmoking">
            <a:avLst>
              <a:gd name="adj" fmla="val 11921"/>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0000"/>
              </a:highlight>
            </a:endParaRPr>
          </a:p>
        </p:txBody>
      </p:sp>
      <p:sp>
        <p:nvSpPr>
          <p:cNvPr id="8" name="Rectangle: Rounded Corners 7">
            <a:extLst>
              <a:ext uri="{FF2B5EF4-FFF2-40B4-BE49-F238E27FC236}">
                <a16:creationId xmlns:a16="http://schemas.microsoft.com/office/drawing/2014/main" id="{69298B20-2596-484F-9D22-6D4E22841FCA}"/>
              </a:ext>
            </a:extLst>
          </p:cNvPr>
          <p:cNvSpPr/>
          <p:nvPr/>
        </p:nvSpPr>
        <p:spPr>
          <a:xfrm>
            <a:off x="9999432" y="3891573"/>
            <a:ext cx="1318846" cy="420058"/>
          </a:xfrm>
          <a:prstGeom prst="round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tencil" panose="040409050D0802020404" pitchFamily="82" charset="0"/>
              </a:rPr>
              <a:t>Defect</a:t>
            </a:r>
          </a:p>
        </p:txBody>
      </p:sp>
      <p:grpSp>
        <p:nvGrpSpPr>
          <p:cNvPr id="3" name="Group 2">
            <a:extLst>
              <a:ext uri="{FF2B5EF4-FFF2-40B4-BE49-F238E27FC236}">
                <a16:creationId xmlns:a16="http://schemas.microsoft.com/office/drawing/2014/main" id="{548BE3F4-DE8A-446A-BABD-B324B9A3D79C}"/>
              </a:ext>
            </a:extLst>
          </p:cNvPr>
          <p:cNvGrpSpPr/>
          <p:nvPr/>
        </p:nvGrpSpPr>
        <p:grpSpPr>
          <a:xfrm>
            <a:off x="5960742" y="1481082"/>
            <a:ext cx="1318846" cy="959156"/>
            <a:chOff x="5960742" y="1481082"/>
            <a:chExt cx="1318846" cy="959156"/>
          </a:xfrm>
          <a:effectLst>
            <a:outerShdw blurRad="50800" dist="38100" dir="2700000" algn="tl" rotWithShape="0">
              <a:prstClr val="black">
                <a:alpha val="40000"/>
              </a:prstClr>
            </a:outerShdw>
          </a:effectLst>
        </p:grpSpPr>
        <p:sp>
          <p:nvSpPr>
            <p:cNvPr id="14" name="Thought Bubble: Cloud 13">
              <a:extLst>
                <a:ext uri="{FF2B5EF4-FFF2-40B4-BE49-F238E27FC236}">
                  <a16:creationId xmlns:a16="http://schemas.microsoft.com/office/drawing/2014/main" id="{6590C62A-7E0E-456D-823B-2FC29EB4106B}"/>
                </a:ext>
              </a:extLst>
            </p:cNvPr>
            <p:cNvSpPr/>
            <p:nvPr/>
          </p:nvSpPr>
          <p:spPr>
            <a:xfrm>
              <a:off x="5960742" y="1481082"/>
              <a:ext cx="1318846" cy="959156"/>
            </a:xfrm>
            <a:prstGeom prst="cloudCallout">
              <a:avLst>
                <a:gd name="adj1" fmla="val -64167"/>
                <a:gd name="adj2" fmla="val 73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quot;Not Allowed&quot; Symbol 14">
              <a:extLst>
                <a:ext uri="{FF2B5EF4-FFF2-40B4-BE49-F238E27FC236}">
                  <a16:creationId xmlns:a16="http://schemas.microsoft.com/office/drawing/2014/main" id="{45286091-96C0-4EFD-B093-3CD7AACF4E77}"/>
                </a:ext>
              </a:extLst>
            </p:cNvPr>
            <p:cNvSpPr/>
            <p:nvPr/>
          </p:nvSpPr>
          <p:spPr>
            <a:xfrm>
              <a:off x="6429085" y="1746873"/>
              <a:ext cx="382160" cy="382160"/>
            </a:xfrm>
            <a:prstGeom prst="noSmoking">
              <a:avLst>
                <a:gd name="adj" fmla="val 11921"/>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0000"/>
                </a:highlight>
              </a:endParaRPr>
            </a:p>
          </p:txBody>
        </p:sp>
      </p:grpSp>
      <p:pic>
        <p:nvPicPr>
          <p:cNvPr id="2058" name="Picture 10" descr="Image result for mobile application">
            <a:extLst>
              <a:ext uri="{FF2B5EF4-FFF2-40B4-BE49-F238E27FC236}">
                <a16:creationId xmlns:a16="http://schemas.microsoft.com/office/drawing/2014/main" id="{046BF232-2766-49A2-AD71-4C03D29402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4506" y="4869983"/>
            <a:ext cx="2657475" cy="17240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3DB2962C-2A3B-4ADD-AB13-6F43F8745CC6}"/>
              </a:ext>
            </a:extLst>
          </p:cNvPr>
          <p:cNvSpPr/>
          <p:nvPr/>
        </p:nvSpPr>
        <p:spPr>
          <a:xfrm>
            <a:off x="9489478" y="3670569"/>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software design">
            <a:extLst>
              <a:ext uri="{FF2B5EF4-FFF2-40B4-BE49-F238E27FC236}">
                <a16:creationId xmlns:a16="http://schemas.microsoft.com/office/drawing/2014/main" id="{81EB626C-7C68-47B5-8DD5-A36E9D2206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5059" y="4838356"/>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software requirements">
            <a:extLst>
              <a:ext uri="{FF2B5EF4-FFF2-40B4-BE49-F238E27FC236}">
                <a16:creationId xmlns:a16="http://schemas.microsoft.com/office/drawing/2014/main" id="{E409B9A7-B4E2-4223-8FF0-BD0CC5A9E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108676">
            <a:off x="939306" y="4950263"/>
            <a:ext cx="1068248" cy="150911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F4899A6-0799-4027-8AFE-18C8B7791777}"/>
              </a:ext>
            </a:extLst>
          </p:cNvPr>
          <p:cNvGrpSpPr/>
          <p:nvPr/>
        </p:nvGrpSpPr>
        <p:grpSpPr>
          <a:xfrm>
            <a:off x="2277703" y="1399223"/>
            <a:ext cx="1318846" cy="959156"/>
            <a:chOff x="2277703" y="1399223"/>
            <a:chExt cx="1318846" cy="959156"/>
          </a:xfrm>
          <a:effectLst>
            <a:outerShdw blurRad="50800" dist="38100" dir="2700000" algn="tl" rotWithShape="0">
              <a:prstClr val="black">
                <a:alpha val="40000"/>
              </a:prstClr>
            </a:outerShdw>
          </a:effectLst>
        </p:grpSpPr>
        <p:sp>
          <p:nvSpPr>
            <p:cNvPr id="23" name="Thought Bubble: Cloud 22">
              <a:extLst>
                <a:ext uri="{FF2B5EF4-FFF2-40B4-BE49-F238E27FC236}">
                  <a16:creationId xmlns:a16="http://schemas.microsoft.com/office/drawing/2014/main" id="{343A956B-320F-452A-AE6F-710A459E2350}"/>
                </a:ext>
              </a:extLst>
            </p:cNvPr>
            <p:cNvSpPr/>
            <p:nvPr/>
          </p:nvSpPr>
          <p:spPr>
            <a:xfrm>
              <a:off x="2277703" y="1399223"/>
              <a:ext cx="1318846" cy="959156"/>
            </a:xfrm>
            <a:prstGeom prst="cloudCallout">
              <a:avLst>
                <a:gd name="adj1" fmla="val -70167"/>
                <a:gd name="adj2" fmla="val 450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quot;Not Allowed&quot; Symbol 23">
              <a:extLst>
                <a:ext uri="{FF2B5EF4-FFF2-40B4-BE49-F238E27FC236}">
                  <a16:creationId xmlns:a16="http://schemas.microsoft.com/office/drawing/2014/main" id="{E9F29EA2-FB93-4E68-B326-5A1404CB52CB}"/>
                </a:ext>
              </a:extLst>
            </p:cNvPr>
            <p:cNvSpPr/>
            <p:nvPr/>
          </p:nvSpPr>
          <p:spPr>
            <a:xfrm>
              <a:off x="2746046" y="1665014"/>
              <a:ext cx="382160" cy="382160"/>
            </a:xfrm>
            <a:prstGeom prst="noSmoking">
              <a:avLst>
                <a:gd name="adj" fmla="val 11921"/>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0000"/>
                </a:highlight>
              </a:endParaRPr>
            </a:p>
          </p:txBody>
        </p:sp>
      </p:grpSp>
      <p:sp>
        <p:nvSpPr>
          <p:cNvPr id="28" name="Rectangle: Rounded Corners 27">
            <a:extLst>
              <a:ext uri="{FF2B5EF4-FFF2-40B4-BE49-F238E27FC236}">
                <a16:creationId xmlns:a16="http://schemas.microsoft.com/office/drawing/2014/main" id="{81A420F6-CAFA-48DE-9114-77FDBB6A7951}"/>
              </a:ext>
            </a:extLst>
          </p:cNvPr>
          <p:cNvSpPr/>
          <p:nvPr/>
        </p:nvSpPr>
        <p:spPr>
          <a:xfrm>
            <a:off x="5772751" y="3888521"/>
            <a:ext cx="1318846" cy="420058"/>
          </a:xfrm>
          <a:prstGeom prst="round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tencil" panose="040409050D0802020404" pitchFamily="82" charset="0"/>
              </a:rPr>
              <a:t>Defect</a:t>
            </a:r>
          </a:p>
        </p:txBody>
      </p:sp>
      <p:sp>
        <p:nvSpPr>
          <p:cNvPr id="29" name="Arrow: Down 28">
            <a:extLst>
              <a:ext uri="{FF2B5EF4-FFF2-40B4-BE49-F238E27FC236}">
                <a16:creationId xmlns:a16="http://schemas.microsoft.com/office/drawing/2014/main" id="{F8AF6A12-9F24-4119-8136-794CA6D9CA30}"/>
              </a:ext>
            </a:extLst>
          </p:cNvPr>
          <p:cNvSpPr/>
          <p:nvPr/>
        </p:nvSpPr>
        <p:spPr>
          <a:xfrm>
            <a:off x="5262797" y="3667517"/>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14B1B49-F042-44FB-A67C-5447C3CBA0C2}"/>
              </a:ext>
            </a:extLst>
          </p:cNvPr>
          <p:cNvSpPr/>
          <p:nvPr/>
        </p:nvSpPr>
        <p:spPr>
          <a:xfrm>
            <a:off x="1815011" y="3888521"/>
            <a:ext cx="1318846" cy="420058"/>
          </a:xfrm>
          <a:prstGeom prst="roundRect">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tencil" panose="040409050D0802020404" pitchFamily="82" charset="0"/>
              </a:rPr>
              <a:t>Defect</a:t>
            </a:r>
          </a:p>
        </p:txBody>
      </p:sp>
      <p:sp>
        <p:nvSpPr>
          <p:cNvPr id="9" name="TextBox 8">
            <a:extLst>
              <a:ext uri="{FF2B5EF4-FFF2-40B4-BE49-F238E27FC236}">
                <a16:creationId xmlns:a16="http://schemas.microsoft.com/office/drawing/2014/main" id="{9C97DB49-DB5B-4B95-9478-6C666109D3F7}"/>
              </a:ext>
            </a:extLst>
          </p:cNvPr>
          <p:cNvSpPr txBox="1"/>
          <p:nvPr/>
        </p:nvSpPr>
        <p:spPr>
          <a:xfrm>
            <a:off x="1884599" y="5998635"/>
            <a:ext cx="1603624"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Requirements</a:t>
            </a:r>
          </a:p>
          <a:p>
            <a:r>
              <a:rPr lang="en-US" dirty="0"/>
              <a:t>Specification</a:t>
            </a:r>
          </a:p>
        </p:txBody>
      </p:sp>
      <p:sp>
        <p:nvSpPr>
          <p:cNvPr id="35" name="TextBox 34">
            <a:extLst>
              <a:ext uri="{FF2B5EF4-FFF2-40B4-BE49-F238E27FC236}">
                <a16:creationId xmlns:a16="http://schemas.microsoft.com/office/drawing/2014/main" id="{6D14E2EB-186A-4B46-8722-342D730DD6B8}"/>
              </a:ext>
            </a:extLst>
          </p:cNvPr>
          <p:cNvSpPr txBox="1"/>
          <p:nvPr/>
        </p:nvSpPr>
        <p:spPr>
          <a:xfrm>
            <a:off x="6573620" y="6025218"/>
            <a:ext cx="1603624"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App Design</a:t>
            </a:r>
          </a:p>
        </p:txBody>
      </p:sp>
      <p:sp>
        <p:nvSpPr>
          <p:cNvPr id="36" name="TextBox 35">
            <a:extLst>
              <a:ext uri="{FF2B5EF4-FFF2-40B4-BE49-F238E27FC236}">
                <a16:creationId xmlns:a16="http://schemas.microsoft.com/office/drawing/2014/main" id="{426C4A10-CA28-4DC3-A222-47AD4B17F9C9}"/>
              </a:ext>
            </a:extLst>
          </p:cNvPr>
          <p:cNvSpPr txBox="1"/>
          <p:nvPr/>
        </p:nvSpPr>
        <p:spPr>
          <a:xfrm>
            <a:off x="10182592" y="5972925"/>
            <a:ext cx="1063101"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Software</a:t>
            </a:r>
          </a:p>
        </p:txBody>
      </p:sp>
      <p:sp>
        <p:nvSpPr>
          <p:cNvPr id="37" name="TextBox 36">
            <a:extLst>
              <a:ext uri="{FF2B5EF4-FFF2-40B4-BE49-F238E27FC236}">
                <a16:creationId xmlns:a16="http://schemas.microsoft.com/office/drawing/2014/main" id="{9BEBEA14-7D74-4332-97E8-9475C864AC51}"/>
              </a:ext>
            </a:extLst>
          </p:cNvPr>
          <p:cNvSpPr txBox="1"/>
          <p:nvPr/>
        </p:nvSpPr>
        <p:spPr>
          <a:xfrm>
            <a:off x="1815011" y="2978403"/>
            <a:ext cx="998527"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Analyst</a:t>
            </a:r>
          </a:p>
        </p:txBody>
      </p:sp>
      <p:sp>
        <p:nvSpPr>
          <p:cNvPr id="38" name="TextBox 37">
            <a:extLst>
              <a:ext uri="{FF2B5EF4-FFF2-40B4-BE49-F238E27FC236}">
                <a16:creationId xmlns:a16="http://schemas.microsoft.com/office/drawing/2014/main" id="{45F7CAAE-0694-4FF5-AF5A-CD9B6BC86D61}"/>
              </a:ext>
            </a:extLst>
          </p:cNvPr>
          <p:cNvSpPr txBox="1"/>
          <p:nvPr/>
        </p:nvSpPr>
        <p:spPr>
          <a:xfrm>
            <a:off x="5960742" y="2689170"/>
            <a:ext cx="1130855"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Designer</a:t>
            </a:r>
          </a:p>
        </p:txBody>
      </p:sp>
      <p:sp>
        <p:nvSpPr>
          <p:cNvPr id="39" name="TextBox 38">
            <a:extLst>
              <a:ext uri="{FF2B5EF4-FFF2-40B4-BE49-F238E27FC236}">
                <a16:creationId xmlns:a16="http://schemas.microsoft.com/office/drawing/2014/main" id="{02966986-30A2-4C82-A01A-D5BE8C839678}"/>
              </a:ext>
            </a:extLst>
          </p:cNvPr>
          <p:cNvSpPr txBox="1"/>
          <p:nvPr/>
        </p:nvSpPr>
        <p:spPr>
          <a:xfrm>
            <a:off x="10284507" y="2862744"/>
            <a:ext cx="131884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t>Developer</a:t>
            </a:r>
          </a:p>
        </p:txBody>
      </p:sp>
      <p:pic>
        <p:nvPicPr>
          <p:cNvPr id="2064" name="Picture 16" descr="Image result for free red x icon">
            <a:extLst>
              <a:ext uri="{FF2B5EF4-FFF2-40B4-BE49-F238E27FC236}">
                <a16:creationId xmlns:a16="http://schemas.microsoft.com/office/drawing/2014/main" id="{BB164A36-0EAA-4578-BEA9-B98B11E701B5}"/>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2353" b="98824" l="2525" r="95960">
                        <a14:foregroundMark x1="72222" y1="7059" x2="70707" y2="3137"/>
                        <a14:foregroundMark x1="12121" y1="37255" x2="8586" y2="39216"/>
                        <a14:foregroundMark x1="11111" y1="39608" x2="7576" y2="38431"/>
                        <a14:foregroundMark x1="90909" y1="75294" x2="90404" y2="78039"/>
                        <a14:foregroundMark x1="95960" y1="82353" x2="94444" y2="80392"/>
                        <a14:foregroundMark x1="11616" y1="91373" x2="2525" y2="98824"/>
                      </a14:backgroundRemoval>
                    </a14:imgEffect>
                  </a14:imgLayer>
                </a14:imgProps>
              </a:ext>
              <a:ext uri="{28A0092B-C50C-407E-A947-70E740481C1C}">
                <a14:useLocalDpi xmlns:a14="http://schemas.microsoft.com/office/drawing/2010/main" val="0"/>
              </a:ext>
            </a:extLst>
          </a:blip>
          <a:srcRect/>
          <a:stretch>
            <a:fillRect/>
          </a:stretch>
        </p:blipFill>
        <p:spPr bwMode="auto">
          <a:xfrm>
            <a:off x="4969076" y="4620564"/>
            <a:ext cx="1388151" cy="17877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6" name="Picture 18" descr="Related image">
            <a:extLst>
              <a:ext uri="{FF2B5EF4-FFF2-40B4-BE49-F238E27FC236}">
                <a16:creationId xmlns:a16="http://schemas.microsoft.com/office/drawing/2014/main" id="{27215CBB-3A9E-498E-B7DB-FFD7ACAC5BA0}"/>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7118" y="4239559"/>
            <a:ext cx="2438436" cy="24384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8" name="Picture 20" descr="Image result for free red x icon">
            <a:extLst>
              <a:ext uri="{FF2B5EF4-FFF2-40B4-BE49-F238E27FC236}">
                <a16:creationId xmlns:a16="http://schemas.microsoft.com/office/drawing/2014/main" id="{8A65EE37-5066-4BC8-9C17-CCE4E8712ED4}"/>
              </a:ext>
            </a:extLst>
          </p:cNvPr>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9052" y="4856213"/>
            <a:ext cx="1815090" cy="18150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938F9255-E796-4873-A887-9CA2372E6540}"/>
              </a:ext>
            </a:extLst>
          </p:cNvPr>
          <p:cNvSpPr/>
          <p:nvPr/>
        </p:nvSpPr>
        <p:spPr>
          <a:xfrm>
            <a:off x="1374645" y="3457732"/>
            <a:ext cx="509954" cy="109024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Down 52">
            <a:extLst>
              <a:ext uri="{FF2B5EF4-FFF2-40B4-BE49-F238E27FC236}">
                <a16:creationId xmlns:a16="http://schemas.microsoft.com/office/drawing/2014/main" id="{811599D6-BDFE-4FF7-B98D-3F16868F3C46}"/>
              </a:ext>
            </a:extLst>
          </p:cNvPr>
          <p:cNvSpPr/>
          <p:nvPr/>
        </p:nvSpPr>
        <p:spPr>
          <a:xfrm rot="12407184">
            <a:off x="3454144" y="2994894"/>
            <a:ext cx="509954" cy="27614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Down 53">
            <a:extLst>
              <a:ext uri="{FF2B5EF4-FFF2-40B4-BE49-F238E27FC236}">
                <a16:creationId xmlns:a16="http://schemas.microsoft.com/office/drawing/2014/main" id="{D230B159-ED4B-445E-BC56-10CFBA5050BB}"/>
              </a:ext>
            </a:extLst>
          </p:cNvPr>
          <p:cNvSpPr/>
          <p:nvPr/>
        </p:nvSpPr>
        <p:spPr>
          <a:xfrm rot="12407184">
            <a:off x="7788042" y="3061747"/>
            <a:ext cx="509954" cy="276141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9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68"/>
                                        </p:tgtEl>
                                        <p:attrNameLst>
                                          <p:attrName>style.visibility</p:attrName>
                                        </p:attrNameLst>
                                      </p:cBhvr>
                                      <p:to>
                                        <p:strVal val="visible"/>
                                      </p:to>
                                    </p:set>
                                    <p:anim calcmode="lin" valueType="num">
                                      <p:cBhvr>
                                        <p:cTn id="13" dur="500" fill="hold"/>
                                        <p:tgtEl>
                                          <p:spTgt spid="2068"/>
                                        </p:tgtEl>
                                        <p:attrNameLst>
                                          <p:attrName>ppt_w</p:attrName>
                                        </p:attrNameLst>
                                      </p:cBhvr>
                                      <p:tavLst>
                                        <p:tav tm="0">
                                          <p:val>
                                            <p:fltVal val="0"/>
                                          </p:val>
                                        </p:tav>
                                        <p:tav tm="100000">
                                          <p:val>
                                            <p:strVal val="#ppt_w"/>
                                          </p:val>
                                        </p:tav>
                                      </p:tavLst>
                                    </p:anim>
                                    <p:anim calcmode="lin" valueType="num">
                                      <p:cBhvr>
                                        <p:cTn id="14" dur="500" fill="hold"/>
                                        <p:tgtEl>
                                          <p:spTgt spid="2068"/>
                                        </p:tgtEl>
                                        <p:attrNameLst>
                                          <p:attrName>ppt_h</p:attrName>
                                        </p:attrNameLst>
                                      </p:cBhvr>
                                      <p:tavLst>
                                        <p:tav tm="0">
                                          <p:val>
                                            <p:fltVal val="0"/>
                                          </p:val>
                                        </p:tav>
                                        <p:tav tm="100000">
                                          <p:val>
                                            <p:strVal val="#ppt_h"/>
                                          </p:val>
                                        </p:tav>
                                      </p:tavLst>
                                    </p:anim>
                                    <p:animEffect transition="in" filter="fade">
                                      <p:cBhvr>
                                        <p:cTn id="15" dur="500"/>
                                        <p:tgtEl>
                                          <p:spTgt spid="206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068"/>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p:cTn id="35" dur="500" fill="hold"/>
                                        <p:tgtEl>
                                          <p:spTgt spid="28"/>
                                        </p:tgtEl>
                                        <p:attrNameLst>
                                          <p:attrName>ppt_w</p:attrName>
                                        </p:attrNameLst>
                                      </p:cBhvr>
                                      <p:tavLst>
                                        <p:tav tm="0">
                                          <p:val>
                                            <p:fltVal val="0"/>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animEffect transition="in" filter="fade">
                                      <p:cBhvr>
                                        <p:cTn id="37" dur="500"/>
                                        <p:tgtEl>
                                          <p:spTgt spid="28"/>
                                        </p:tgtEl>
                                      </p:cBhvr>
                                    </p:animEffec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2064"/>
                                        </p:tgtEl>
                                        <p:attrNameLst>
                                          <p:attrName>style.visibility</p:attrName>
                                        </p:attrNameLst>
                                      </p:cBhvr>
                                      <p:to>
                                        <p:strVal val="visible"/>
                                      </p:to>
                                    </p:set>
                                    <p:anim calcmode="lin" valueType="num">
                                      <p:cBhvr>
                                        <p:cTn id="41" dur="500" fill="hold"/>
                                        <p:tgtEl>
                                          <p:spTgt spid="2064"/>
                                        </p:tgtEl>
                                        <p:attrNameLst>
                                          <p:attrName>ppt_w</p:attrName>
                                        </p:attrNameLst>
                                      </p:cBhvr>
                                      <p:tavLst>
                                        <p:tav tm="0">
                                          <p:val>
                                            <p:fltVal val="0"/>
                                          </p:val>
                                        </p:tav>
                                        <p:tav tm="100000">
                                          <p:val>
                                            <p:strVal val="#ppt_w"/>
                                          </p:val>
                                        </p:tav>
                                      </p:tavLst>
                                    </p:anim>
                                    <p:anim calcmode="lin" valueType="num">
                                      <p:cBhvr>
                                        <p:cTn id="42" dur="500" fill="hold"/>
                                        <p:tgtEl>
                                          <p:spTgt spid="2064"/>
                                        </p:tgtEl>
                                        <p:attrNameLst>
                                          <p:attrName>ppt_h</p:attrName>
                                        </p:attrNameLst>
                                      </p:cBhvr>
                                      <p:tavLst>
                                        <p:tav tm="0">
                                          <p:val>
                                            <p:fltVal val="0"/>
                                          </p:val>
                                        </p:tav>
                                        <p:tav tm="100000">
                                          <p:val>
                                            <p:strVal val="#ppt_h"/>
                                          </p:val>
                                        </p:tav>
                                      </p:tavLst>
                                    </p:anim>
                                    <p:animEffect transition="in" filter="fade">
                                      <p:cBhvr>
                                        <p:cTn id="43" dur="500"/>
                                        <p:tgtEl>
                                          <p:spTgt spid="206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3"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068"/>
                                        </p:tgtEl>
                                        <p:attrNameLst>
                                          <p:attrName>style.visibility</p:attrName>
                                        </p:attrNameLst>
                                      </p:cBhvr>
                                      <p:to>
                                        <p:strVal val="visible"/>
                                      </p:to>
                                    </p:set>
                                    <p:animEffect transition="in" filter="fade">
                                      <p:cBhvr>
                                        <p:cTn id="54" dur="500"/>
                                        <p:tgtEl>
                                          <p:spTgt spid="206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2" nodeType="click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06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06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dissolve">
                                      <p:cBhvr>
                                        <p:cTn id="73" dur="500"/>
                                        <p:tgtEl>
                                          <p:spTgt spid="5"/>
                                        </p:tgtEl>
                                      </p:cBhvr>
                                    </p:animEffect>
                                  </p:childTnLst>
                                </p:cTn>
                              </p:par>
                            </p:childTnLst>
                          </p:cTn>
                        </p:par>
                        <p:par>
                          <p:cTn id="74" fill="hold">
                            <p:stCondLst>
                              <p:cond delay="500"/>
                            </p:stCondLst>
                            <p:childTnLst>
                              <p:par>
                                <p:cTn id="75" presetID="53" presetClass="entr" presetSubtype="16"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Effect transition="in" filter="fade">
                                      <p:cBhvr>
                                        <p:cTn id="79" dur="500"/>
                                        <p:tgtEl>
                                          <p:spTgt spid="30"/>
                                        </p:tgtEl>
                                      </p:cBhvr>
                                    </p:animEffect>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2066"/>
                                        </p:tgtEl>
                                        <p:attrNameLst>
                                          <p:attrName>style.visibility</p:attrName>
                                        </p:attrNameLst>
                                      </p:cBhvr>
                                      <p:to>
                                        <p:strVal val="visible"/>
                                      </p:to>
                                    </p:set>
                                    <p:animEffect transition="in" filter="fade">
                                      <p:cBhvr>
                                        <p:cTn id="83" dur="500"/>
                                        <p:tgtEl>
                                          <p:spTgt spid="206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2"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childTnLst>
                          </p:cTn>
                        </p:par>
                        <p:par>
                          <p:cTn id="91" fill="hold">
                            <p:stCondLst>
                              <p:cond delay="500"/>
                            </p:stCondLst>
                            <p:childTnLst>
                              <p:par>
                                <p:cTn id="92" presetID="53" presetClass="entr" presetSubtype="16" fill="hold" nodeType="afterEffect">
                                  <p:stCondLst>
                                    <p:cond delay="0"/>
                                  </p:stCondLst>
                                  <p:childTnLst>
                                    <p:set>
                                      <p:cBhvr>
                                        <p:cTn id="93" dur="1" fill="hold">
                                          <p:stCondLst>
                                            <p:cond delay="0"/>
                                          </p:stCondLst>
                                        </p:cTn>
                                        <p:tgtEl>
                                          <p:spTgt spid="2064"/>
                                        </p:tgtEl>
                                        <p:attrNameLst>
                                          <p:attrName>style.visibility</p:attrName>
                                        </p:attrNameLst>
                                      </p:cBhvr>
                                      <p:to>
                                        <p:strVal val="visible"/>
                                      </p:to>
                                    </p:set>
                                    <p:anim calcmode="lin" valueType="num">
                                      <p:cBhvr>
                                        <p:cTn id="94" dur="500" fill="hold"/>
                                        <p:tgtEl>
                                          <p:spTgt spid="2064"/>
                                        </p:tgtEl>
                                        <p:attrNameLst>
                                          <p:attrName>ppt_w</p:attrName>
                                        </p:attrNameLst>
                                      </p:cBhvr>
                                      <p:tavLst>
                                        <p:tav tm="0">
                                          <p:val>
                                            <p:fltVal val="0"/>
                                          </p:val>
                                        </p:tav>
                                        <p:tav tm="100000">
                                          <p:val>
                                            <p:strVal val="#ppt_w"/>
                                          </p:val>
                                        </p:tav>
                                      </p:tavLst>
                                    </p:anim>
                                    <p:anim calcmode="lin" valueType="num">
                                      <p:cBhvr>
                                        <p:cTn id="95" dur="500" fill="hold"/>
                                        <p:tgtEl>
                                          <p:spTgt spid="2064"/>
                                        </p:tgtEl>
                                        <p:attrNameLst>
                                          <p:attrName>ppt_h</p:attrName>
                                        </p:attrNameLst>
                                      </p:cBhvr>
                                      <p:tavLst>
                                        <p:tav tm="0">
                                          <p:val>
                                            <p:fltVal val="0"/>
                                          </p:val>
                                        </p:tav>
                                        <p:tav tm="100000">
                                          <p:val>
                                            <p:strVal val="#ppt_h"/>
                                          </p:val>
                                        </p:tav>
                                      </p:tavLst>
                                    </p:anim>
                                    <p:animEffect transition="in" filter="fade">
                                      <p:cBhvr>
                                        <p:cTn id="96" dur="500"/>
                                        <p:tgtEl>
                                          <p:spTgt spid="2064"/>
                                        </p:tgtEl>
                                      </p:cBhvr>
                                    </p:animEffect>
                                  </p:childTnLst>
                                </p:cTn>
                              </p:par>
                            </p:childTnLst>
                          </p:cTn>
                        </p:par>
                        <p:par>
                          <p:cTn id="97" fill="hold">
                            <p:stCondLst>
                              <p:cond delay="1000"/>
                            </p:stCondLst>
                            <p:childTnLst>
                              <p:par>
                                <p:cTn id="98" presetID="53" presetClass="entr" presetSubtype="16" fill="hold" grpId="4" nodeType="afterEffect">
                                  <p:stCondLst>
                                    <p:cond delay="0"/>
                                  </p:stCondLst>
                                  <p:childTnLst>
                                    <p:set>
                                      <p:cBhvr>
                                        <p:cTn id="99" dur="1" fill="hold">
                                          <p:stCondLst>
                                            <p:cond delay="0"/>
                                          </p:stCondLst>
                                        </p:cTn>
                                        <p:tgtEl>
                                          <p:spTgt spid="8"/>
                                        </p:tgtEl>
                                        <p:attrNameLst>
                                          <p:attrName>style.visibility</p:attrName>
                                        </p:attrNameLst>
                                      </p:cBhvr>
                                      <p:to>
                                        <p:strVal val="visible"/>
                                      </p:to>
                                    </p:set>
                                    <p:anim calcmode="lin" valueType="num">
                                      <p:cBhvr>
                                        <p:cTn id="100" dur="500" fill="hold"/>
                                        <p:tgtEl>
                                          <p:spTgt spid="8"/>
                                        </p:tgtEl>
                                        <p:attrNameLst>
                                          <p:attrName>ppt_w</p:attrName>
                                        </p:attrNameLst>
                                      </p:cBhvr>
                                      <p:tavLst>
                                        <p:tav tm="0">
                                          <p:val>
                                            <p:fltVal val="0"/>
                                          </p:val>
                                        </p:tav>
                                        <p:tav tm="100000">
                                          <p:val>
                                            <p:strVal val="#ppt_w"/>
                                          </p:val>
                                        </p:tav>
                                      </p:tavLst>
                                    </p:anim>
                                    <p:anim calcmode="lin" valueType="num">
                                      <p:cBhvr>
                                        <p:cTn id="101" dur="500" fill="hold"/>
                                        <p:tgtEl>
                                          <p:spTgt spid="8"/>
                                        </p:tgtEl>
                                        <p:attrNameLst>
                                          <p:attrName>ppt_h</p:attrName>
                                        </p:attrNameLst>
                                      </p:cBhvr>
                                      <p:tavLst>
                                        <p:tav tm="0">
                                          <p:val>
                                            <p:fltVal val="0"/>
                                          </p:val>
                                        </p:tav>
                                        <p:tav tm="100000">
                                          <p:val>
                                            <p:strVal val="#ppt_h"/>
                                          </p:val>
                                        </p:tav>
                                      </p:tavLst>
                                    </p:anim>
                                    <p:animEffect transition="in" filter="fade">
                                      <p:cBhvr>
                                        <p:cTn id="102" dur="500"/>
                                        <p:tgtEl>
                                          <p:spTgt spid="8"/>
                                        </p:tgtEl>
                                      </p:cBhvr>
                                    </p:animEffect>
                                  </p:childTnLst>
                                </p:cTn>
                              </p:par>
                            </p:childTnLst>
                          </p:cTn>
                        </p:par>
                        <p:par>
                          <p:cTn id="103" fill="hold">
                            <p:stCondLst>
                              <p:cond delay="1500"/>
                            </p:stCondLst>
                            <p:childTnLst>
                              <p:par>
                                <p:cTn id="104" presetID="53" presetClass="entr" presetSubtype="16" fill="hold" nodeType="afterEffect">
                                  <p:stCondLst>
                                    <p:cond delay="0"/>
                                  </p:stCondLst>
                                  <p:childTnLst>
                                    <p:set>
                                      <p:cBhvr>
                                        <p:cTn id="105" dur="1" fill="hold">
                                          <p:stCondLst>
                                            <p:cond delay="0"/>
                                          </p:stCondLst>
                                        </p:cTn>
                                        <p:tgtEl>
                                          <p:spTgt spid="2068"/>
                                        </p:tgtEl>
                                        <p:attrNameLst>
                                          <p:attrName>style.visibility</p:attrName>
                                        </p:attrNameLst>
                                      </p:cBhvr>
                                      <p:to>
                                        <p:strVal val="visible"/>
                                      </p:to>
                                    </p:set>
                                    <p:anim calcmode="lin" valueType="num">
                                      <p:cBhvr>
                                        <p:cTn id="106" dur="500" fill="hold"/>
                                        <p:tgtEl>
                                          <p:spTgt spid="2068"/>
                                        </p:tgtEl>
                                        <p:attrNameLst>
                                          <p:attrName>ppt_w</p:attrName>
                                        </p:attrNameLst>
                                      </p:cBhvr>
                                      <p:tavLst>
                                        <p:tav tm="0">
                                          <p:val>
                                            <p:fltVal val="0"/>
                                          </p:val>
                                        </p:tav>
                                        <p:tav tm="100000">
                                          <p:val>
                                            <p:strVal val="#ppt_w"/>
                                          </p:val>
                                        </p:tav>
                                      </p:tavLst>
                                    </p:anim>
                                    <p:anim calcmode="lin" valueType="num">
                                      <p:cBhvr>
                                        <p:cTn id="107" dur="500" fill="hold"/>
                                        <p:tgtEl>
                                          <p:spTgt spid="2068"/>
                                        </p:tgtEl>
                                        <p:attrNameLst>
                                          <p:attrName>ppt_h</p:attrName>
                                        </p:attrNameLst>
                                      </p:cBhvr>
                                      <p:tavLst>
                                        <p:tav tm="0">
                                          <p:val>
                                            <p:fltVal val="0"/>
                                          </p:val>
                                        </p:tav>
                                        <p:tav tm="100000">
                                          <p:val>
                                            <p:strVal val="#ppt_h"/>
                                          </p:val>
                                        </p:tav>
                                      </p:tavLst>
                                    </p:anim>
                                    <p:animEffect transition="in" filter="fade">
                                      <p:cBhvr>
                                        <p:cTn id="108" dur="500"/>
                                        <p:tgtEl>
                                          <p:spTgt spid="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2" grpId="0" animBg="1"/>
      <p:bldP spid="8" grpId="0" animBg="1"/>
      <p:bldP spid="8" grpId="1" animBg="1"/>
      <p:bldP spid="8" grpId="2" animBg="1"/>
      <p:bldP spid="8" grpId="3" animBg="1"/>
      <p:bldP spid="8" grpId="4" animBg="1"/>
      <p:bldP spid="28" grpId="0" animBg="1"/>
      <p:bldP spid="28" grpId="1" animBg="1"/>
      <p:bldP spid="28" grpId="2"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714"/>
            <a:ext cx="10515600" cy="1325563"/>
          </a:xfrm>
        </p:spPr>
        <p:txBody>
          <a:bodyPr/>
          <a:lstStyle/>
          <a:p>
            <a:pPr algn="ctr"/>
            <a:r>
              <a:rPr lang="en-US" dirty="0"/>
              <a:t>Finding defects late is expensive</a:t>
            </a:r>
          </a:p>
        </p:txBody>
      </p:sp>
      <p:graphicFrame>
        <p:nvGraphicFramePr>
          <p:cNvPr id="5" name="Chart 4">
            <a:extLst>
              <a:ext uri="{FF2B5EF4-FFF2-40B4-BE49-F238E27FC236}">
                <a16:creationId xmlns:a16="http://schemas.microsoft.com/office/drawing/2014/main" id="{11DA3DCA-7E1A-4D81-89FC-2F5A08861DE7}"/>
              </a:ext>
            </a:extLst>
          </p:cNvPr>
          <p:cNvGraphicFramePr/>
          <p:nvPr/>
        </p:nvGraphicFramePr>
        <p:xfrm>
          <a:off x="2930000" y="1226104"/>
          <a:ext cx="6448461" cy="5631896"/>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D2FBD888-EB19-4C2F-92C0-8D2B8F31CEEB}"/>
              </a:ext>
            </a:extLst>
          </p:cNvPr>
          <p:cNvSpPr txBox="1"/>
          <p:nvPr/>
        </p:nvSpPr>
        <p:spPr>
          <a:xfrm rot="16200000">
            <a:off x="307556" y="3900259"/>
            <a:ext cx="4615588" cy="378886"/>
          </a:xfrm>
          <a:prstGeom prst="rect">
            <a:avLst/>
          </a:prstGeom>
          <a:solidFill>
            <a:schemeClr val="bg1"/>
          </a:solidFill>
        </p:spPr>
        <p:txBody>
          <a:bodyPr wrap="square" rtlCol="0">
            <a:spAutoFit/>
          </a:bodyPr>
          <a:lstStyle/>
          <a:p>
            <a:pPr algn="ctr">
              <a:defRPr sz="1862" b="0" i="0" u="none" strike="noStrike" kern="1200" spc="0" baseline="0">
                <a:solidFill>
                  <a:prstClr val="black">
                    <a:lumMod val="65000"/>
                    <a:lumOff val="35000"/>
                  </a:prstClr>
                </a:solidFill>
                <a:latin typeface="+mn-lt"/>
                <a:ea typeface="+mn-ea"/>
                <a:cs typeface="+mn-cs"/>
              </a:defRPr>
            </a:pPr>
            <a:r>
              <a:rPr lang="en-US" sz="1862" dirty="0">
                <a:solidFill>
                  <a:prstClr val="black">
                    <a:lumMod val="65000"/>
                    <a:lumOff val="35000"/>
                  </a:prstClr>
                </a:solidFill>
              </a:rPr>
              <a:t>Cost to repair</a:t>
            </a:r>
          </a:p>
        </p:txBody>
      </p:sp>
    </p:spTree>
    <p:extLst>
      <p:ext uri="{BB962C8B-B14F-4D97-AF65-F5344CB8AC3E}">
        <p14:creationId xmlns:p14="http://schemas.microsoft.com/office/powerpoint/2010/main" val="3161069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FA8D-DDA2-48D7-AA43-680DE1946042}"/>
              </a:ext>
            </a:extLst>
          </p:cNvPr>
          <p:cNvSpPr>
            <a:spLocks noGrp="1"/>
          </p:cNvSpPr>
          <p:nvPr>
            <p:ph type="title"/>
          </p:nvPr>
        </p:nvSpPr>
        <p:spPr>
          <a:xfrm>
            <a:off x="838200" y="114754"/>
            <a:ext cx="10515600" cy="1325563"/>
          </a:xfrm>
        </p:spPr>
        <p:txBody>
          <a:bodyPr/>
          <a:lstStyle/>
          <a:p>
            <a:pPr algn="ctr"/>
            <a:r>
              <a:rPr lang="en-US" b="1" dirty="0"/>
              <a:t>Software Life Cycle and Testing</a:t>
            </a:r>
          </a:p>
        </p:txBody>
      </p:sp>
      <p:graphicFrame>
        <p:nvGraphicFramePr>
          <p:cNvPr id="4" name="Content Placeholder 3">
            <a:extLst>
              <a:ext uri="{FF2B5EF4-FFF2-40B4-BE49-F238E27FC236}">
                <a16:creationId xmlns:a16="http://schemas.microsoft.com/office/drawing/2014/main" id="{85D43E51-6E1B-4513-A494-DB820B4C825C}"/>
              </a:ext>
            </a:extLst>
          </p:cNvPr>
          <p:cNvGraphicFramePr>
            <a:graphicFrameLocks noGrp="1"/>
          </p:cNvGraphicFramePr>
          <p:nvPr>
            <p:ph idx="1"/>
            <p:extLst>
              <p:ext uri="{D42A27DB-BD31-4B8C-83A1-F6EECF244321}">
                <p14:modId xmlns:p14="http://schemas.microsoft.com/office/powerpoint/2010/main" val="1803058831"/>
              </p:ext>
            </p:extLst>
          </p:nvPr>
        </p:nvGraphicFramePr>
        <p:xfrm>
          <a:off x="838200" y="1360714"/>
          <a:ext cx="10515600" cy="481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10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7FF235D-DCBB-470C-9097-F87BC900BD89}"/>
                                            </p:graphicEl>
                                          </p:spTgt>
                                        </p:tgtEl>
                                        <p:attrNameLst>
                                          <p:attrName>style.visibility</p:attrName>
                                        </p:attrNameLst>
                                      </p:cBhvr>
                                      <p:to>
                                        <p:strVal val="visible"/>
                                      </p:to>
                                    </p:set>
                                    <p:animEffect transition="in" filter="fade">
                                      <p:cBhvr>
                                        <p:cTn id="7" dur="500"/>
                                        <p:tgtEl>
                                          <p:spTgt spid="4">
                                            <p:graphicEl>
                                              <a:dgm id="{47FF235D-DCBB-470C-9097-F87BC900BD8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941F533-D872-4D16-9AD6-A56E5B9C7611}"/>
                                            </p:graphicEl>
                                          </p:spTgt>
                                        </p:tgtEl>
                                        <p:attrNameLst>
                                          <p:attrName>style.visibility</p:attrName>
                                        </p:attrNameLst>
                                      </p:cBhvr>
                                      <p:to>
                                        <p:strVal val="visible"/>
                                      </p:to>
                                    </p:set>
                                    <p:animEffect transition="in" filter="fade">
                                      <p:cBhvr>
                                        <p:cTn id="12" dur="500"/>
                                        <p:tgtEl>
                                          <p:spTgt spid="4">
                                            <p:graphicEl>
                                              <a:dgm id="{9941F533-D872-4D16-9AD6-A56E5B9C761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0F68B7A9-E0B9-4028-9BE0-52AC6FE3F65B}"/>
                                            </p:graphicEl>
                                          </p:spTgt>
                                        </p:tgtEl>
                                        <p:attrNameLst>
                                          <p:attrName>style.visibility</p:attrName>
                                        </p:attrNameLst>
                                      </p:cBhvr>
                                      <p:to>
                                        <p:strVal val="visible"/>
                                      </p:to>
                                    </p:set>
                                    <p:animEffect transition="in" filter="fade">
                                      <p:cBhvr>
                                        <p:cTn id="17" dur="500"/>
                                        <p:tgtEl>
                                          <p:spTgt spid="4">
                                            <p:graphicEl>
                                              <a:dgm id="{0F68B7A9-E0B9-4028-9BE0-52AC6FE3F65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0FF23156-5774-4BB4-852D-1D5A21BECE25}"/>
                                            </p:graphicEl>
                                          </p:spTgt>
                                        </p:tgtEl>
                                        <p:attrNameLst>
                                          <p:attrName>style.visibility</p:attrName>
                                        </p:attrNameLst>
                                      </p:cBhvr>
                                      <p:to>
                                        <p:strVal val="visible"/>
                                      </p:to>
                                    </p:set>
                                    <p:animEffect transition="in" filter="fade">
                                      <p:cBhvr>
                                        <p:cTn id="22" dur="500"/>
                                        <p:tgtEl>
                                          <p:spTgt spid="4">
                                            <p:graphicEl>
                                              <a:dgm id="{0FF23156-5774-4BB4-852D-1D5A21BECE2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Docket  </a:t>
            </a:r>
          </a:p>
        </p:txBody>
      </p:sp>
      <p:sp>
        <p:nvSpPr>
          <p:cNvPr id="3" name="Content Placeholder 2"/>
          <p:cNvSpPr>
            <a:spLocks noGrp="1"/>
          </p:cNvSpPr>
          <p:nvPr>
            <p:ph idx="1"/>
          </p:nvPr>
        </p:nvSpPr>
        <p:spPr/>
        <p:txBody>
          <a:bodyPr>
            <a:normAutofit/>
          </a:bodyPr>
          <a:lstStyle/>
          <a:p>
            <a:r>
              <a:rPr lang="en-US" dirty="0"/>
              <a:t>Complete last week’s lecture: Rationale and Foundation</a:t>
            </a:r>
          </a:p>
          <a:p>
            <a:r>
              <a:rPr lang="en-US" dirty="0"/>
              <a:t>Homework 1 review</a:t>
            </a:r>
          </a:p>
          <a:p>
            <a:r>
              <a:rPr lang="en-US" dirty="0"/>
              <a:t>In-class discussion 1</a:t>
            </a:r>
          </a:p>
          <a:p>
            <a:r>
              <a:rPr lang="en-US" dirty="0"/>
              <a:t>This week’s lecture: Testing Throughout the Life Cycle</a:t>
            </a:r>
          </a:p>
          <a:p>
            <a:endParaRPr lang="en-US" dirty="0"/>
          </a:p>
          <a:p>
            <a:endParaRPr lang="en-US" dirty="0"/>
          </a:p>
        </p:txBody>
      </p:sp>
    </p:spTree>
    <p:extLst>
      <p:ext uri="{BB962C8B-B14F-4D97-AF65-F5344CB8AC3E}">
        <p14:creationId xmlns:p14="http://schemas.microsoft.com/office/powerpoint/2010/main" val="2104356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Introduction to Software Testing, Edition 2  (Ch 2)</a:t>
            </a:r>
          </a:p>
        </p:txBody>
      </p:sp>
      <p:sp>
        <p:nvSpPr>
          <p:cNvPr id="57347" name="Footer Placeholder 4"/>
          <p:cNvSpPr>
            <a:spLocks noGrp="1"/>
          </p:cNvSpPr>
          <p:nvPr>
            <p:ph type="ftr" sz="quarter" idx="11"/>
          </p:nvPr>
        </p:nvSpPr>
        <p:spPr>
          <a:xfrm>
            <a:off x="3026228" y="6356350"/>
            <a:ext cx="411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 Ammann &amp; Offutt</a:t>
            </a:r>
          </a:p>
        </p:txBody>
      </p:sp>
      <p:sp>
        <p:nvSpPr>
          <p:cNvPr id="57348" name="Slide Number Placeholder 5"/>
          <p:cNvSpPr>
            <a:spLocks noGrp="1"/>
          </p:cNvSpPr>
          <p:nvPr>
            <p:ph type="sldNum" sz="quarter" idx="12"/>
          </p:nvPr>
        </p:nvSpPr>
        <p:spPr>
          <a:xfrm>
            <a:off x="7598228" y="6356350"/>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D0829B2-BDD6-4923-92C0-E9F6FC6106D3}" type="slidenum">
              <a:rPr lang="en-US" sz="800" b="0">
                <a:solidFill>
                  <a:schemeClr val="tx1"/>
                </a:solidFill>
                <a:latin typeface="Arial" panose="020B0604020202020204" pitchFamily="34" charset="0"/>
              </a:rPr>
              <a:pPr/>
              <a:t>30</a:t>
            </a:fld>
            <a:endParaRPr lang="en-US" sz="800" b="0">
              <a:solidFill>
                <a:schemeClr val="tx1"/>
              </a:solidFill>
              <a:latin typeface="Arial" panose="020B0604020202020204" pitchFamily="34" charset="0"/>
            </a:endParaRPr>
          </a:p>
        </p:txBody>
      </p:sp>
      <p:sp>
        <p:nvSpPr>
          <p:cNvPr id="57349" name="Rectangle 2"/>
          <p:cNvSpPr>
            <a:spLocks noGrp="1" noChangeArrowheads="1"/>
          </p:cNvSpPr>
          <p:nvPr>
            <p:ph type="title"/>
          </p:nvPr>
        </p:nvSpPr>
        <p:spPr>
          <a:xfrm>
            <a:off x="838200" y="247151"/>
            <a:ext cx="10515600" cy="1325563"/>
          </a:xfrm>
        </p:spPr>
        <p:txBody>
          <a:bodyPr/>
          <a:lstStyle/>
          <a:p>
            <a:r>
              <a:rPr lang="en-US" dirty="0"/>
              <a:t>Software Testing Levels</a:t>
            </a:r>
          </a:p>
        </p:txBody>
      </p:sp>
      <p:grpSp>
        <p:nvGrpSpPr>
          <p:cNvPr id="57350" name="Group 3"/>
          <p:cNvGrpSpPr>
            <a:grpSpLocks/>
          </p:cNvGrpSpPr>
          <p:nvPr/>
        </p:nvGrpSpPr>
        <p:grpSpPr bwMode="auto">
          <a:xfrm>
            <a:off x="891041" y="2539662"/>
            <a:ext cx="2665412" cy="2935288"/>
            <a:chOff x="697" y="1163"/>
            <a:chExt cx="1679" cy="1849"/>
          </a:xfrm>
        </p:grpSpPr>
        <p:sp>
          <p:nvSpPr>
            <p:cNvPr id="57389" name="Rectangle 4"/>
            <p:cNvSpPr>
              <a:spLocks noChangeArrowheads="1"/>
            </p:cNvSpPr>
            <p:nvPr/>
          </p:nvSpPr>
          <p:spPr bwMode="auto">
            <a:xfrm>
              <a:off x="697" y="1163"/>
              <a:ext cx="1679" cy="1849"/>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latin typeface="Arial" pitchFamily="34" charset="0"/>
                <a:cs typeface="Arial" pitchFamily="34" charset="0"/>
              </a:endParaRPr>
            </a:p>
          </p:txBody>
        </p:sp>
        <p:sp>
          <p:nvSpPr>
            <p:cNvPr id="57390" name="Text Box 5"/>
            <p:cNvSpPr txBox="1">
              <a:spLocks noChangeArrowheads="1"/>
            </p:cNvSpPr>
            <p:nvPr/>
          </p:nvSpPr>
          <p:spPr bwMode="auto">
            <a:xfrm>
              <a:off x="1219" y="1305"/>
              <a:ext cx="70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atin typeface="Arial" pitchFamily="34" charset="0"/>
                  <a:cs typeface="Arial" pitchFamily="34" charset="0"/>
                </a:rPr>
                <a:t>Class A</a:t>
              </a:r>
            </a:p>
          </p:txBody>
        </p:sp>
        <p:sp>
          <p:nvSpPr>
            <p:cNvPr id="57391" name="Text Box 6"/>
            <p:cNvSpPr txBox="1">
              <a:spLocks noChangeArrowheads="1"/>
            </p:cNvSpPr>
            <p:nvPr/>
          </p:nvSpPr>
          <p:spPr bwMode="auto">
            <a:xfrm>
              <a:off x="756" y="1744"/>
              <a:ext cx="1203"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mA1()</a:t>
              </a:r>
            </a:p>
          </p:txBody>
        </p:sp>
        <p:sp>
          <p:nvSpPr>
            <p:cNvPr id="57392" name="Text Box 7"/>
            <p:cNvSpPr txBox="1">
              <a:spLocks noChangeArrowheads="1"/>
            </p:cNvSpPr>
            <p:nvPr/>
          </p:nvSpPr>
          <p:spPr bwMode="auto">
            <a:xfrm>
              <a:off x="743" y="2160"/>
              <a:ext cx="1237"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mA2()</a:t>
              </a:r>
            </a:p>
          </p:txBody>
        </p:sp>
      </p:grpSp>
      <p:grpSp>
        <p:nvGrpSpPr>
          <p:cNvPr id="57351" name="Group 8"/>
          <p:cNvGrpSpPr>
            <a:grpSpLocks/>
          </p:cNvGrpSpPr>
          <p:nvPr/>
        </p:nvGrpSpPr>
        <p:grpSpPr bwMode="auto">
          <a:xfrm>
            <a:off x="4116841" y="2539662"/>
            <a:ext cx="2665412" cy="2959100"/>
            <a:chOff x="2585" y="1163"/>
            <a:chExt cx="1679" cy="1864"/>
          </a:xfrm>
        </p:grpSpPr>
        <p:sp>
          <p:nvSpPr>
            <p:cNvPr id="57385" name="Rectangle 9"/>
            <p:cNvSpPr>
              <a:spLocks noChangeArrowheads="1"/>
            </p:cNvSpPr>
            <p:nvPr/>
          </p:nvSpPr>
          <p:spPr bwMode="auto">
            <a:xfrm>
              <a:off x="2585" y="1163"/>
              <a:ext cx="1679" cy="1864"/>
            </a:xfrm>
            <a:prstGeom prst="rect">
              <a:avLst/>
            </a:prstGeom>
            <a:solidFill>
              <a:srgbClr val="0000CC"/>
            </a:solidFill>
            <a:ln w="12700">
              <a:solidFill>
                <a:schemeClr val="tx1"/>
              </a:solidFill>
              <a:miter lim="800000"/>
              <a:headEnd type="none" w="sm" len="sm"/>
              <a:tailEnd type="none" w="sm" len="sm"/>
            </a:ln>
          </p:spPr>
          <p:txBody>
            <a:bodyPr wrap="none" anchor="ctr"/>
            <a:lstStyle/>
            <a:p>
              <a:pPr algn="ctr"/>
              <a:endParaRPr lang="en-US">
                <a:latin typeface="Arial" pitchFamily="34" charset="0"/>
                <a:cs typeface="Arial" pitchFamily="34" charset="0"/>
              </a:endParaRPr>
            </a:p>
          </p:txBody>
        </p:sp>
        <p:sp>
          <p:nvSpPr>
            <p:cNvPr id="57386" name="Text Box 10"/>
            <p:cNvSpPr txBox="1">
              <a:spLocks noChangeArrowheads="1"/>
            </p:cNvSpPr>
            <p:nvPr/>
          </p:nvSpPr>
          <p:spPr bwMode="auto">
            <a:xfrm>
              <a:off x="3111" y="1304"/>
              <a:ext cx="7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atin typeface="Arial" pitchFamily="34" charset="0"/>
                  <a:cs typeface="Arial" pitchFamily="34" charset="0"/>
                </a:rPr>
                <a:t>Class B</a:t>
              </a:r>
            </a:p>
          </p:txBody>
        </p:sp>
        <p:sp>
          <p:nvSpPr>
            <p:cNvPr id="57387" name="Text Box 11"/>
            <p:cNvSpPr txBox="1">
              <a:spLocks noChangeArrowheads="1"/>
            </p:cNvSpPr>
            <p:nvPr/>
          </p:nvSpPr>
          <p:spPr bwMode="auto">
            <a:xfrm>
              <a:off x="2667" y="1744"/>
              <a:ext cx="1209"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a:latin typeface="Arial" pitchFamily="34" charset="0"/>
                  <a:cs typeface="Arial" pitchFamily="34" charset="0"/>
                </a:rPr>
                <a:t>method mB1()</a:t>
              </a:r>
            </a:p>
          </p:txBody>
        </p:sp>
        <p:sp>
          <p:nvSpPr>
            <p:cNvPr id="57388" name="Text Box 12"/>
            <p:cNvSpPr txBox="1">
              <a:spLocks noChangeArrowheads="1"/>
            </p:cNvSpPr>
            <p:nvPr/>
          </p:nvSpPr>
          <p:spPr bwMode="auto">
            <a:xfrm>
              <a:off x="2667" y="2160"/>
              <a:ext cx="1255" cy="252"/>
            </a:xfrm>
            <a:prstGeom prst="rect">
              <a:avLst/>
            </a:prstGeom>
            <a:solidFill>
              <a:srgbClr val="0347F1"/>
            </a:solidFill>
            <a:ln w="12700">
              <a:solidFill>
                <a:schemeClr val="tx1"/>
              </a:solidFill>
              <a:miter lim="800000"/>
              <a:headEnd type="none" w="sm" len="sm"/>
              <a:tailEnd type="none" w="sm" len="sm"/>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method mB2()</a:t>
              </a:r>
            </a:p>
          </p:txBody>
        </p:sp>
      </p:grpSp>
      <p:grpSp>
        <p:nvGrpSpPr>
          <p:cNvPr id="57352" name="Group 13"/>
          <p:cNvGrpSpPr>
            <a:grpSpLocks/>
          </p:cNvGrpSpPr>
          <p:nvPr/>
        </p:nvGrpSpPr>
        <p:grpSpPr bwMode="auto">
          <a:xfrm>
            <a:off x="2351542" y="1336338"/>
            <a:ext cx="2968625" cy="836613"/>
            <a:chOff x="1159" y="910"/>
            <a:chExt cx="1870" cy="527"/>
          </a:xfrm>
        </p:grpSpPr>
        <p:sp>
          <p:nvSpPr>
            <p:cNvPr id="57383" name="Rectangle 14"/>
            <p:cNvSpPr>
              <a:spLocks noChangeArrowheads="1"/>
            </p:cNvSpPr>
            <p:nvPr/>
          </p:nvSpPr>
          <p:spPr bwMode="auto">
            <a:xfrm>
              <a:off x="1159" y="910"/>
              <a:ext cx="1870" cy="527"/>
            </a:xfrm>
            <a:prstGeom prst="rect">
              <a:avLst/>
            </a:prstGeom>
            <a:solidFill>
              <a:srgbClr val="0347F1"/>
            </a:solidFill>
            <a:ln w="12700">
              <a:solidFill>
                <a:schemeClr val="tx1"/>
              </a:solidFill>
              <a:miter lim="800000"/>
              <a:headEnd type="none" w="sm" len="sm"/>
              <a:tailEnd type="none" w="sm" len="sm"/>
            </a:ln>
          </p:spPr>
          <p:txBody>
            <a:bodyPr wrap="none" anchor="ctr"/>
            <a:lstStyle/>
            <a:p>
              <a:endParaRPr lang="en-US">
                <a:latin typeface="Arial" pitchFamily="34" charset="0"/>
                <a:cs typeface="Arial" pitchFamily="34" charset="0"/>
              </a:endParaRPr>
            </a:p>
          </p:txBody>
        </p:sp>
        <p:sp>
          <p:nvSpPr>
            <p:cNvPr id="57384" name="Text Box 15"/>
            <p:cNvSpPr txBox="1">
              <a:spLocks noChangeArrowheads="1"/>
            </p:cNvSpPr>
            <p:nvPr/>
          </p:nvSpPr>
          <p:spPr bwMode="auto">
            <a:xfrm>
              <a:off x="1450" y="968"/>
              <a:ext cx="11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spcBef>
                  <a:spcPct val="50000"/>
                </a:spcBef>
              </a:pPr>
              <a:r>
                <a:rPr lang="en-US" dirty="0">
                  <a:latin typeface="Arial" pitchFamily="34" charset="0"/>
                  <a:cs typeface="Arial" pitchFamily="34" charset="0"/>
                </a:rPr>
                <a:t>main Class P</a:t>
              </a:r>
            </a:p>
          </p:txBody>
        </p:sp>
      </p:grpSp>
      <p:sp>
        <p:nvSpPr>
          <p:cNvPr id="178192" name="Rectangle 16"/>
          <p:cNvSpPr>
            <a:spLocks noChangeArrowheads="1"/>
          </p:cNvSpPr>
          <p:nvPr/>
        </p:nvSpPr>
        <p:spPr bwMode="auto">
          <a:xfrm>
            <a:off x="6850517" y="1157116"/>
            <a:ext cx="2771775" cy="1019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Arial" panose="020B0604020202020204" pitchFamily="34" charset="0"/>
              <a:buChar char="•"/>
            </a:pPr>
            <a:r>
              <a:rPr lang="en-US" dirty="0">
                <a:latin typeface="Gill Sans MT" pitchFamily="34" charset="0"/>
                <a:cs typeface="Arial" pitchFamily="34" charset="0"/>
              </a:rPr>
              <a:t>Acceptance testing : Is the software acceptable to the user?</a:t>
            </a:r>
          </a:p>
        </p:txBody>
      </p:sp>
      <p:sp>
        <p:nvSpPr>
          <p:cNvPr id="57354" name="Line 17"/>
          <p:cNvSpPr>
            <a:spLocks noChangeShapeType="1"/>
          </p:cNvSpPr>
          <p:nvPr/>
        </p:nvSpPr>
        <p:spPr bwMode="auto">
          <a:xfrm flipV="1">
            <a:off x="2972254" y="2171363"/>
            <a:ext cx="214313" cy="373063"/>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sp>
        <p:nvSpPr>
          <p:cNvPr id="57355" name="Line 18"/>
          <p:cNvSpPr>
            <a:spLocks noChangeShapeType="1"/>
          </p:cNvSpPr>
          <p:nvPr/>
        </p:nvSpPr>
        <p:spPr bwMode="auto">
          <a:xfrm flipH="1" flipV="1">
            <a:off x="4315278" y="2171363"/>
            <a:ext cx="114300" cy="373063"/>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sp>
        <p:nvSpPr>
          <p:cNvPr id="57356" name="Line 19"/>
          <p:cNvSpPr>
            <a:spLocks noChangeShapeType="1"/>
          </p:cNvSpPr>
          <p:nvPr/>
        </p:nvSpPr>
        <p:spPr bwMode="auto">
          <a:xfrm>
            <a:off x="2013403" y="3876337"/>
            <a:ext cx="0" cy="249238"/>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sp>
        <p:nvSpPr>
          <p:cNvPr id="57357" name="Line 20"/>
          <p:cNvSpPr>
            <a:spLocks noChangeShapeType="1"/>
          </p:cNvSpPr>
          <p:nvPr/>
        </p:nvSpPr>
        <p:spPr bwMode="auto">
          <a:xfrm>
            <a:off x="2881767" y="3673137"/>
            <a:ext cx="1366837" cy="655638"/>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sp>
        <p:nvSpPr>
          <p:cNvPr id="57358" name="Line 21"/>
          <p:cNvSpPr>
            <a:spLocks noChangeShapeType="1"/>
          </p:cNvSpPr>
          <p:nvPr/>
        </p:nvSpPr>
        <p:spPr bwMode="auto">
          <a:xfrm flipV="1">
            <a:off x="2927803" y="4339887"/>
            <a:ext cx="1320800" cy="44450"/>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sp>
        <p:nvSpPr>
          <p:cNvPr id="57359" name="Line 22"/>
          <p:cNvSpPr>
            <a:spLocks noChangeShapeType="1"/>
          </p:cNvSpPr>
          <p:nvPr/>
        </p:nvSpPr>
        <p:spPr bwMode="auto">
          <a:xfrm flipV="1">
            <a:off x="2892879" y="3662025"/>
            <a:ext cx="1355725" cy="11112"/>
          </a:xfrm>
          <a:prstGeom prst="line">
            <a:avLst/>
          </a:prstGeom>
          <a:noFill/>
          <a:ln w="28575">
            <a:solidFill>
              <a:srgbClr val="00B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Gill Sans MT" pitchFamily="34" charset="0"/>
            </a:endParaRPr>
          </a:p>
        </p:txBody>
      </p:sp>
      <p:grpSp>
        <p:nvGrpSpPr>
          <p:cNvPr id="5" name="Group 23"/>
          <p:cNvGrpSpPr>
            <a:grpSpLocks/>
          </p:cNvGrpSpPr>
          <p:nvPr/>
        </p:nvGrpSpPr>
        <p:grpSpPr bwMode="auto">
          <a:xfrm>
            <a:off x="3108779" y="2374562"/>
            <a:ext cx="6513513" cy="2025650"/>
            <a:chOff x="1636" y="1564"/>
            <a:chExt cx="4103" cy="1276"/>
          </a:xfrm>
        </p:grpSpPr>
        <p:sp>
          <p:nvSpPr>
            <p:cNvPr id="57378" name="Rectangle 24"/>
            <p:cNvSpPr>
              <a:spLocks noChangeArrowheads="1"/>
            </p:cNvSpPr>
            <p:nvPr/>
          </p:nvSpPr>
          <p:spPr bwMode="auto">
            <a:xfrm>
              <a:off x="3993" y="2145"/>
              <a:ext cx="1746" cy="69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marL="285750" indent="-285750">
                <a:buFont typeface="Arial" panose="020B0604020202020204" pitchFamily="34" charset="0"/>
                <a:buChar char="•"/>
              </a:pPr>
              <a:r>
                <a:rPr lang="en-US" dirty="0">
                  <a:latin typeface="Gill Sans MT" pitchFamily="34" charset="0"/>
                </a:rPr>
                <a:t>Integration testing : Test how modules interact with each other</a:t>
              </a:r>
            </a:p>
          </p:txBody>
        </p:sp>
        <p:grpSp>
          <p:nvGrpSpPr>
            <p:cNvPr id="57379" name="Group 25"/>
            <p:cNvGrpSpPr>
              <a:grpSpLocks/>
            </p:cNvGrpSpPr>
            <p:nvPr/>
          </p:nvGrpSpPr>
          <p:grpSpPr bwMode="auto">
            <a:xfrm>
              <a:off x="1636" y="1564"/>
              <a:ext cx="2406" cy="1053"/>
              <a:chOff x="1636" y="1564"/>
              <a:chExt cx="2406" cy="1053"/>
            </a:xfrm>
          </p:grpSpPr>
          <p:sp>
            <p:nvSpPr>
              <p:cNvPr id="49187" name="Line 26"/>
              <p:cNvSpPr>
                <a:spLocks noChangeShapeType="1"/>
              </p:cNvSpPr>
              <p:nvPr/>
            </p:nvSpPr>
            <p:spPr bwMode="auto">
              <a:xfrm flipH="1" flipV="1">
                <a:off x="2475" y="1564"/>
                <a:ext cx="1565" cy="704"/>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88" name="Line 27"/>
              <p:cNvSpPr>
                <a:spLocks noChangeShapeType="1"/>
              </p:cNvSpPr>
              <p:nvPr/>
            </p:nvSpPr>
            <p:spPr bwMode="auto">
              <a:xfrm flipH="1" flipV="1">
                <a:off x="1636" y="1586"/>
                <a:ext cx="2406" cy="682"/>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89" name="Line 28"/>
              <p:cNvSpPr>
                <a:spLocks noChangeShapeType="1"/>
              </p:cNvSpPr>
              <p:nvPr/>
            </p:nvSpPr>
            <p:spPr bwMode="auto">
              <a:xfrm flipH="1">
                <a:off x="2127" y="2263"/>
                <a:ext cx="1913" cy="354"/>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grpSp>
      </p:grpSp>
      <p:grpSp>
        <p:nvGrpSpPr>
          <p:cNvPr id="7" name="Group 29"/>
          <p:cNvGrpSpPr>
            <a:grpSpLocks/>
          </p:cNvGrpSpPr>
          <p:nvPr/>
        </p:nvGrpSpPr>
        <p:grpSpPr bwMode="auto">
          <a:xfrm>
            <a:off x="4620079" y="856912"/>
            <a:ext cx="5002213" cy="2376488"/>
            <a:chOff x="2588" y="608"/>
            <a:chExt cx="3151" cy="1497"/>
          </a:xfrm>
        </p:grpSpPr>
        <p:sp>
          <p:nvSpPr>
            <p:cNvPr id="57376" name="Rectangle 30"/>
            <p:cNvSpPr>
              <a:spLocks noChangeArrowheads="1"/>
            </p:cNvSpPr>
            <p:nvPr/>
          </p:nvSpPr>
          <p:spPr bwMode="auto">
            <a:xfrm>
              <a:off x="3993" y="1439"/>
              <a:ext cx="1746" cy="6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marL="285750" indent="-285750">
                <a:buFont typeface="Arial" panose="020B0604020202020204" pitchFamily="34" charset="0"/>
                <a:buChar char="•"/>
              </a:pPr>
              <a:r>
                <a:rPr lang="en-US" dirty="0">
                  <a:latin typeface="Gill Sans MT" pitchFamily="34" charset="0"/>
                </a:rPr>
                <a:t>System testing : Test the overall functionality of the system</a:t>
              </a:r>
            </a:p>
          </p:txBody>
        </p:sp>
        <p:sp>
          <p:nvSpPr>
            <p:cNvPr id="49184" name="Freeform 31"/>
            <p:cNvSpPr>
              <a:spLocks/>
            </p:cNvSpPr>
            <p:nvPr/>
          </p:nvSpPr>
          <p:spPr bwMode="auto">
            <a:xfrm>
              <a:off x="2588" y="608"/>
              <a:ext cx="1458" cy="892"/>
            </a:xfrm>
            <a:custGeom>
              <a:avLst/>
              <a:gdLst>
                <a:gd name="T0" fmla="*/ 1458 w 1458"/>
                <a:gd name="T1" fmla="*/ 892 h 892"/>
                <a:gd name="T2" fmla="*/ 1174 w 1458"/>
                <a:gd name="T3" fmla="*/ 231 h 892"/>
                <a:gd name="T4" fmla="*/ 825 w 1458"/>
                <a:gd name="T5" fmla="*/ 24 h 892"/>
                <a:gd name="T6" fmla="*/ 356 w 1458"/>
                <a:gd name="T7" fmla="*/ 89 h 892"/>
                <a:gd name="T8" fmla="*/ 171 w 1458"/>
                <a:gd name="T9" fmla="*/ 160 h 892"/>
                <a:gd name="T10" fmla="*/ 0 w 1458"/>
                <a:gd name="T11" fmla="*/ 302 h 892"/>
                <a:gd name="T12" fmla="*/ 0 60000 65536"/>
                <a:gd name="T13" fmla="*/ 0 60000 65536"/>
                <a:gd name="T14" fmla="*/ 0 60000 65536"/>
                <a:gd name="T15" fmla="*/ 0 60000 65536"/>
                <a:gd name="T16" fmla="*/ 0 60000 65536"/>
                <a:gd name="T17" fmla="*/ 0 60000 65536"/>
                <a:gd name="T18" fmla="*/ 0 w 1458"/>
                <a:gd name="T19" fmla="*/ 0 h 892"/>
                <a:gd name="T20" fmla="*/ 1458 w 1458"/>
                <a:gd name="T21" fmla="*/ 892 h 892"/>
              </a:gdLst>
              <a:ahLst/>
              <a:cxnLst>
                <a:cxn ang="T12">
                  <a:pos x="T0" y="T1"/>
                </a:cxn>
                <a:cxn ang="T13">
                  <a:pos x="T2" y="T3"/>
                </a:cxn>
                <a:cxn ang="T14">
                  <a:pos x="T4" y="T5"/>
                </a:cxn>
                <a:cxn ang="T15">
                  <a:pos x="T6" y="T7"/>
                </a:cxn>
                <a:cxn ang="T16">
                  <a:pos x="T8" y="T9"/>
                </a:cxn>
                <a:cxn ang="T17">
                  <a:pos x="T10" y="T11"/>
                </a:cxn>
              </a:cxnLst>
              <a:rect l="T18" t="T19" r="T20" b="T21"/>
              <a:pathLst>
                <a:path w="1458" h="892">
                  <a:moveTo>
                    <a:pt x="1458" y="892"/>
                  </a:moveTo>
                  <a:cubicBezTo>
                    <a:pt x="1411" y="782"/>
                    <a:pt x="1279" y="376"/>
                    <a:pt x="1174" y="231"/>
                  </a:cubicBezTo>
                  <a:cubicBezTo>
                    <a:pt x="1069" y="86"/>
                    <a:pt x="961" y="48"/>
                    <a:pt x="825" y="24"/>
                  </a:cubicBezTo>
                  <a:cubicBezTo>
                    <a:pt x="689" y="0"/>
                    <a:pt x="465" y="66"/>
                    <a:pt x="356" y="89"/>
                  </a:cubicBezTo>
                  <a:cubicBezTo>
                    <a:pt x="247" y="112"/>
                    <a:pt x="230" y="125"/>
                    <a:pt x="171" y="160"/>
                  </a:cubicBezTo>
                  <a:cubicBezTo>
                    <a:pt x="112" y="195"/>
                    <a:pt x="36" y="273"/>
                    <a:pt x="0" y="302"/>
                  </a:cubicBezTo>
                </a:path>
              </a:pathLst>
            </a:custGeom>
            <a:noFill/>
            <a:ln w="28575">
              <a:solidFill>
                <a:srgbClr val="FF0000"/>
              </a:solidFill>
              <a:round/>
              <a:headEnd type="none" w="sm" len="sm"/>
              <a:tailEnd type="triangle" w="lg" len="lg"/>
            </a:ln>
          </p:spPr>
          <p:txBody>
            <a:bodyPr/>
            <a:lstStyle/>
            <a:p>
              <a:endParaRPr lang="en-US">
                <a:latin typeface="Gill Sans MT" pitchFamily="34" charset="0"/>
              </a:endParaRPr>
            </a:p>
          </p:txBody>
        </p:sp>
      </p:grpSp>
      <p:grpSp>
        <p:nvGrpSpPr>
          <p:cNvPr id="8" name="Group 32"/>
          <p:cNvGrpSpPr>
            <a:grpSpLocks/>
          </p:cNvGrpSpPr>
          <p:nvPr/>
        </p:nvGrpSpPr>
        <p:grpSpPr bwMode="auto">
          <a:xfrm>
            <a:off x="3561217" y="2020550"/>
            <a:ext cx="6061075" cy="3275012"/>
            <a:chOff x="1921" y="1341"/>
            <a:chExt cx="3818" cy="2063"/>
          </a:xfrm>
        </p:grpSpPr>
        <p:grpSp>
          <p:nvGrpSpPr>
            <p:cNvPr id="57371" name="Group 33"/>
            <p:cNvGrpSpPr>
              <a:grpSpLocks/>
            </p:cNvGrpSpPr>
            <p:nvPr/>
          </p:nvGrpSpPr>
          <p:grpSpPr bwMode="auto">
            <a:xfrm>
              <a:off x="1921" y="1341"/>
              <a:ext cx="2123" cy="1831"/>
              <a:chOff x="1921" y="1341"/>
              <a:chExt cx="2123" cy="1831"/>
            </a:xfrm>
          </p:grpSpPr>
          <p:sp>
            <p:nvSpPr>
              <p:cNvPr id="49180" name="Freeform 34"/>
              <p:cNvSpPr>
                <a:spLocks/>
              </p:cNvSpPr>
              <p:nvPr/>
            </p:nvSpPr>
            <p:spPr bwMode="auto">
              <a:xfrm>
                <a:off x="1921" y="2041"/>
                <a:ext cx="2121" cy="959"/>
              </a:xfrm>
              <a:custGeom>
                <a:avLst/>
                <a:gdLst>
                  <a:gd name="T0" fmla="*/ 2121 w 2121"/>
                  <a:gd name="T1" fmla="*/ 959 h 959"/>
                  <a:gd name="T2" fmla="*/ 0 w 2121"/>
                  <a:gd name="T3" fmla="*/ 0 h 959"/>
                  <a:gd name="T4" fmla="*/ 0 60000 65536"/>
                  <a:gd name="T5" fmla="*/ 0 60000 65536"/>
                  <a:gd name="T6" fmla="*/ 0 w 2121"/>
                  <a:gd name="T7" fmla="*/ 0 h 959"/>
                  <a:gd name="T8" fmla="*/ 2121 w 2121"/>
                  <a:gd name="T9" fmla="*/ 959 h 959"/>
                </a:gdLst>
                <a:ahLst/>
                <a:cxnLst>
                  <a:cxn ang="T4">
                    <a:pos x="T0" y="T1"/>
                  </a:cxn>
                  <a:cxn ang="T5">
                    <a:pos x="T2" y="T3"/>
                  </a:cxn>
                </a:cxnLst>
                <a:rect l="T6" t="T7" r="T8" b="T9"/>
                <a:pathLst>
                  <a:path w="2121" h="959">
                    <a:moveTo>
                      <a:pt x="2121" y="959"/>
                    </a:moveTo>
                    <a:lnTo>
                      <a:pt x="0" y="0"/>
                    </a:lnTo>
                  </a:path>
                </a:pathLst>
              </a:cu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81" name="Freeform 35"/>
              <p:cNvSpPr>
                <a:spLocks/>
              </p:cNvSpPr>
              <p:nvPr/>
            </p:nvSpPr>
            <p:spPr bwMode="auto">
              <a:xfrm>
                <a:off x="3948" y="2996"/>
                <a:ext cx="96" cy="176"/>
              </a:xfrm>
              <a:custGeom>
                <a:avLst/>
                <a:gdLst>
                  <a:gd name="T0" fmla="*/ 96 w 96"/>
                  <a:gd name="T1" fmla="*/ 0 h 176"/>
                  <a:gd name="T2" fmla="*/ 0 w 96"/>
                  <a:gd name="T3" fmla="*/ 176 h 176"/>
                  <a:gd name="T4" fmla="*/ 0 60000 65536"/>
                  <a:gd name="T5" fmla="*/ 0 60000 65536"/>
                  <a:gd name="T6" fmla="*/ 0 w 96"/>
                  <a:gd name="T7" fmla="*/ 0 h 176"/>
                  <a:gd name="T8" fmla="*/ 96 w 96"/>
                  <a:gd name="T9" fmla="*/ 176 h 176"/>
                </a:gdLst>
                <a:ahLst/>
                <a:cxnLst>
                  <a:cxn ang="T4">
                    <a:pos x="T0" y="T1"/>
                  </a:cxn>
                  <a:cxn ang="T5">
                    <a:pos x="T2" y="T3"/>
                  </a:cxn>
                </a:cxnLst>
                <a:rect l="T6" t="T7" r="T8" b="T9"/>
                <a:pathLst>
                  <a:path w="96" h="176">
                    <a:moveTo>
                      <a:pt x="96" y="0"/>
                    </a:moveTo>
                    <a:lnTo>
                      <a:pt x="0" y="176"/>
                    </a:lnTo>
                  </a:path>
                </a:pathLst>
              </a:cu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82" name="Freeform 36"/>
              <p:cNvSpPr>
                <a:spLocks/>
              </p:cNvSpPr>
              <p:nvPr/>
            </p:nvSpPr>
            <p:spPr bwMode="auto">
              <a:xfrm>
                <a:off x="3031" y="1341"/>
                <a:ext cx="1009" cy="1659"/>
              </a:xfrm>
              <a:custGeom>
                <a:avLst/>
                <a:gdLst>
                  <a:gd name="T0" fmla="*/ 1115 w 1003"/>
                  <a:gd name="T1" fmla="*/ 1498 h 1669"/>
                  <a:gd name="T2" fmla="*/ 0 w 1003"/>
                  <a:gd name="T3" fmla="*/ 0 h 1669"/>
                  <a:gd name="T4" fmla="*/ 0 60000 65536"/>
                  <a:gd name="T5" fmla="*/ 0 60000 65536"/>
                  <a:gd name="T6" fmla="*/ 0 w 1003"/>
                  <a:gd name="T7" fmla="*/ 0 h 1669"/>
                  <a:gd name="T8" fmla="*/ 1003 w 1003"/>
                  <a:gd name="T9" fmla="*/ 1669 h 1669"/>
                </a:gdLst>
                <a:ahLst/>
                <a:cxnLst>
                  <a:cxn ang="T4">
                    <a:pos x="T0" y="T1"/>
                  </a:cxn>
                  <a:cxn ang="T5">
                    <a:pos x="T2" y="T3"/>
                  </a:cxn>
                </a:cxnLst>
                <a:rect l="T6" t="T7" r="T8" b="T9"/>
                <a:pathLst>
                  <a:path w="1003" h="1669">
                    <a:moveTo>
                      <a:pt x="1003" y="1669"/>
                    </a:moveTo>
                    <a:lnTo>
                      <a:pt x="0" y="0"/>
                    </a:lnTo>
                  </a:path>
                </a:pathLst>
              </a:custGeom>
              <a:noFill/>
              <a:ln w="28575">
                <a:solidFill>
                  <a:srgbClr val="FF0000"/>
                </a:solidFill>
                <a:round/>
                <a:headEnd type="none" w="sm" len="sm"/>
                <a:tailEnd type="triangle" w="lg" len="lg"/>
              </a:ln>
            </p:spPr>
            <p:txBody>
              <a:bodyPr/>
              <a:lstStyle/>
              <a:p>
                <a:endParaRPr lang="en-US">
                  <a:latin typeface="Gill Sans MT" pitchFamily="34" charset="0"/>
                </a:endParaRPr>
              </a:p>
            </p:txBody>
          </p:sp>
        </p:grpSp>
        <p:sp>
          <p:nvSpPr>
            <p:cNvPr id="57372" name="Rectangle 37"/>
            <p:cNvSpPr>
              <a:spLocks noChangeArrowheads="1"/>
            </p:cNvSpPr>
            <p:nvPr/>
          </p:nvSpPr>
          <p:spPr bwMode="auto">
            <a:xfrm>
              <a:off x="3993" y="2880"/>
              <a:ext cx="1746" cy="52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marL="285750" indent="-285750">
                <a:buFont typeface="Arial" panose="020B0604020202020204" pitchFamily="34" charset="0"/>
                <a:buChar char="•"/>
              </a:pPr>
              <a:r>
                <a:rPr lang="en-US" dirty="0">
                  <a:latin typeface="Gill Sans MT" pitchFamily="34" charset="0"/>
                </a:rPr>
                <a:t>Module testing (developer testing) : Test each class, file, module, component</a:t>
              </a:r>
            </a:p>
          </p:txBody>
        </p:sp>
      </p:grpSp>
      <p:grpSp>
        <p:nvGrpSpPr>
          <p:cNvPr id="10" name="Group 38"/>
          <p:cNvGrpSpPr>
            <a:grpSpLocks/>
          </p:cNvGrpSpPr>
          <p:nvPr/>
        </p:nvGrpSpPr>
        <p:grpSpPr bwMode="auto">
          <a:xfrm>
            <a:off x="2746829" y="3820784"/>
            <a:ext cx="6875463" cy="2587629"/>
            <a:chOff x="1408" y="2475"/>
            <a:chExt cx="4331" cy="1630"/>
          </a:xfrm>
        </p:grpSpPr>
        <p:sp>
          <p:nvSpPr>
            <p:cNvPr id="57365" name="Rectangle 39"/>
            <p:cNvSpPr>
              <a:spLocks noChangeArrowheads="1"/>
            </p:cNvSpPr>
            <p:nvPr/>
          </p:nvSpPr>
          <p:spPr bwMode="auto">
            <a:xfrm>
              <a:off x="3993" y="3602"/>
              <a:ext cx="174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75000"/>
                <a:buFont typeface="Arial" panose="020B0604020202020204" pitchFamily="34" charset="0"/>
                <a:buChar char="•"/>
              </a:pPr>
              <a:r>
                <a:rPr lang="en-US" dirty="0">
                  <a:latin typeface="Gill Sans MT" pitchFamily="34" charset="0"/>
                  <a:cs typeface="Arial" pitchFamily="34" charset="0"/>
                </a:rPr>
                <a:t>Unit testing (developer testing) : Test each unit (method) individually</a:t>
              </a:r>
            </a:p>
          </p:txBody>
        </p:sp>
        <p:grpSp>
          <p:nvGrpSpPr>
            <p:cNvPr id="57366" name="Group 40"/>
            <p:cNvGrpSpPr>
              <a:grpSpLocks/>
            </p:cNvGrpSpPr>
            <p:nvPr/>
          </p:nvGrpSpPr>
          <p:grpSpPr bwMode="auto">
            <a:xfrm>
              <a:off x="1408" y="2475"/>
              <a:ext cx="2643" cy="1247"/>
              <a:chOff x="1408" y="2475"/>
              <a:chExt cx="2643" cy="1247"/>
            </a:xfrm>
          </p:grpSpPr>
          <p:sp>
            <p:nvSpPr>
              <p:cNvPr id="49174" name="Line 41"/>
              <p:cNvSpPr>
                <a:spLocks noChangeShapeType="1"/>
              </p:cNvSpPr>
              <p:nvPr/>
            </p:nvSpPr>
            <p:spPr bwMode="auto">
              <a:xfrm flipH="1" flipV="1">
                <a:off x="1408" y="2881"/>
                <a:ext cx="2643" cy="841"/>
              </a:xfrm>
              <a:prstGeom prst="line">
                <a:avLst/>
              </a:prstGeom>
              <a:noFill/>
              <a:ln w="28575">
                <a:solidFill>
                  <a:srgbClr val="FF0000"/>
                </a:solidFill>
                <a:round/>
                <a:headEnd type="none" w="sm" len="sm"/>
                <a:tailEnd type="triangle" w="lg" len="lg"/>
              </a:ln>
            </p:spPr>
            <p:txBody>
              <a:bodyPr/>
              <a:lstStyle/>
              <a:p>
                <a:pPr>
                  <a:defRPr/>
                </a:pPr>
                <a:endParaRPr lang="en-US">
                  <a:latin typeface="Gill Sans MT" pitchFamily="34" charset="0"/>
                </a:endParaRPr>
              </a:p>
            </p:txBody>
          </p:sp>
          <p:sp>
            <p:nvSpPr>
              <p:cNvPr id="49175" name="Line 42"/>
              <p:cNvSpPr>
                <a:spLocks noChangeShapeType="1"/>
              </p:cNvSpPr>
              <p:nvPr/>
            </p:nvSpPr>
            <p:spPr bwMode="auto">
              <a:xfrm flipH="1" flipV="1">
                <a:off x="1444" y="2489"/>
                <a:ext cx="341" cy="511"/>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76" name="Line 43"/>
              <p:cNvSpPr>
                <a:spLocks noChangeShapeType="1"/>
              </p:cNvSpPr>
              <p:nvPr/>
            </p:nvSpPr>
            <p:spPr bwMode="auto">
              <a:xfrm flipV="1">
                <a:off x="2152" y="2475"/>
                <a:ext cx="273" cy="652"/>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sp>
            <p:nvSpPr>
              <p:cNvPr id="49177" name="Line 44"/>
              <p:cNvSpPr>
                <a:spLocks noChangeShapeType="1"/>
              </p:cNvSpPr>
              <p:nvPr/>
            </p:nvSpPr>
            <p:spPr bwMode="auto">
              <a:xfrm flipV="1">
                <a:off x="2355" y="2866"/>
                <a:ext cx="148" cy="330"/>
              </a:xfrm>
              <a:prstGeom prst="line">
                <a:avLst/>
              </a:prstGeom>
              <a:noFill/>
              <a:ln w="28575">
                <a:solidFill>
                  <a:srgbClr val="FF0000"/>
                </a:solidFill>
                <a:round/>
                <a:headEnd type="none" w="sm" len="sm"/>
                <a:tailEnd type="triangle" w="lg" len="lg"/>
              </a:ln>
            </p:spPr>
            <p:txBody>
              <a:bodyPr/>
              <a:lstStyle/>
              <a:p>
                <a:endParaRPr lang="en-US">
                  <a:latin typeface="Gill Sans MT" pitchFamily="34" charset="0"/>
                </a:endParaRPr>
              </a:p>
            </p:txBody>
          </p:sp>
        </p:grpSp>
      </p:grpSp>
      <p:sp>
        <p:nvSpPr>
          <p:cNvPr id="2" name="Rectangle 1">
            <a:extLst>
              <a:ext uri="{FF2B5EF4-FFF2-40B4-BE49-F238E27FC236}">
                <a16:creationId xmlns:a16="http://schemas.microsoft.com/office/drawing/2014/main" id="{D7C55061-7188-491B-91C2-E799B79314D5}"/>
              </a:ext>
            </a:extLst>
          </p:cNvPr>
          <p:cNvSpPr/>
          <p:nvPr/>
        </p:nvSpPr>
        <p:spPr>
          <a:xfrm>
            <a:off x="6912428" y="4400213"/>
            <a:ext cx="2854328" cy="2098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A54A207-043F-420B-A539-5C35ACACE9CB}"/>
              </a:ext>
            </a:extLst>
          </p:cNvPr>
          <p:cNvSpPr/>
          <p:nvPr/>
        </p:nvSpPr>
        <p:spPr>
          <a:xfrm>
            <a:off x="6912427" y="4176375"/>
            <a:ext cx="2840039" cy="2402623"/>
          </a:xfrm>
          <a:prstGeom prst="rect">
            <a:avLst/>
          </a:prstGeom>
          <a:noFill/>
          <a:ln w="9525">
            <a:solidFill>
              <a:schemeClr val="tx1"/>
            </a:solidFill>
            <a:miter lim="800000"/>
            <a:headEnd/>
            <a:tailEnd/>
          </a:ln>
        </p:spPr>
        <p:txBody>
          <a:bodyPr/>
          <a:lstStyle/>
          <a:p>
            <a:r>
              <a:rPr lang="en-US" dirty="0">
                <a:solidFill>
                  <a:schemeClr val="tx1"/>
                </a:solidFill>
                <a:latin typeface="Gill Sans MT" pitchFamily="34" charset="0"/>
              </a:rPr>
              <a:t>Component testing:</a:t>
            </a:r>
          </a:p>
        </p:txBody>
      </p:sp>
    </p:spTree>
    <p:extLst>
      <p:ext uri="{BB962C8B-B14F-4D97-AF65-F5344CB8AC3E}">
        <p14:creationId xmlns:p14="http://schemas.microsoft.com/office/powerpoint/2010/main" val="3147599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2" grpId="0" autoUpdateAnimBg="0"/>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19D5-ADCB-42D3-B11F-95F955147512}"/>
              </a:ext>
            </a:extLst>
          </p:cNvPr>
          <p:cNvSpPr>
            <a:spLocks noGrp="1"/>
          </p:cNvSpPr>
          <p:nvPr>
            <p:ph type="title"/>
          </p:nvPr>
        </p:nvSpPr>
        <p:spPr/>
        <p:txBody>
          <a:bodyPr/>
          <a:lstStyle/>
          <a:p>
            <a:r>
              <a:rPr lang="en-US" dirty="0"/>
              <a:t>SDLC Models	</a:t>
            </a:r>
          </a:p>
        </p:txBody>
      </p:sp>
      <p:graphicFrame>
        <p:nvGraphicFramePr>
          <p:cNvPr id="4" name="Content Placeholder 3">
            <a:extLst>
              <a:ext uri="{FF2B5EF4-FFF2-40B4-BE49-F238E27FC236}">
                <a16:creationId xmlns:a16="http://schemas.microsoft.com/office/drawing/2014/main" id="{986CAEDE-649D-4225-AF62-C581C5FAFF62}"/>
              </a:ext>
            </a:extLst>
          </p:cNvPr>
          <p:cNvGraphicFramePr>
            <a:graphicFrameLocks noGrp="1"/>
          </p:cNvGraphicFramePr>
          <p:nvPr>
            <p:ph idx="1"/>
            <p:extLst>
              <p:ext uri="{D42A27DB-BD31-4B8C-83A1-F6EECF244321}">
                <p14:modId xmlns:p14="http://schemas.microsoft.com/office/powerpoint/2010/main" val="752101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069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1523328" y="1543685"/>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Cost of Late Testing</a:t>
            </a:r>
          </a:p>
        </p:txBody>
      </p:sp>
      <p:sp>
        <p:nvSpPr>
          <p:cNvPr id="13" name="TextBox 12"/>
          <p:cNvSpPr txBox="1"/>
          <p:nvPr/>
        </p:nvSpPr>
        <p:spPr>
          <a:xfrm>
            <a:off x="1595718" y="1486535"/>
            <a:ext cx="525780" cy="369332"/>
          </a:xfrm>
          <a:prstGeom prst="rect">
            <a:avLst/>
          </a:prstGeom>
          <a:noFill/>
        </p:spPr>
        <p:txBody>
          <a:bodyPr wrap="square" rtlCol="0">
            <a:spAutoFit/>
          </a:bodyPr>
          <a:lstStyle/>
          <a:p>
            <a:pPr algn="r"/>
            <a:r>
              <a:rPr lang="en-US" dirty="0"/>
              <a:t>60</a:t>
            </a:r>
          </a:p>
        </p:txBody>
      </p:sp>
      <p:grpSp>
        <p:nvGrpSpPr>
          <p:cNvPr id="16" name="Group 70"/>
          <p:cNvGrpSpPr/>
          <p:nvPr/>
        </p:nvGrpSpPr>
        <p:grpSpPr>
          <a:xfrm>
            <a:off x="1595718" y="1714415"/>
            <a:ext cx="6749848" cy="2900399"/>
            <a:chOff x="186690" y="1588049"/>
            <a:chExt cx="6749848" cy="2900399"/>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369332"/>
            </a:xfrm>
            <a:prstGeom prst="rect">
              <a:avLst/>
            </a:prstGeom>
            <a:noFill/>
          </p:spPr>
          <p:txBody>
            <a:bodyPr wrap="square" rtlCol="0">
              <a:spAutoFit/>
            </a:bodyPr>
            <a:lstStyle/>
            <a:p>
              <a:pPr algn="r"/>
              <a:r>
                <a:rPr lang="en-US" dirty="0"/>
                <a:t>50</a:t>
              </a:r>
            </a:p>
          </p:txBody>
        </p:sp>
        <p:sp>
          <p:nvSpPr>
            <p:cNvPr id="15" name="TextBox 14"/>
            <p:cNvSpPr txBox="1"/>
            <p:nvPr/>
          </p:nvSpPr>
          <p:spPr>
            <a:xfrm>
              <a:off x="186690" y="2260600"/>
              <a:ext cx="525780" cy="369332"/>
            </a:xfrm>
            <a:prstGeom prst="rect">
              <a:avLst/>
            </a:prstGeom>
            <a:noFill/>
          </p:spPr>
          <p:txBody>
            <a:bodyPr wrap="square" rtlCol="0">
              <a:spAutoFit/>
            </a:bodyPr>
            <a:lstStyle/>
            <a:p>
              <a:pPr algn="r"/>
              <a:r>
                <a:rPr lang="en-US" dirty="0"/>
                <a:t>40</a:t>
              </a:r>
            </a:p>
          </p:txBody>
        </p:sp>
        <p:sp>
          <p:nvSpPr>
            <p:cNvPr id="17" name="TextBox 16"/>
            <p:cNvSpPr txBox="1"/>
            <p:nvPr/>
          </p:nvSpPr>
          <p:spPr>
            <a:xfrm>
              <a:off x="186690" y="2710815"/>
              <a:ext cx="525780" cy="369332"/>
            </a:xfrm>
            <a:prstGeom prst="rect">
              <a:avLst/>
            </a:prstGeom>
            <a:noFill/>
          </p:spPr>
          <p:txBody>
            <a:bodyPr wrap="square" rtlCol="0">
              <a:spAutoFit/>
            </a:bodyPr>
            <a:lstStyle/>
            <a:p>
              <a:pPr algn="r"/>
              <a:r>
                <a:rPr lang="en-US" dirty="0"/>
                <a:t>30</a:t>
              </a:r>
            </a:p>
          </p:txBody>
        </p:sp>
        <p:sp>
          <p:nvSpPr>
            <p:cNvPr id="18" name="TextBox 17"/>
            <p:cNvSpPr txBox="1"/>
            <p:nvPr/>
          </p:nvSpPr>
          <p:spPr>
            <a:xfrm>
              <a:off x="186690" y="3161030"/>
              <a:ext cx="525780" cy="369332"/>
            </a:xfrm>
            <a:prstGeom prst="rect">
              <a:avLst/>
            </a:prstGeom>
            <a:noFill/>
          </p:spPr>
          <p:txBody>
            <a:bodyPr wrap="square" rtlCol="0">
              <a:spAutoFit/>
            </a:bodyPr>
            <a:lstStyle/>
            <a:p>
              <a:pPr algn="r"/>
              <a:r>
                <a:rPr lang="en-US" dirty="0"/>
                <a:t>20</a:t>
              </a:r>
            </a:p>
          </p:txBody>
        </p:sp>
        <p:sp>
          <p:nvSpPr>
            <p:cNvPr id="19" name="TextBox 18"/>
            <p:cNvSpPr txBox="1"/>
            <p:nvPr/>
          </p:nvSpPr>
          <p:spPr>
            <a:xfrm>
              <a:off x="186690" y="3611245"/>
              <a:ext cx="525780" cy="369332"/>
            </a:xfrm>
            <a:prstGeom prst="rect">
              <a:avLst/>
            </a:prstGeom>
            <a:noFill/>
          </p:spPr>
          <p:txBody>
            <a:bodyPr wrap="square" rtlCol="0">
              <a:spAutoFit/>
            </a:bodyPr>
            <a:lstStyle/>
            <a:p>
              <a:pPr algn="r"/>
              <a:r>
                <a:rPr lang="en-US" dirty="0"/>
                <a:t>10</a:t>
              </a:r>
            </a:p>
          </p:txBody>
        </p:sp>
        <p:sp>
          <p:nvSpPr>
            <p:cNvPr id="20" name="TextBox 19"/>
            <p:cNvSpPr txBox="1"/>
            <p:nvPr/>
          </p:nvSpPr>
          <p:spPr>
            <a:xfrm>
              <a:off x="186690" y="4061460"/>
              <a:ext cx="525780" cy="369332"/>
            </a:xfrm>
            <a:prstGeom prst="rect">
              <a:avLst/>
            </a:prstGeom>
            <a:noFill/>
          </p:spPr>
          <p:txBody>
            <a:bodyPr wrap="square" rtlCol="0">
              <a:spAutoFit/>
            </a:bodyPr>
            <a:lstStyle/>
            <a:p>
              <a:pPr algn="r"/>
              <a:r>
                <a:rPr lang="en-US" dirty="0"/>
                <a:t>0</a:t>
              </a:r>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6946747" y="3995929"/>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748140" y="3550657"/>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950780" y="4250371"/>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29388" y="2175081"/>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732051" y="3550657"/>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930293" y="4393495"/>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525470" y="2628305"/>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734698" y="3860757"/>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941641" y="4409397"/>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529503" y="4011831"/>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730289" y="4178809"/>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930408" y="4393495"/>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958617" y="2183031"/>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280946" y="5148085"/>
            <a:ext cx="2160270" cy="369332"/>
          </a:xfrm>
          <a:prstGeom prst="rect">
            <a:avLst/>
          </a:prstGeom>
          <a:noFill/>
        </p:spPr>
        <p:txBody>
          <a:bodyPr wrap="square" rtlCol="0" anchor="ctr">
            <a:spAutoFit/>
          </a:bodyPr>
          <a:lstStyle/>
          <a:p>
            <a:pPr algn="r"/>
            <a:r>
              <a:rPr lang="en-US" dirty="0"/>
              <a:t>Requirements</a:t>
            </a:r>
          </a:p>
        </p:txBody>
      </p:sp>
      <p:sp>
        <p:nvSpPr>
          <p:cNvPr id="82" name="TextBox 81"/>
          <p:cNvSpPr txBox="1"/>
          <p:nvPr/>
        </p:nvSpPr>
        <p:spPr>
          <a:xfrm rot="19048443">
            <a:off x="2832151" y="5310722"/>
            <a:ext cx="2641499" cy="369332"/>
          </a:xfrm>
          <a:prstGeom prst="rect">
            <a:avLst/>
          </a:prstGeom>
          <a:noFill/>
        </p:spPr>
        <p:txBody>
          <a:bodyPr wrap="square" rtlCol="0" anchor="ctr">
            <a:spAutoFit/>
          </a:bodyPr>
          <a:lstStyle/>
          <a:p>
            <a:pPr algn="r"/>
            <a:r>
              <a:rPr lang="en-US" dirty="0" err="1"/>
              <a:t>Prog</a:t>
            </a:r>
            <a:r>
              <a:rPr lang="en-US" dirty="0"/>
              <a:t> / Unit Test</a:t>
            </a:r>
          </a:p>
        </p:txBody>
      </p:sp>
      <p:sp>
        <p:nvSpPr>
          <p:cNvPr id="83" name="TextBox 82"/>
          <p:cNvSpPr txBox="1"/>
          <p:nvPr/>
        </p:nvSpPr>
        <p:spPr>
          <a:xfrm rot="19048443">
            <a:off x="1892856" y="5291816"/>
            <a:ext cx="2585557" cy="369332"/>
          </a:xfrm>
          <a:prstGeom prst="rect">
            <a:avLst/>
          </a:prstGeom>
          <a:noFill/>
        </p:spPr>
        <p:txBody>
          <a:bodyPr wrap="square" rtlCol="0" anchor="ctr">
            <a:spAutoFit/>
          </a:bodyPr>
          <a:lstStyle/>
          <a:p>
            <a:pPr algn="r"/>
            <a:r>
              <a:rPr lang="en-US" dirty="0"/>
              <a:t>Design</a:t>
            </a:r>
          </a:p>
        </p:txBody>
      </p:sp>
      <p:sp>
        <p:nvSpPr>
          <p:cNvPr id="84" name="TextBox 83"/>
          <p:cNvSpPr txBox="1"/>
          <p:nvPr/>
        </p:nvSpPr>
        <p:spPr>
          <a:xfrm rot="19048443">
            <a:off x="3644831" y="5493899"/>
            <a:ext cx="2912939" cy="369332"/>
          </a:xfrm>
          <a:prstGeom prst="rect">
            <a:avLst/>
          </a:prstGeom>
          <a:noFill/>
        </p:spPr>
        <p:txBody>
          <a:bodyPr wrap="square" rtlCol="0" anchor="ctr">
            <a:spAutoFit/>
          </a:bodyPr>
          <a:lstStyle/>
          <a:p>
            <a:pPr algn="r"/>
            <a:r>
              <a:rPr lang="en-US" dirty="0"/>
              <a:t>Integration Test</a:t>
            </a:r>
          </a:p>
        </p:txBody>
      </p:sp>
      <p:sp>
        <p:nvSpPr>
          <p:cNvPr id="87" name="TextBox 86"/>
          <p:cNvSpPr txBox="1"/>
          <p:nvPr/>
        </p:nvSpPr>
        <p:spPr>
          <a:xfrm>
            <a:off x="8449030" y="2709546"/>
            <a:ext cx="2152357" cy="1323439"/>
          </a:xfrm>
          <a:prstGeom prst="rect">
            <a:avLst/>
          </a:prstGeom>
          <a:noFill/>
        </p:spPr>
        <p:txBody>
          <a:bodyPr wrap="square" rtlCol="0">
            <a:spAutoFit/>
          </a:bodyPr>
          <a:lstStyle/>
          <a:p>
            <a:r>
              <a:rPr lang="en-US" sz="1600" dirty="0"/>
              <a:t>Fault origin (%)</a:t>
            </a:r>
          </a:p>
          <a:p>
            <a:endParaRPr lang="en-US" sz="1600" dirty="0"/>
          </a:p>
          <a:p>
            <a:r>
              <a:rPr lang="en-US" sz="1600" dirty="0"/>
              <a:t>Fault detection (%)</a:t>
            </a:r>
          </a:p>
          <a:p>
            <a:endParaRPr lang="en-US" sz="1600" dirty="0"/>
          </a:p>
          <a:p>
            <a:r>
              <a:rPr lang="en-US" sz="1600" dirty="0"/>
              <a:t>Unit cost (X)</a:t>
            </a:r>
          </a:p>
        </p:txBody>
      </p:sp>
      <p:sp>
        <p:nvSpPr>
          <p:cNvPr id="88" name="Rectangle 87"/>
          <p:cNvSpPr/>
          <p:nvPr/>
        </p:nvSpPr>
        <p:spPr>
          <a:xfrm>
            <a:off x="8353290" y="2784396"/>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353290" y="3290216"/>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8353290" y="3759409"/>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749779" y="4210355"/>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744644" y="2818407"/>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4643649" y="5493899"/>
            <a:ext cx="2912939" cy="369332"/>
          </a:xfrm>
          <a:prstGeom prst="rect">
            <a:avLst/>
          </a:prstGeom>
          <a:noFill/>
        </p:spPr>
        <p:txBody>
          <a:bodyPr wrap="square" rtlCol="0" anchor="ctr">
            <a:spAutoFit/>
          </a:bodyPr>
          <a:lstStyle/>
          <a:p>
            <a:pPr algn="r"/>
            <a:r>
              <a:rPr lang="en-US" dirty="0"/>
              <a:t>System Test</a:t>
            </a:r>
          </a:p>
        </p:txBody>
      </p:sp>
      <p:sp>
        <p:nvSpPr>
          <p:cNvPr id="86" name="TextBox 85"/>
          <p:cNvSpPr txBox="1"/>
          <p:nvPr/>
        </p:nvSpPr>
        <p:spPr>
          <a:xfrm rot="19048443">
            <a:off x="5676755" y="5493899"/>
            <a:ext cx="2912939" cy="369332"/>
          </a:xfrm>
          <a:prstGeom prst="rect">
            <a:avLst/>
          </a:prstGeom>
          <a:noFill/>
        </p:spPr>
        <p:txBody>
          <a:bodyPr wrap="square" rtlCol="0" anchor="ctr">
            <a:spAutoFit/>
          </a:bodyPr>
          <a:lstStyle/>
          <a:p>
            <a:pPr algn="r"/>
            <a:r>
              <a:rPr lang="en-US" dirty="0"/>
              <a:t>Post-Deployment</a:t>
            </a:r>
          </a:p>
        </p:txBody>
      </p:sp>
      <p:pic>
        <p:nvPicPr>
          <p:cNvPr id="3" name="Picture 2">
            <a:extLst>
              <a:ext uri="{FF2B5EF4-FFF2-40B4-BE49-F238E27FC236}">
                <a16:creationId xmlns:a16="http://schemas.microsoft.com/office/drawing/2014/main" id="{FB81B44F-F17E-4919-8B96-A6BBAC9FAB3E}"/>
              </a:ext>
            </a:extLst>
          </p:cNvPr>
          <p:cNvPicPr>
            <a:picLocks noChangeAspect="1"/>
          </p:cNvPicPr>
          <p:nvPr/>
        </p:nvPicPr>
        <p:blipFill>
          <a:blip r:embed="rId3"/>
          <a:stretch>
            <a:fillRect/>
          </a:stretch>
        </p:blipFill>
        <p:spPr>
          <a:xfrm>
            <a:off x="278177" y="0"/>
            <a:ext cx="11549921" cy="6858000"/>
          </a:xfrm>
          <a:prstGeom prst="rect">
            <a:avLst/>
          </a:prstGeom>
        </p:spPr>
      </p:pic>
      <p:sp>
        <p:nvSpPr>
          <p:cNvPr id="5" name="Speech Bubble: Rectangle 4">
            <a:extLst>
              <a:ext uri="{FF2B5EF4-FFF2-40B4-BE49-F238E27FC236}">
                <a16:creationId xmlns:a16="http://schemas.microsoft.com/office/drawing/2014/main" id="{A1E50E17-91E9-4F31-830F-38C84C37FC25}"/>
              </a:ext>
            </a:extLst>
          </p:cNvPr>
          <p:cNvSpPr/>
          <p:nvPr/>
        </p:nvSpPr>
        <p:spPr>
          <a:xfrm>
            <a:off x="8365625" y="5678565"/>
            <a:ext cx="1578275" cy="499978"/>
          </a:xfrm>
          <a:prstGeom prst="wedgeRectCallout">
            <a:avLst>
              <a:gd name="adj1" fmla="val -123602"/>
              <a:gd name="adj2" fmla="val 124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Includes unit testing</a:t>
            </a:r>
          </a:p>
        </p:txBody>
      </p:sp>
      <p:sp>
        <p:nvSpPr>
          <p:cNvPr id="21" name="Rectangle 20">
            <a:extLst>
              <a:ext uri="{FF2B5EF4-FFF2-40B4-BE49-F238E27FC236}">
                <a16:creationId xmlns:a16="http://schemas.microsoft.com/office/drawing/2014/main" id="{69048C32-758D-403F-9B4F-1DB1FC322834}"/>
              </a:ext>
            </a:extLst>
          </p:cNvPr>
          <p:cNvSpPr/>
          <p:nvPr/>
        </p:nvSpPr>
        <p:spPr>
          <a:xfrm>
            <a:off x="631371" y="3923203"/>
            <a:ext cx="2517267" cy="131957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This correspondence goes beyond the waterfall-style V-Model.</a:t>
            </a:r>
          </a:p>
        </p:txBody>
      </p:sp>
    </p:spTree>
    <p:extLst>
      <p:ext uri="{BB962C8B-B14F-4D97-AF65-F5344CB8AC3E}">
        <p14:creationId xmlns:p14="http://schemas.microsoft.com/office/powerpoint/2010/main" val="22633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004C-D862-4EE1-94C8-7A77B341080A}"/>
              </a:ext>
            </a:extLst>
          </p:cNvPr>
          <p:cNvSpPr>
            <a:spLocks noGrp="1"/>
          </p:cNvSpPr>
          <p:nvPr>
            <p:ph type="title"/>
          </p:nvPr>
        </p:nvSpPr>
        <p:spPr>
          <a:xfrm>
            <a:off x="838200" y="92982"/>
            <a:ext cx="10515600" cy="1325563"/>
          </a:xfrm>
        </p:spPr>
        <p:txBody>
          <a:bodyPr/>
          <a:lstStyle/>
          <a:p>
            <a:r>
              <a:rPr lang="en-US" dirty="0"/>
              <a:t>Component Testing</a:t>
            </a:r>
          </a:p>
        </p:txBody>
      </p:sp>
      <p:sp>
        <p:nvSpPr>
          <p:cNvPr id="5" name="Content Placeholder 4">
            <a:extLst>
              <a:ext uri="{FF2B5EF4-FFF2-40B4-BE49-F238E27FC236}">
                <a16:creationId xmlns:a16="http://schemas.microsoft.com/office/drawing/2014/main" id="{362C71EC-A2CB-48E1-B733-E0AD3F064487}"/>
              </a:ext>
            </a:extLst>
          </p:cNvPr>
          <p:cNvSpPr>
            <a:spLocks noGrp="1"/>
          </p:cNvSpPr>
          <p:nvPr>
            <p:ph sz="half" idx="1"/>
          </p:nvPr>
        </p:nvSpPr>
        <p:spPr>
          <a:xfrm>
            <a:off x="838200" y="2373086"/>
            <a:ext cx="5181600" cy="2090057"/>
          </a:xfrm>
        </p:spPr>
        <p:style>
          <a:lnRef idx="0">
            <a:schemeClr val="accent1"/>
          </a:lnRef>
          <a:fillRef idx="3">
            <a:schemeClr val="accent1"/>
          </a:fillRef>
          <a:effectRef idx="3">
            <a:schemeClr val="accent1"/>
          </a:effectRef>
          <a:fontRef idx="minor">
            <a:schemeClr val="lt1"/>
          </a:fontRef>
        </p:style>
        <p:txBody>
          <a:bodyPr>
            <a:normAutofit/>
          </a:bodyPr>
          <a:lstStyle/>
          <a:p>
            <a:pPr marL="0" indent="0" algn="ctr">
              <a:buNone/>
            </a:pPr>
            <a:r>
              <a:rPr lang="en-US" sz="2000" b="1" dirty="0"/>
              <a:t>Test basis</a:t>
            </a:r>
          </a:p>
          <a:p>
            <a:r>
              <a:rPr lang="en-US" sz="2000" dirty="0"/>
              <a:t>Detailed design</a:t>
            </a:r>
          </a:p>
          <a:p>
            <a:r>
              <a:rPr lang="en-US" sz="2000" dirty="0"/>
              <a:t>Code</a:t>
            </a:r>
          </a:p>
          <a:p>
            <a:r>
              <a:rPr lang="en-US" sz="2000" dirty="0"/>
              <a:t>Data structures</a:t>
            </a:r>
          </a:p>
          <a:p>
            <a:r>
              <a:rPr lang="en-US" sz="2000" dirty="0"/>
              <a:t>Component specs</a:t>
            </a:r>
          </a:p>
        </p:txBody>
      </p:sp>
      <p:sp>
        <p:nvSpPr>
          <p:cNvPr id="6" name="Content Placeholder 5">
            <a:extLst>
              <a:ext uri="{FF2B5EF4-FFF2-40B4-BE49-F238E27FC236}">
                <a16:creationId xmlns:a16="http://schemas.microsoft.com/office/drawing/2014/main" id="{60200E91-5D7E-48C9-8B31-C21D4FF22105}"/>
              </a:ext>
            </a:extLst>
          </p:cNvPr>
          <p:cNvSpPr>
            <a:spLocks noGrp="1"/>
          </p:cNvSpPr>
          <p:nvPr>
            <p:ph sz="half" idx="2"/>
          </p:nvPr>
        </p:nvSpPr>
        <p:spPr>
          <a:xfrm>
            <a:off x="6172200" y="2373086"/>
            <a:ext cx="5181600" cy="2090057"/>
          </a:xfrm>
        </p:spPr>
        <p:style>
          <a:lnRef idx="0">
            <a:schemeClr val="accent1"/>
          </a:lnRef>
          <a:fillRef idx="3">
            <a:schemeClr val="accent1"/>
          </a:fillRef>
          <a:effectRef idx="3">
            <a:schemeClr val="accent1"/>
          </a:effectRef>
          <a:fontRef idx="minor">
            <a:schemeClr val="lt1"/>
          </a:fontRef>
        </p:style>
        <p:txBody>
          <a:bodyPr>
            <a:normAutofit/>
          </a:bodyPr>
          <a:lstStyle/>
          <a:p>
            <a:pPr marL="0" indent="0" algn="ctr">
              <a:buNone/>
            </a:pPr>
            <a:r>
              <a:rPr lang="en-US" sz="2000" b="1" dirty="0"/>
              <a:t>Test objects</a:t>
            </a:r>
          </a:p>
          <a:p>
            <a:r>
              <a:rPr lang="en-US" sz="2000" dirty="0"/>
              <a:t>Components</a:t>
            </a:r>
          </a:p>
          <a:p>
            <a:r>
              <a:rPr lang="en-US" sz="2000" dirty="0"/>
              <a:t>Code and data structures</a:t>
            </a:r>
          </a:p>
          <a:p>
            <a:r>
              <a:rPr lang="en-US" sz="2000" dirty="0"/>
              <a:t>Classes</a:t>
            </a:r>
          </a:p>
          <a:p>
            <a:r>
              <a:rPr lang="en-US" sz="2000" dirty="0"/>
              <a:t>DB modules</a:t>
            </a:r>
          </a:p>
        </p:txBody>
      </p:sp>
      <p:sp>
        <p:nvSpPr>
          <p:cNvPr id="4" name="Rectangle 3">
            <a:extLst>
              <a:ext uri="{FF2B5EF4-FFF2-40B4-BE49-F238E27FC236}">
                <a16:creationId xmlns:a16="http://schemas.microsoft.com/office/drawing/2014/main" id="{0C138942-589E-4B65-AC89-BA56A134A60B}"/>
              </a:ext>
            </a:extLst>
          </p:cNvPr>
          <p:cNvSpPr/>
          <p:nvPr/>
        </p:nvSpPr>
        <p:spPr>
          <a:xfrm>
            <a:off x="832263" y="1308780"/>
            <a:ext cx="10521537" cy="9436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Objectives</a:t>
            </a:r>
          </a:p>
          <a:p>
            <a:pPr algn="ctr"/>
            <a:r>
              <a:rPr lang="en-US" dirty="0"/>
              <a:t>Reduce risk </a:t>
            </a:r>
            <a:r>
              <a:rPr lang="en-US" dirty="0">
                <a:sym typeface="Wingdings 3" panose="05040102010807070707" pitchFamily="18" charset="2"/>
              </a:rPr>
              <a:t> Verify behaviors  Build confidence in </a:t>
            </a:r>
            <a:r>
              <a:rPr lang="en-US" b="1" dirty="0">
                <a:effectLst>
                  <a:outerShdw blurRad="38100" dist="38100" dir="2700000" algn="tl">
                    <a:srgbClr val="000000">
                      <a:alpha val="43137"/>
                    </a:srgbClr>
                  </a:outerShdw>
                </a:effectLst>
                <a:sym typeface="Wingdings 3" panose="05040102010807070707" pitchFamily="18" charset="2"/>
              </a:rPr>
              <a:t>component quality </a:t>
            </a:r>
            <a:r>
              <a:rPr lang="en-US" dirty="0">
                <a:sym typeface="Wingdings 3" panose="05040102010807070707" pitchFamily="18" charset="2"/>
              </a:rPr>
              <a:t> Find defects  Contain defects</a:t>
            </a:r>
            <a:endParaRPr lang="en-US" dirty="0"/>
          </a:p>
        </p:txBody>
      </p:sp>
      <p:sp>
        <p:nvSpPr>
          <p:cNvPr id="8" name="Rectangle 7">
            <a:extLst>
              <a:ext uri="{FF2B5EF4-FFF2-40B4-BE49-F238E27FC236}">
                <a16:creationId xmlns:a16="http://schemas.microsoft.com/office/drawing/2014/main" id="{31E12FBD-4B14-443E-9064-AD890FDFF82D}"/>
              </a:ext>
            </a:extLst>
          </p:cNvPr>
          <p:cNvSpPr/>
          <p:nvPr/>
        </p:nvSpPr>
        <p:spPr>
          <a:xfrm>
            <a:off x="832264"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2000" b="1" dirty="0"/>
              <a:t>Typical defects and failures</a:t>
            </a:r>
          </a:p>
          <a:p>
            <a:pPr marL="342900" indent="-342900">
              <a:lnSpc>
                <a:spcPct val="90000"/>
              </a:lnSpc>
              <a:spcBef>
                <a:spcPts val="1000"/>
              </a:spcBef>
              <a:buFont typeface="Arial" panose="020B0604020202020204" pitchFamily="34" charset="0"/>
              <a:buChar char="•"/>
            </a:pPr>
            <a:r>
              <a:rPr lang="en-US" sz="2000" dirty="0"/>
              <a:t>Functionality doesn’t match design spec</a:t>
            </a:r>
          </a:p>
          <a:p>
            <a:pPr marL="342900" indent="-342900">
              <a:lnSpc>
                <a:spcPct val="90000"/>
              </a:lnSpc>
              <a:spcBef>
                <a:spcPts val="1000"/>
              </a:spcBef>
              <a:buFont typeface="Arial" panose="020B0604020202020204" pitchFamily="34" charset="0"/>
              <a:buChar char="•"/>
            </a:pPr>
            <a:r>
              <a:rPr lang="en-US" sz="2000" dirty="0"/>
              <a:t>Issues with data “flow” between modules</a:t>
            </a:r>
          </a:p>
          <a:p>
            <a:pPr marL="342900" indent="-342900">
              <a:lnSpc>
                <a:spcPct val="90000"/>
              </a:lnSpc>
              <a:spcBef>
                <a:spcPts val="1000"/>
              </a:spcBef>
              <a:buFont typeface="Arial" panose="020B0604020202020204" pitchFamily="34" charset="0"/>
              <a:buChar char="•"/>
            </a:pPr>
            <a:r>
              <a:rPr lang="en-US" sz="2000" dirty="0"/>
              <a:t>Incorrect logic</a:t>
            </a:r>
          </a:p>
          <a:p>
            <a:pPr algn="ctr">
              <a:lnSpc>
                <a:spcPct val="90000"/>
              </a:lnSpc>
              <a:spcBef>
                <a:spcPts val="1000"/>
              </a:spcBef>
            </a:pPr>
            <a:endParaRPr lang="en-US" sz="2000" b="1" dirty="0"/>
          </a:p>
          <a:p>
            <a:pPr algn="ctr">
              <a:lnSpc>
                <a:spcPct val="90000"/>
              </a:lnSpc>
              <a:spcBef>
                <a:spcPts val="1000"/>
              </a:spcBef>
            </a:pPr>
            <a:endParaRPr lang="en-US" sz="2000" b="1" dirty="0"/>
          </a:p>
        </p:txBody>
      </p:sp>
      <p:sp>
        <p:nvSpPr>
          <p:cNvPr id="9" name="Rectangle 8">
            <a:extLst>
              <a:ext uri="{FF2B5EF4-FFF2-40B4-BE49-F238E27FC236}">
                <a16:creationId xmlns:a16="http://schemas.microsoft.com/office/drawing/2014/main" id="{8A4FD822-E5D2-410C-9268-427504FC7E6E}"/>
              </a:ext>
            </a:extLst>
          </p:cNvPr>
          <p:cNvSpPr/>
          <p:nvPr/>
        </p:nvSpPr>
        <p:spPr>
          <a:xfrm>
            <a:off x="6172200"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2000" b="1" dirty="0"/>
              <a:t>Specific Approaches</a:t>
            </a:r>
          </a:p>
          <a:p>
            <a:pPr marL="342900" indent="-342900">
              <a:lnSpc>
                <a:spcPct val="90000"/>
              </a:lnSpc>
              <a:spcBef>
                <a:spcPts val="1000"/>
              </a:spcBef>
              <a:buFont typeface="Arial" panose="020B0604020202020204" pitchFamily="34" charset="0"/>
              <a:buChar char="•"/>
            </a:pPr>
            <a:r>
              <a:rPr lang="en-US" sz="2000" dirty="0"/>
              <a:t>Test-driven development</a:t>
            </a:r>
          </a:p>
          <a:p>
            <a:pPr marL="342900" indent="-342900">
              <a:lnSpc>
                <a:spcPct val="90000"/>
              </a:lnSpc>
              <a:spcBef>
                <a:spcPts val="1000"/>
              </a:spcBef>
              <a:buFont typeface="Arial" panose="020B0604020202020204" pitchFamily="34" charset="0"/>
              <a:buChar char="•"/>
            </a:pPr>
            <a:r>
              <a:rPr lang="en-US" sz="2000" dirty="0"/>
              <a:t>Behavior-driven development</a:t>
            </a:r>
          </a:p>
          <a:p>
            <a:pPr marL="342900" indent="-342900">
              <a:lnSpc>
                <a:spcPct val="90000"/>
              </a:lnSpc>
              <a:spcBef>
                <a:spcPts val="1000"/>
              </a:spcBef>
              <a:buFont typeface="Arial" panose="020B0604020202020204" pitchFamily="34" charset="0"/>
              <a:buChar char="•"/>
            </a:pPr>
            <a:r>
              <a:rPr lang="en-US" sz="2000" dirty="0"/>
              <a:t>Mostly developer-driven</a:t>
            </a:r>
          </a:p>
          <a:p>
            <a:pPr algn="ctr">
              <a:lnSpc>
                <a:spcPct val="90000"/>
              </a:lnSpc>
              <a:spcBef>
                <a:spcPts val="1000"/>
              </a:spcBef>
            </a:pPr>
            <a:endParaRPr lang="en-US" sz="2000" b="1" dirty="0"/>
          </a:p>
          <a:p>
            <a:pPr algn="ctr">
              <a:lnSpc>
                <a:spcPct val="90000"/>
              </a:lnSpc>
              <a:spcBef>
                <a:spcPts val="1000"/>
              </a:spcBef>
            </a:pPr>
            <a:endParaRPr lang="en-US" sz="2000" b="1" dirty="0"/>
          </a:p>
        </p:txBody>
      </p:sp>
    </p:spTree>
    <p:extLst>
      <p:ext uri="{BB962C8B-B14F-4D97-AF65-F5344CB8AC3E}">
        <p14:creationId xmlns:p14="http://schemas.microsoft.com/office/powerpoint/2010/main" val="816794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004C-D862-4EE1-94C8-7A77B341080A}"/>
              </a:ext>
            </a:extLst>
          </p:cNvPr>
          <p:cNvSpPr>
            <a:spLocks noGrp="1"/>
          </p:cNvSpPr>
          <p:nvPr>
            <p:ph type="title"/>
          </p:nvPr>
        </p:nvSpPr>
        <p:spPr>
          <a:xfrm>
            <a:off x="838200" y="92982"/>
            <a:ext cx="10515600" cy="1325563"/>
          </a:xfrm>
        </p:spPr>
        <p:txBody>
          <a:bodyPr/>
          <a:lstStyle/>
          <a:p>
            <a:r>
              <a:rPr lang="en-US" dirty="0"/>
              <a:t>Integration Testing</a:t>
            </a:r>
          </a:p>
        </p:txBody>
      </p:sp>
      <p:sp>
        <p:nvSpPr>
          <p:cNvPr id="5" name="Content Placeholder 4">
            <a:extLst>
              <a:ext uri="{FF2B5EF4-FFF2-40B4-BE49-F238E27FC236}">
                <a16:creationId xmlns:a16="http://schemas.microsoft.com/office/drawing/2014/main" id="{362C71EC-A2CB-48E1-B733-E0AD3F064487}"/>
              </a:ext>
            </a:extLst>
          </p:cNvPr>
          <p:cNvSpPr>
            <a:spLocks noGrp="1"/>
          </p:cNvSpPr>
          <p:nvPr>
            <p:ph sz="half" idx="1"/>
          </p:nvPr>
        </p:nvSpPr>
        <p:spPr>
          <a:xfrm>
            <a:off x="838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pPr marL="0" indent="0" algn="ctr">
              <a:buNone/>
            </a:pPr>
            <a:r>
              <a:rPr lang="en-US" sz="2000" b="1" dirty="0"/>
              <a:t>Test basis</a:t>
            </a:r>
          </a:p>
          <a:p>
            <a:r>
              <a:rPr lang="en-US" sz="2000" dirty="0"/>
              <a:t>Overall design</a:t>
            </a:r>
          </a:p>
          <a:p>
            <a:r>
              <a:rPr lang="en-US" sz="2000" dirty="0"/>
              <a:t>Sequence diagrams</a:t>
            </a:r>
          </a:p>
          <a:p>
            <a:r>
              <a:rPr lang="en-US" sz="2000" dirty="0"/>
              <a:t>Interface/comms </a:t>
            </a:r>
            <a:br>
              <a:rPr lang="en-US" sz="2000" dirty="0"/>
            </a:br>
            <a:r>
              <a:rPr lang="en-US" sz="2000" dirty="0"/>
              <a:t>protocol specs</a:t>
            </a:r>
          </a:p>
          <a:p>
            <a:r>
              <a:rPr lang="en-US" sz="2000" dirty="0"/>
              <a:t>Use cases</a:t>
            </a:r>
          </a:p>
          <a:p>
            <a:endParaRPr lang="en-US" sz="2000" dirty="0"/>
          </a:p>
        </p:txBody>
      </p:sp>
      <p:sp>
        <p:nvSpPr>
          <p:cNvPr id="6" name="Content Placeholder 5">
            <a:extLst>
              <a:ext uri="{FF2B5EF4-FFF2-40B4-BE49-F238E27FC236}">
                <a16:creationId xmlns:a16="http://schemas.microsoft.com/office/drawing/2014/main" id="{60200E91-5D7E-48C9-8B31-C21D4FF22105}"/>
              </a:ext>
            </a:extLst>
          </p:cNvPr>
          <p:cNvSpPr>
            <a:spLocks noGrp="1"/>
          </p:cNvSpPr>
          <p:nvPr>
            <p:ph sz="half" idx="2"/>
          </p:nvPr>
        </p:nvSpPr>
        <p:spPr>
          <a:xfrm>
            <a:off x="6172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pPr marL="0" indent="0" algn="ctr">
              <a:buNone/>
            </a:pPr>
            <a:r>
              <a:rPr lang="en-US" sz="2000" b="1" dirty="0"/>
              <a:t>Test objects</a:t>
            </a:r>
          </a:p>
          <a:p>
            <a:r>
              <a:rPr lang="en-US" sz="2000" dirty="0"/>
              <a:t>Subsystems</a:t>
            </a:r>
          </a:p>
          <a:p>
            <a:r>
              <a:rPr lang="en-US" sz="2000" dirty="0"/>
              <a:t>Databases</a:t>
            </a:r>
          </a:p>
          <a:p>
            <a:r>
              <a:rPr lang="en-US" sz="2000" dirty="0"/>
              <a:t>Infrastructure</a:t>
            </a:r>
          </a:p>
          <a:p>
            <a:r>
              <a:rPr lang="en-US" sz="2000" dirty="0"/>
              <a:t>APIs</a:t>
            </a:r>
          </a:p>
          <a:p>
            <a:r>
              <a:rPr lang="en-US" sz="2000" dirty="0"/>
              <a:t>Microservices</a:t>
            </a:r>
          </a:p>
        </p:txBody>
      </p:sp>
      <p:sp>
        <p:nvSpPr>
          <p:cNvPr id="4" name="Rectangle 3">
            <a:extLst>
              <a:ext uri="{FF2B5EF4-FFF2-40B4-BE49-F238E27FC236}">
                <a16:creationId xmlns:a16="http://schemas.microsoft.com/office/drawing/2014/main" id="{0C138942-589E-4B65-AC89-BA56A134A60B}"/>
              </a:ext>
            </a:extLst>
          </p:cNvPr>
          <p:cNvSpPr/>
          <p:nvPr/>
        </p:nvSpPr>
        <p:spPr>
          <a:xfrm>
            <a:off x="832263" y="1308780"/>
            <a:ext cx="10521537" cy="9436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Objectives</a:t>
            </a:r>
          </a:p>
          <a:p>
            <a:pPr algn="ctr"/>
            <a:r>
              <a:rPr lang="en-US" sz="2000" dirty="0"/>
              <a:t>Reduce risk </a:t>
            </a:r>
            <a:r>
              <a:rPr lang="en-US" sz="2000" dirty="0">
                <a:sym typeface="Wingdings 3" panose="05040102010807070707" pitchFamily="18" charset="2"/>
              </a:rPr>
              <a:t> Verify behaviors  Build confidence in </a:t>
            </a:r>
            <a:r>
              <a:rPr lang="en-US" sz="2000" b="1" dirty="0">
                <a:effectLst>
                  <a:outerShdw blurRad="38100" dist="38100" dir="2700000" algn="tl">
                    <a:srgbClr val="000000">
                      <a:alpha val="43137"/>
                    </a:srgbClr>
                  </a:outerShdw>
                </a:effectLst>
                <a:sym typeface="Wingdings 3" panose="05040102010807070707" pitchFamily="18" charset="2"/>
              </a:rPr>
              <a:t>interfaces</a:t>
            </a:r>
            <a:r>
              <a:rPr lang="en-US" sz="2000" dirty="0">
                <a:sym typeface="Wingdings 3" panose="05040102010807070707" pitchFamily="18" charset="2"/>
              </a:rPr>
              <a:t>  Find defects  Contain defects</a:t>
            </a:r>
            <a:endParaRPr lang="en-US" sz="2000" dirty="0"/>
          </a:p>
        </p:txBody>
      </p:sp>
      <p:sp>
        <p:nvSpPr>
          <p:cNvPr id="8" name="Rectangle 7">
            <a:extLst>
              <a:ext uri="{FF2B5EF4-FFF2-40B4-BE49-F238E27FC236}">
                <a16:creationId xmlns:a16="http://schemas.microsoft.com/office/drawing/2014/main" id="{31E12FBD-4B14-443E-9064-AD890FDFF82D}"/>
              </a:ext>
            </a:extLst>
          </p:cNvPr>
          <p:cNvSpPr/>
          <p:nvPr/>
        </p:nvSpPr>
        <p:spPr>
          <a:xfrm>
            <a:off x="832264"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2000" b="1" dirty="0"/>
              <a:t>Typical defects and failures</a:t>
            </a:r>
          </a:p>
          <a:p>
            <a:pPr marL="342900" indent="-342900">
              <a:lnSpc>
                <a:spcPct val="90000"/>
              </a:lnSpc>
              <a:spcBef>
                <a:spcPts val="1000"/>
              </a:spcBef>
              <a:buFont typeface="Arial" panose="020B0604020202020204" pitchFamily="34" charset="0"/>
              <a:buChar char="•"/>
            </a:pPr>
            <a:r>
              <a:rPr lang="en-US" sz="2000" dirty="0"/>
              <a:t>Interface mismatches</a:t>
            </a:r>
          </a:p>
          <a:p>
            <a:pPr marL="342900" indent="-342900">
              <a:lnSpc>
                <a:spcPct val="90000"/>
              </a:lnSpc>
              <a:spcBef>
                <a:spcPts val="1000"/>
              </a:spcBef>
              <a:buFont typeface="Arial" panose="020B0604020202020204" pitchFamily="34" charset="0"/>
              <a:buChar char="•"/>
            </a:pPr>
            <a:r>
              <a:rPr lang="en-US" sz="2000" dirty="0"/>
              <a:t>Incorrect data encoding</a:t>
            </a:r>
          </a:p>
          <a:p>
            <a:pPr marL="342900" indent="-342900">
              <a:lnSpc>
                <a:spcPct val="90000"/>
              </a:lnSpc>
              <a:spcBef>
                <a:spcPts val="1000"/>
              </a:spcBef>
              <a:buFont typeface="Arial" panose="020B0604020202020204" pitchFamily="34" charset="0"/>
              <a:buChar char="•"/>
            </a:pPr>
            <a:r>
              <a:rPr lang="en-US" sz="2000" dirty="0"/>
              <a:t>Comms failures between components</a:t>
            </a:r>
          </a:p>
          <a:p>
            <a:pPr marL="342900" indent="-342900">
              <a:lnSpc>
                <a:spcPct val="90000"/>
              </a:lnSpc>
              <a:spcBef>
                <a:spcPts val="1000"/>
              </a:spcBef>
              <a:buFont typeface="Arial" panose="020B0604020202020204" pitchFamily="34" charset="0"/>
              <a:buChar char="•"/>
            </a:pPr>
            <a:r>
              <a:rPr lang="en-US" sz="2000" dirty="0"/>
              <a:t>Incorrect assumptions</a:t>
            </a:r>
          </a:p>
          <a:p>
            <a:pPr>
              <a:lnSpc>
                <a:spcPct val="90000"/>
              </a:lnSpc>
              <a:spcBef>
                <a:spcPts val="1000"/>
              </a:spcBef>
            </a:pPr>
            <a:endParaRPr lang="en-US" sz="2000" dirty="0"/>
          </a:p>
          <a:p>
            <a:pPr algn="ctr">
              <a:lnSpc>
                <a:spcPct val="90000"/>
              </a:lnSpc>
              <a:spcBef>
                <a:spcPts val="1000"/>
              </a:spcBef>
            </a:pPr>
            <a:endParaRPr lang="en-US" sz="2000" b="1" dirty="0"/>
          </a:p>
          <a:p>
            <a:pPr algn="ctr">
              <a:lnSpc>
                <a:spcPct val="90000"/>
              </a:lnSpc>
              <a:spcBef>
                <a:spcPts val="1000"/>
              </a:spcBef>
            </a:pPr>
            <a:endParaRPr lang="en-US" sz="2000" b="1" dirty="0"/>
          </a:p>
        </p:txBody>
      </p:sp>
      <p:sp>
        <p:nvSpPr>
          <p:cNvPr id="9" name="Rectangle 8">
            <a:extLst>
              <a:ext uri="{FF2B5EF4-FFF2-40B4-BE49-F238E27FC236}">
                <a16:creationId xmlns:a16="http://schemas.microsoft.com/office/drawing/2014/main" id="{8A4FD822-E5D2-410C-9268-427504FC7E6E}"/>
              </a:ext>
            </a:extLst>
          </p:cNvPr>
          <p:cNvSpPr/>
          <p:nvPr/>
        </p:nvSpPr>
        <p:spPr>
          <a:xfrm>
            <a:off x="6172200"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2000" b="1" dirty="0"/>
              <a:t>Specific Approaches</a:t>
            </a:r>
          </a:p>
          <a:p>
            <a:pPr marL="342900" indent="-342900">
              <a:lnSpc>
                <a:spcPct val="90000"/>
              </a:lnSpc>
              <a:spcBef>
                <a:spcPts val="1000"/>
              </a:spcBef>
              <a:buFont typeface="Arial" panose="020B0604020202020204" pitchFamily="34" charset="0"/>
              <a:buChar char="•"/>
            </a:pPr>
            <a:r>
              <a:rPr lang="en-US" sz="2000" dirty="0"/>
              <a:t>Component integration: developers</a:t>
            </a:r>
          </a:p>
          <a:p>
            <a:pPr marL="342900" indent="-342900">
              <a:lnSpc>
                <a:spcPct val="90000"/>
              </a:lnSpc>
              <a:spcBef>
                <a:spcPts val="1000"/>
              </a:spcBef>
              <a:buFont typeface="Arial" panose="020B0604020202020204" pitchFamily="34" charset="0"/>
              <a:buChar char="•"/>
            </a:pPr>
            <a:r>
              <a:rPr lang="en-US" sz="2000" dirty="0"/>
              <a:t>Integration testing: testers</a:t>
            </a:r>
          </a:p>
          <a:p>
            <a:pPr algn="ctr">
              <a:lnSpc>
                <a:spcPct val="90000"/>
              </a:lnSpc>
              <a:spcBef>
                <a:spcPts val="1000"/>
              </a:spcBef>
            </a:pPr>
            <a:endParaRPr lang="en-US" sz="2000" b="1" dirty="0"/>
          </a:p>
          <a:p>
            <a:pPr algn="ctr">
              <a:lnSpc>
                <a:spcPct val="90000"/>
              </a:lnSpc>
              <a:spcBef>
                <a:spcPts val="1000"/>
              </a:spcBef>
            </a:pPr>
            <a:endParaRPr lang="en-US" sz="2000" b="1" dirty="0"/>
          </a:p>
        </p:txBody>
      </p:sp>
      <p:sp>
        <p:nvSpPr>
          <p:cNvPr id="3" name="TextBox 2">
            <a:extLst>
              <a:ext uri="{FF2B5EF4-FFF2-40B4-BE49-F238E27FC236}">
                <a16:creationId xmlns:a16="http://schemas.microsoft.com/office/drawing/2014/main" id="{59ACD447-C5C7-4154-8D31-ED7CDA7451F5}"/>
              </a:ext>
            </a:extLst>
          </p:cNvPr>
          <p:cNvSpPr txBox="1"/>
          <p:nvPr/>
        </p:nvSpPr>
        <p:spPr>
          <a:xfrm>
            <a:off x="3350956" y="2810737"/>
            <a:ext cx="2494673" cy="1224438"/>
          </a:xfrm>
          <a:prstGeom prst="rect">
            <a:avLst/>
          </a:prstGeom>
          <a:noFill/>
        </p:spPr>
        <p:txBody>
          <a:bodyPr wrap="square" rtlCol="0">
            <a:spAutoFit/>
          </a:bodyPr>
          <a:lstStyle/>
          <a:p>
            <a:pPr marL="228600" indent="-228600">
              <a:lnSpc>
                <a:spcPct val="70000"/>
              </a:lnSpc>
              <a:spcBef>
                <a:spcPts val="1000"/>
              </a:spcBef>
              <a:buFont typeface="Arial" panose="020B0604020202020204" pitchFamily="34" charset="0"/>
              <a:buChar char="•"/>
            </a:pPr>
            <a:r>
              <a:rPr lang="en-US" sz="2000" dirty="0">
                <a:solidFill>
                  <a:schemeClr val="lt1"/>
                </a:solidFill>
              </a:rPr>
              <a:t>Architecture</a:t>
            </a:r>
          </a:p>
          <a:p>
            <a:pPr marL="228600" indent="-228600">
              <a:lnSpc>
                <a:spcPct val="70000"/>
              </a:lnSpc>
              <a:spcBef>
                <a:spcPts val="1000"/>
              </a:spcBef>
              <a:buFont typeface="Arial" panose="020B0604020202020204" pitchFamily="34" charset="0"/>
              <a:buChar char="•"/>
            </a:pPr>
            <a:r>
              <a:rPr lang="en-US" sz="2000" dirty="0">
                <a:solidFill>
                  <a:schemeClr val="lt1"/>
                </a:solidFill>
              </a:rPr>
              <a:t>Workflows</a:t>
            </a:r>
          </a:p>
          <a:p>
            <a:pPr marL="228600" indent="-228600">
              <a:lnSpc>
                <a:spcPct val="70000"/>
              </a:lnSpc>
              <a:spcBef>
                <a:spcPts val="1000"/>
              </a:spcBef>
              <a:buFont typeface="Arial" panose="020B0604020202020204" pitchFamily="34" charset="0"/>
              <a:buChar char="•"/>
            </a:pPr>
            <a:r>
              <a:rPr lang="en-US" sz="2000" dirty="0">
                <a:solidFill>
                  <a:schemeClr val="lt1"/>
                </a:solidFill>
              </a:rPr>
              <a:t>External Interface definitions</a:t>
            </a:r>
          </a:p>
        </p:txBody>
      </p:sp>
    </p:spTree>
    <p:extLst>
      <p:ext uri="{BB962C8B-B14F-4D97-AF65-F5344CB8AC3E}">
        <p14:creationId xmlns:p14="http://schemas.microsoft.com/office/powerpoint/2010/main" val="815080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004C-D862-4EE1-94C8-7A77B341080A}"/>
              </a:ext>
            </a:extLst>
          </p:cNvPr>
          <p:cNvSpPr>
            <a:spLocks noGrp="1"/>
          </p:cNvSpPr>
          <p:nvPr>
            <p:ph type="title"/>
          </p:nvPr>
        </p:nvSpPr>
        <p:spPr>
          <a:xfrm>
            <a:off x="838200" y="92982"/>
            <a:ext cx="10515600" cy="1325563"/>
          </a:xfrm>
        </p:spPr>
        <p:txBody>
          <a:bodyPr/>
          <a:lstStyle/>
          <a:p>
            <a:r>
              <a:rPr lang="en-US" dirty="0"/>
              <a:t>System Testing</a:t>
            </a:r>
          </a:p>
        </p:txBody>
      </p:sp>
      <p:sp>
        <p:nvSpPr>
          <p:cNvPr id="5" name="Content Placeholder 4">
            <a:extLst>
              <a:ext uri="{FF2B5EF4-FFF2-40B4-BE49-F238E27FC236}">
                <a16:creationId xmlns:a16="http://schemas.microsoft.com/office/drawing/2014/main" id="{362C71EC-A2CB-48E1-B733-E0AD3F064487}"/>
              </a:ext>
            </a:extLst>
          </p:cNvPr>
          <p:cNvSpPr>
            <a:spLocks noGrp="1"/>
          </p:cNvSpPr>
          <p:nvPr>
            <p:ph sz="half" idx="1"/>
          </p:nvPr>
        </p:nvSpPr>
        <p:spPr>
          <a:xfrm>
            <a:off x="838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pPr marL="0" indent="0" algn="ctr">
              <a:buNone/>
            </a:pPr>
            <a:r>
              <a:rPr lang="en-US" sz="2000" b="1" dirty="0"/>
              <a:t>Test basis</a:t>
            </a:r>
          </a:p>
          <a:p>
            <a:r>
              <a:rPr lang="en-US" sz="2000" dirty="0"/>
              <a:t>System/</a:t>
            </a:r>
            <a:r>
              <a:rPr lang="en-US" sz="2000" dirty="0" err="1"/>
              <a:t>Reqmts</a:t>
            </a:r>
            <a:r>
              <a:rPr lang="en-US" sz="2000" dirty="0"/>
              <a:t> specs</a:t>
            </a:r>
          </a:p>
          <a:p>
            <a:r>
              <a:rPr lang="en-US" sz="2000" dirty="0"/>
              <a:t>Risk analyses</a:t>
            </a:r>
          </a:p>
          <a:p>
            <a:r>
              <a:rPr lang="en-US" sz="2000" dirty="0"/>
              <a:t>Epics/User stories</a:t>
            </a:r>
          </a:p>
          <a:p>
            <a:r>
              <a:rPr lang="en-US" sz="2000" dirty="0"/>
              <a:t>Use cases</a:t>
            </a:r>
          </a:p>
          <a:p>
            <a:endParaRPr lang="en-US" sz="2000" dirty="0"/>
          </a:p>
        </p:txBody>
      </p:sp>
      <p:sp>
        <p:nvSpPr>
          <p:cNvPr id="6" name="Content Placeholder 5">
            <a:extLst>
              <a:ext uri="{FF2B5EF4-FFF2-40B4-BE49-F238E27FC236}">
                <a16:creationId xmlns:a16="http://schemas.microsoft.com/office/drawing/2014/main" id="{60200E91-5D7E-48C9-8B31-C21D4FF22105}"/>
              </a:ext>
            </a:extLst>
          </p:cNvPr>
          <p:cNvSpPr>
            <a:spLocks noGrp="1"/>
          </p:cNvSpPr>
          <p:nvPr>
            <p:ph sz="half" idx="2"/>
          </p:nvPr>
        </p:nvSpPr>
        <p:spPr>
          <a:xfrm>
            <a:off x="6172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92500" lnSpcReduction="20000"/>
          </a:bodyPr>
          <a:lstStyle/>
          <a:p>
            <a:pPr marL="0" indent="0" algn="ctr">
              <a:buNone/>
            </a:pPr>
            <a:r>
              <a:rPr lang="en-US" sz="2000" b="1" dirty="0"/>
              <a:t>Test objects</a:t>
            </a:r>
          </a:p>
          <a:p>
            <a:r>
              <a:rPr lang="en-US" sz="2000" dirty="0"/>
              <a:t>Applications</a:t>
            </a:r>
          </a:p>
          <a:p>
            <a:r>
              <a:rPr lang="en-US" sz="2000" dirty="0"/>
              <a:t>HW/SW systems</a:t>
            </a:r>
          </a:p>
          <a:p>
            <a:r>
              <a:rPr lang="en-US" sz="2000" dirty="0"/>
              <a:t>Operating systems</a:t>
            </a:r>
          </a:p>
          <a:p>
            <a:r>
              <a:rPr lang="en-US" sz="2000" dirty="0"/>
              <a:t>System under test</a:t>
            </a:r>
          </a:p>
          <a:p>
            <a:r>
              <a:rPr lang="en-US" sz="2000" dirty="0"/>
              <a:t>System configuration</a:t>
            </a:r>
          </a:p>
        </p:txBody>
      </p:sp>
      <p:sp>
        <p:nvSpPr>
          <p:cNvPr id="4" name="Rectangle 3">
            <a:extLst>
              <a:ext uri="{FF2B5EF4-FFF2-40B4-BE49-F238E27FC236}">
                <a16:creationId xmlns:a16="http://schemas.microsoft.com/office/drawing/2014/main" id="{0C138942-589E-4B65-AC89-BA56A134A60B}"/>
              </a:ext>
            </a:extLst>
          </p:cNvPr>
          <p:cNvSpPr/>
          <p:nvPr/>
        </p:nvSpPr>
        <p:spPr>
          <a:xfrm>
            <a:off x="832263" y="1308780"/>
            <a:ext cx="10521537" cy="9436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Objectives</a:t>
            </a:r>
          </a:p>
          <a:p>
            <a:pPr algn="ctr"/>
            <a:r>
              <a:rPr lang="en-US" dirty="0"/>
              <a:t>Reduce risk </a:t>
            </a:r>
            <a:r>
              <a:rPr lang="en-US" dirty="0">
                <a:sym typeface="Wingdings 3" panose="05040102010807070707" pitchFamily="18" charset="2"/>
              </a:rPr>
              <a:t> Verify behaviors  Build confidence in </a:t>
            </a:r>
            <a:r>
              <a:rPr lang="en-US" b="1" dirty="0">
                <a:sym typeface="Wingdings 3" panose="05040102010807070707" pitchFamily="18" charset="2"/>
              </a:rPr>
              <a:t>system as a whole </a:t>
            </a:r>
            <a:r>
              <a:rPr lang="en-US" dirty="0">
                <a:sym typeface="Wingdings 3" panose="05040102010807070707" pitchFamily="18" charset="2"/>
              </a:rPr>
              <a:t> Find defects  Contain defects</a:t>
            </a:r>
            <a:endParaRPr lang="en-US" dirty="0"/>
          </a:p>
        </p:txBody>
      </p:sp>
      <p:sp>
        <p:nvSpPr>
          <p:cNvPr id="8" name="Rectangle 7">
            <a:extLst>
              <a:ext uri="{FF2B5EF4-FFF2-40B4-BE49-F238E27FC236}">
                <a16:creationId xmlns:a16="http://schemas.microsoft.com/office/drawing/2014/main" id="{31E12FBD-4B14-443E-9064-AD890FDFF82D}"/>
              </a:ext>
            </a:extLst>
          </p:cNvPr>
          <p:cNvSpPr/>
          <p:nvPr/>
        </p:nvSpPr>
        <p:spPr>
          <a:xfrm>
            <a:off x="832264"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1900" b="1" dirty="0"/>
              <a:t>Typical defects and failures</a:t>
            </a:r>
          </a:p>
          <a:p>
            <a:pPr marL="342900" indent="-342900">
              <a:lnSpc>
                <a:spcPct val="90000"/>
              </a:lnSpc>
              <a:spcBef>
                <a:spcPts val="1000"/>
              </a:spcBef>
              <a:buFont typeface="Arial" panose="020B0604020202020204" pitchFamily="34" charset="0"/>
              <a:buChar char="•"/>
            </a:pPr>
            <a:r>
              <a:rPr lang="en-US" sz="1900" dirty="0"/>
              <a:t>Incorrect/unexpected behaviors</a:t>
            </a:r>
          </a:p>
          <a:p>
            <a:pPr marL="342900" indent="-342900">
              <a:lnSpc>
                <a:spcPct val="90000"/>
              </a:lnSpc>
              <a:spcBef>
                <a:spcPts val="1000"/>
              </a:spcBef>
              <a:buFont typeface="Arial" panose="020B0604020202020204" pitchFamily="34" charset="0"/>
              <a:buChar char="•"/>
            </a:pPr>
            <a:r>
              <a:rPr lang="en-US" sz="1900" dirty="0"/>
              <a:t>Failure to complete end-to-end tasks</a:t>
            </a:r>
          </a:p>
          <a:p>
            <a:pPr marL="342900" indent="-342900">
              <a:lnSpc>
                <a:spcPct val="90000"/>
              </a:lnSpc>
              <a:spcBef>
                <a:spcPts val="1000"/>
              </a:spcBef>
              <a:buFont typeface="Arial" panose="020B0604020202020204" pitchFamily="34" charset="0"/>
              <a:buChar char="•"/>
            </a:pPr>
            <a:r>
              <a:rPr lang="en-US" sz="1900" dirty="0"/>
              <a:t>Production environment shortcomings</a:t>
            </a:r>
          </a:p>
          <a:p>
            <a:pPr marL="342900" indent="-342900">
              <a:lnSpc>
                <a:spcPct val="90000"/>
              </a:lnSpc>
              <a:spcBef>
                <a:spcPts val="1000"/>
              </a:spcBef>
              <a:buFont typeface="Arial" panose="020B0604020202020204" pitchFamily="34" charset="0"/>
              <a:buChar char="•"/>
            </a:pPr>
            <a:r>
              <a:rPr lang="en-US" sz="1900" dirty="0"/>
              <a:t>Failure to operate as described in manuals</a:t>
            </a:r>
          </a:p>
          <a:p>
            <a:pPr>
              <a:lnSpc>
                <a:spcPct val="90000"/>
              </a:lnSpc>
              <a:spcBef>
                <a:spcPts val="1000"/>
              </a:spcBef>
            </a:pPr>
            <a:endParaRPr lang="en-US" sz="1900" dirty="0"/>
          </a:p>
          <a:p>
            <a:pPr algn="ctr">
              <a:lnSpc>
                <a:spcPct val="90000"/>
              </a:lnSpc>
              <a:spcBef>
                <a:spcPts val="1000"/>
              </a:spcBef>
            </a:pPr>
            <a:endParaRPr lang="en-US" sz="1900" b="1" dirty="0"/>
          </a:p>
          <a:p>
            <a:pPr algn="ctr">
              <a:lnSpc>
                <a:spcPct val="90000"/>
              </a:lnSpc>
              <a:spcBef>
                <a:spcPts val="1000"/>
              </a:spcBef>
            </a:pPr>
            <a:endParaRPr lang="en-US" sz="1900" b="1" dirty="0"/>
          </a:p>
        </p:txBody>
      </p:sp>
      <p:sp>
        <p:nvSpPr>
          <p:cNvPr id="9" name="Rectangle 8">
            <a:extLst>
              <a:ext uri="{FF2B5EF4-FFF2-40B4-BE49-F238E27FC236}">
                <a16:creationId xmlns:a16="http://schemas.microsoft.com/office/drawing/2014/main" id="{8A4FD822-E5D2-410C-9268-427504FC7E6E}"/>
              </a:ext>
            </a:extLst>
          </p:cNvPr>
          <p:cNvSpPr/>
          <p:nvPr/>
        </p:nvSpPr>
        <p:spPr>
          <a:xfrm>
            <a:off x="6172200"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1900" b="1" dirty="0"/>
              <a:t>Specific Approaches</a:t>
            </a:r>
          </a:p>
          <a:p>
            <a:pPr marL="342900" indent="-342900">
              <a:lnSpc>
                <a:spcPct val="90000"/>
              </a:lnSpc>
              <a:spcBef>
                <a:spcPts val="1000"/>
              </a:spcBef>
              <a:buFont typeface="Arial" panose="020B0604020202020204" pitchFamily="34" charset="0"/>
              <a:buChar char="•"/>
            </a:pPr>
            <a:r>
              <a:rPr lang="en-US" sz="1900" dirty="0"/>
              <a:t>Techniques used are context-driven</a:t>
            </a:r>
          </a:p>
          <a:p>
            <a:pPr marL="342900" indent="-342900">
              <a:lnSpc>
                <a:spcPct val="90000"/>
              </a:lnSpc>
              <a:spcBef>
                <a:spcPts val="1000"/>
              </a:spcBef>
              <a:buFont typeface="Arial" panose="020B0604020202020204" pitchFamily="34" charset="0"/>
              <a:buChar char="•"/>
            </a:pPr>
            <a:r>
              <a:rPr lang="en-US" sz="1900" dirty="0"/>
              <a:t>Best performed by independent testers</a:t>
            </a:r>
          </a:p>
          <a:p>
            <a:pPr algn="ctr">
              <a:lnSpc>
                <a:spcPct val="90000"/>
              </a:lnSpc>
              <a:spcBef>
                <a:spcPts val="1000"/>
              </a:spcBef>
            </a:pPr>
            <a:endParaRPr lang="en-US" sz="1900" b="1" dirty="0"/>
          </a:p>
          <a:p>
            <a:pPr algn="ctr">
              <a:lnSpc>
                <a:spcPct val="90000"/>
              </a:lnSpc>
              <a:spcBef>
                <a:spcPts val="1000"/>
              </a:spcBef>
            </a:pPr>
            <a:endParaRPr lang="en-US" sz="1900" b="1" dirty="0"/>
          </a:p>
        </p:txBody>
      </p:sp>
      <p:sp>
        <p:nvSpPr>
          <p:cNvPr id="3" name="TextBox 2">
            <a:extLst>
              <a:ext uri="{FF2B5EF4-FFF2-40B4-BE49-F238E27FC236}">
                <a16:creationId xmlns:a16="http://schemas.microsoft.com/office/drawing/2014/main" id="{59ACD447-C5C7-4154-8D31-ED7CDA7451F5}"/>
              </a:ext>
            </a:extLst>
          </p:cNvPr>
          <p:cNvSpPr txBox="1"/>
          <p:nvPr/>
        </p:nvSpPr>
        <p:spPr>
          <a:xfrm>
            <a:off x="3350956" y="2810737"/>
            <a:ext cx="2494673" cy="1008994"/>
          </a:xfrm>
          <a:prstGeom prst="rect">
            <a:avLst/>
          </a:prstGeom>
          <a:noFill/>
        </p:spPr>
        <p:txBody>
          <a:bodyPr wrap="square" rtlCol="0">
            <a:spAutoFit/>
          </a:bodyPr>
          <a:lstStyle/>
          <a:p>
            <a:pPr marL="228600" indent="-228600">
              <a:lnSpc>
                <a:spcPct val="70000"/>
              </a:lnSpc>
              <a:spcBef>
                <a:spcPts val="1000"/>
              </a:spcBef>
              <a:buFont typeface="Arial" panose="020B0604020202020204" pitchFamily="34" charset="0"/>
              <a:buChar char="•"/>
            </a:pPr>
            <a:r>
              <a:rPr lang="en-US" sz="1900" dirty="0">
                <a:solidFill>
                  <a:schemeClr val="lt1"/>
                </a:solidFill>
              </a:rPr>
              <a:t>Conceptual models</a:t>
            </a:r>
          </a:p>
          <a:p>
            <a:pPr marL="228600" indent="-228600">
              <a:lnSpc>
                <a:spcPct val="70000"/>
              </a:lnSpc>
              <a:spcBef>
                <a:spcPts val="1000"/>
              </a:spcBef>
              <a:buFont typeface="Arial" panose="020B0604020202020204" pitchFamily="34" charset="0"/>
              <a:buChar char="•"/>
            </a:pPr>
            <a:r>
              <a:rPr lang="en-US" sz="1900" dirty="0">
                <a:solidFill>
                  <a:schemeClr val="lt1"/>
                </a:solidFill>
              </a:rPr>
              <a:t>State diagrams</a:t>
            </a:r>
          </a:p>
          <a:p>
            <a:pPr marL="228600" indent="-228600">
              <a:lnSpc>
                <a:spcPct val="70000"/>
              </a:lnSpc>
              <a:spcBef>
                <a:spcPts val="1000"/>
              </a:spcBef>
              <a:buFont typeface="Arial" panose="020B0604020202020204" pitchFamily="34" charset="0"/>
              <a:buChar char="•"/>
            </a:pPr>
            <a:r>
              <a:rPr lang="en-US" sz="1900" dirty="0">
                <a:solidFill>
                  <a:schemeClr val="lt1"/>
                </a:solidFill>
              </a:rPr>
              <a:t>Manuals</a:t>
            </a:r>
          </a:p>
        </p:txBody>
      </p:sp>
    </p:spTree>
    <p:extLst>
      <p:ext uri="{BB962C8B-B14F-4D97-AF65-F5344CB8AC3E}">
        <p14:creationId xmlns:p14="http://schemas.microsoft.com/office/powerpoint/2010/main" val="3475015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004C-D862-4EE1-94C8-7A77B341080A}"/>
              </a:ext>
            </a:extLst>
          </p:cNvPr>
          <p:cNvSpPr>
            <a:spLocks noGrp="1"/>
          </p:cNvSpPr>
          <p:nvPr>
            <p:ph type="title"/>
          </p:nvPr>
        </p:nvSpPr>
        <p:spPr>
          <a:xfrm>
            <a:off x="838200" y="92982"/>
            <a:ext cx="10515600" cy="1325563"/>
          </a:xfrm>
        </p:spPr>
        <p:txBody>
          <a:bodyPr/>
          <a:lstStyle/>
          <a:p>
            <a:r>
              <a:rPr lang="en-US" dirty="0"/>
              <a:t>Acceptance Testing</a:t>
            </a:r>
          </a:p>
        </p:txBody>
      </p:sp>
      <p:sp>
        <p:nvSpPr>
          <p:cNvPr id="5" name="Content Placeholder 4">
            <a:extLst>
              <a:ext uri="{FF2B5EF4-FFF2-40B4-BE49-F238E27FC236}">
                <a16:creationId xmlns:a16="http://schemas.microsoft.com/office/drawing/2014/main" id="{362C71EC-A2CB-48E1-B733-E0AD3F064487}"/>
              </a:ext>
            </a:extLst>
          </p:cNvPr>
          <p:cNvSpPr>
            <a:spLocks noGrp="1"/>
          </p:cNvSpPr>
          <p:nvPr>
            <p:ph sz="half" idx="1"/>
          </p:nvPr>
        </p:nvSpPr>
        <p:spPr>
          <a:xfrm>
            <a:off x="838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marL="0" indent="0" algn="ctr">
              <a:buNone/>
            </a:pPr>
            <a:r>
              <a:rPr lang="en-US" sz="2000" b="1" dirty="0"/>
              <a:t>Test basis</a:t>
            </a:r>
          </a:p>
          <a:p>
            <a:r>
              <a:rPr lang="en-US" sz="2000" dirty="0"/>
              <a:t>Bus processes</a:t>
            </a:r>
          </a:p>
          <a:p>
            <a:r>
              <a:rPr lang="en-US" sz="2000" dirty="0"/>
              <a:t>User requirements</a:t>
            </a:r>
          </a:p>
          <a:p>
            <a:r>
              <a:rPr lang="en-US" sz="2000" dirty="0"/>
              <a:t>Regs and standards</a:t>
            </a:r>
          </a:p>
          <a:p>
            <a:r>
              <a:rPr lang="en-US" sz="2000" dirty="0"/>
              <a:t>Contracts</a:t>
            </a:r>
          </a:p>
          <a:p>
            <a:r>
              <a:rPr lang="en-US" sz="2000" dirty="0"/>
              <a:t>Use cases</a:t>
            </a:r>
          </a:p>
          <a:p>
            <a:endParaRPr lang="en-US" sz="2000" dirty="0"/>
          </a:p>
        </p:txBody>
      </p:sp>
      <p:sp>
        <p:nvSpPr>
          <p:cNvPr id="6" name="Content Placeholder 5">
            <a:extLst>
              <a:ext uri="{FF2B5EF4-FFF2-40B4-BE49-F238E27FC236}">
                <a16:creationId xmlns:a16="http://schemas.microsoft.com/office/drawing/2014/main" id="{60200E91-5D7E-48C9-8B31-C21D4FF22105}"/>
              </a:ext>
            </a:extLst>
          </p:cNvPr>
          <p:cNvSpPr>
            <a:spLocks noGrp="1"/>
          </p:cNvSpPr>
          <p:nvPr>
            <p:ph sz="half" idx="2"/>
          </p:nvPr>
        </p:nvSpPr>
        <p:spPr>
          <a:xfrm>
            <a:off x="6172200" y="2373086"/>
            <a:ext cx="5181600" cy="2090057"/>
          </a:xfrm>
        </p:spPr>
        <p:style>
          <a:lnRef idx="0">
            <a:schemeClr val="accent1"/>
          </a:lnRef>
          <a:fillRef idx="3">
            <a:schemeClr val="accent1"/>
          </a:fillRef>
          <a:effectRef idx="3">
            <a:schemeClr val="accent1"/>
          </a:effectRef>
          <a:fontRef idx="minor">
            <a:schemeClr val="lt1"/>
          </a:fontRef>
        </p:style>
        <p:txBody>
          <a:bodyPr>
            <a:normAutofit fontScale="77500" lnSpcReduction="20000"/>
          </a:bodyPr>
          <a:lstStyle/>
          <a:p>
            <a:pPr marL="0" indent="0" algn="ctr">
              <a:buNone/>
            </a:pPr>
            <a:r>
              <a:rPr lang="en-US" sz="2000" b="1" dirty="0"/>
              <a:t>Test objects</a:t>
            </a:r>
          </a:p>
          <a:p>
            <a:r>
              <a:rPr lang="en-US" sz="2000" dirty="0"/>
              <a:t>Software (SUT)</a:t>
            </a:r>
          </a:p>
          <a:p>
            <a:r>
              <a:rPr lang="en-US" sz="2000" dirty="0"/>
              <a:t>Configurations</a:t>
            </a:r>
          </a:p>
          <a:p>
            <a:r>
              <a:rPr lang="en-US" sz="2000" dirty="0"/>
              <a:t>Business processes</a:t>
            </a:r>
          </a:p>
          <a:p>
            <a:r>
              <a:rPr lang="en-US" sz="2000" dirty="0"/>
              <a:t>Recovery systems</a:t>
            </a:r>
          </a:p>
          <a:p>
            <a:r>
              <a:rPr lang="en-US" sz="2000" dirty="0"/>
              <a:t>Operational/maintenance processes</a:t>
            </a:r>
          </a:p>
          <a:p>
            <a:r>
              <a:rPr lang="en-US" sz="2000" dirty="0"/>
              <a:t>Converted data</a:t>
            </a:r>
          </a:p>
        </p:txBody>
      </p:sp>
      <p:sp>
        <p:nvSpPr>
          <p:cNvPr id="4" name="Rectangle 3">
            <a:extLst>
              <a:ext uri="{FF2B5EF4-FFF2-40B4-BE49-F238E27FC236}">
                <a16:creationId xmlns:a16="http://schemas.microsoft.com/office/drawing/2014/main" id="{0C138942-589E-4B65-AC89-BA56A134A60B}"/>
              </a:ext>
            </a:extLst>
          </p:cNvPr>
          <p:cNvSpPr/>
          <p:nvPr/>
        </p:nvSpPr>
        <p:spPr>
          <a:xfrm>
            <a:off x="832263" y="1308780"/>
            <a:ext cx="10521537" cy="94365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Objectives</a:t>
            </a:r>
          </a:p>
          <a:p>
            <a:pPr algn="ctr"/>
            <a:r>
              <a:rPr lang="en-US" dirty="0">
                <a:sym typeface="Wingdings 3" panose="05040102010807070707" pitchFamily="18" charset="2"/>
              </a:rPr>
              <a:t>Build confidence in </a:t>
            </a:r>
            <a:r>
              <a:rPr lang="en-US" b="1" dirty="0">
                <a:sym typeface="Wingdings 3" panose="05040102010807070707" pitchFamily="18" charset="2"/>
              </a:rPr>
              <a:t>system as a whole </a:t>
            </a:r>
            <a:r>
              <a:rPr lang="en-US" dirty="0">
                <a:sym typeface="Wingdings 3" panose="05040102010807070707" pitchFamily="18" charset="2"/>
              </a:rPr>
              <a:t> Validate against expectations  Validate against specs</a:t>
            </a:r>
            <a:endParaRPr lang="en-US" dirty="0"/>
          </a:p>
        </p:txBody>
      </p:sp>
      <p:sp>
        <p:nvSpPr>
          <p:cNvPr id="8" name="Rectangle 7">
            <a:extLst>
              <a:ext uri="{FF2B5EF4-FFF2-40B4-BE49-F238E27FC236}">
                <a16:creationId xmlns:a16="http://schemas.microsoft.com/office/drawing/2014/main" id="{31E12FBD-4B14-443E-9064-AD890FDFF82D}"/>
              </a:ext>
            </a:extLst>
          </p:cNvPr>
          <p:cNvSpPr/>
          <p:nvPr/>
        </p:nvSpPr>
        <p:spPr>
          <a:xfrm>
            <a:off x="832264"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p>
            <a:pPr algn="ctr">
              <a:lnSpc>
                <a:spcPct val="90000"/>
              </a:lnSpc>
              <a:spcBef>
                <a:spcPts val="1000"/>
              </a:spcBef>
            </a:pPr>
            <a:r>
              <a:rPr lang="en-US" sz="1900" b="1" dirty="0"/>
              <a:t>Typical defects and failures</a:t>
            </a:r>
          </a:p>
          <a:p>
            <a:pPr marL="342900" indent="-342900">
              <a:lnSpc>
                <a:spcPct val="90000"/>
              </a:lnSpc>
              <a:spcBef>
                <a:spcPts val="1000"/>
              </a:spcBef>
              <a:buFont typeface="Arial" panose="020B0604020202020204" pitchFamily="34" charset="0"/>
              <a:buChar char="•"/>
            </a:pPr>
            <a:r>
              <a:rPr lang="en-US" sz="1900" dirty="0"/>
              <a:t>Workflows fail to meet requirements</a:t>
            </a:r>
          </a:p>
          <a:p>
            <a:pPr marL="342900" indent="-342900">
              <a:lnSpc>
                <a:spcPct val="90000"/>
              </a:lnSpc>
              <a:spcBef>
                <a:spcPts val="1000"/>
              </a:spcBef>
              <a:buFont typeface="Arial" panose="020B0604020202020204" pitchFamily="34" charset="0"/>
              <a:buChar char="•"/>
            </a:pPr>
            <a:r>
              <a:rPr lang="en-US" sz="1900" dirty="0"/>
              <a:t>Business rules incorrect</a:t>
            </a:r>
          </a:p>
          <a:p>
            <a:pPr marL="342900" indent="-342900">
              <a:lnSpc>
                <a:spcPct val="90000"/>
              </a:lnSpc>
              <a:spcBef>
                <a:spcPts val="1000"/>
              </a:spcBef>
              <a:buFont typeface="Arial" panose="020B0604020202020204" pitchFamily="34" charset="0"/>
              <a:buChar char="•"/>
            </a:pPr>
            <a:r>
              <a:rPr lang="en-US" sz="1900" dirty="0"/>
              <a:t>Contractual / Regulatory requirements not met</a:t>
            </a:r>
          </a:p>
          <a:p>
            <a:pPr marL="342900" indent="-342900">
              <a:lnSpc>
                <a:spcPct val="90000"/>
              </a:lnSpc>
              <a:spcBef>
                <a:spcPts val="1000"/>
              </a:spcBef>
              <a:buFont typeface="Arial" panose="020B0604020202020204" pitchFamily="34" charset="0"/>
              <a:buChar char="•"/>
            </a:pPr>
            <a:r>
              <a:rPr lang="en-US" sz="1900" dirty="0"/>
              <a:t>Non-functional failures: security, perf, etc.</a:t>
            </a:r>
          </a:p>
          <a:p>
            <a:pPr>
              <a:lnSpc>
                <a:spcPct val="90000"/>
              </a:lnSpc>
              <a:spcBef>
                <a:spcPts val="1000"/>
              </a:spcBef>
            </a:pPr>
            <a:endParaRPr lang="en-US" sz="1900" dirty="0"/>
          </a:p>
          <a:p>
            <a:pPr algn="ctr">
              <a:lnSpc>
                <a:spcPct val="90000"/>
              </a:lnSpc>
              <a:spcBef>
                <a:spcPts val="1000"/>
              </a:spcBef>
            </a:pPr>
            <a:endParaRPr lang="en-US" sz="1900" b="1" dirty="0"/>
          </a:p>
          <a:p>
            <a:pPr algn="ctr">
              <a:lnSpc>
                <a:spcPct val="90000"/>
              </a:lnSpc>
              <a:spcBef>
                <a:spcPts val="1000"/>
              </a:spcBef>
            </a:pPr>
            <a:endParaRPr lang="en-US" sz="1900" b="1" dirty="0"/>
          </a:p>
        </p:txBody>
      </p:sp>
      <p:sp>
        <p:nvSpPr>
          <p:cNvPr id="9" name="Rectangle 8">
            <a:extLst>
              <a:ext uri="{FF2B5EF4-FFF2-40B4-BE49-F238E27FC236}">
                <a16:creationId xmlns:a16="http://schemas.microsoft.com/office/drawing/2014/main" id="{8A4FD822-E5D2-410C-9268-427504FC7E6E}"/>
              </a:ext>
            </a:extLst>
          </p:cNvPr>
          <p:cNvSpPr/>
          <p:nvPr/>
        </p:nvSpPr>
        <p:spPr>
          <a:xfrm>
            <a:off x="6172200" y="4605566"/>
            <a:ext cx="5181600" cy="198029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fontScale="92500" lnSpcReduction="10000"/>
          </a:bodyPr>
          <a:lstStyle/>
          <a:p>
            <a:pPr algn="ctr">
              <a:lnSpc>
                <a:spcPct val="90000"/>
              </a:lnSpc>
              <a:spcBef>
                <a:spcPts val="1000"/>
              </a:spcBef>
            </a:pPr>
            <a:r>
              <a:rPr lang="en-US" sz="1900" b="1" dirty="0"/>
              <a:t>Specific Approaches</a:t>
            </a:r>
          </a:p>
          <a:p>
            <a:pPr marL="342900" indent="-342900">
              <a:lnSpc>
                <a:spcPct val="90000"/>
              </a:lnSpc>
              <a:spcBef>
                <a:spcPts val="1000"/>
              </a:spcBef>
              <a:buFont typeface="Arial" panose="020B0604020202020204" pitchFamily="34" charset="0"/>
              <a:buChar char="•"/>
            </a:pPr>
            <a:r>
              <a:rPr lang="en-US" sz="1900" dirty="0"/>
              <a:t>UAT: Conducted by users</a:t>
            </a:r>
          </a:p>
          <a:p>
            <a:pPr marL="342900" indent="-342900">
              <a:lnSpc>
                <a:spcPct val="90000"/>
              </a:lnSpc>
              <a:spcBef>
                <a:spcPts val="1000"/>
              </a:spcBef>
              <a:buFont typeface="Arial" panose="020B0604020202020204" pitchFamily="34" charset="0"/>
              <a:buChar char="•"/>
            </a:pPr>
            <a:r>
              <a:rPr lang="en-US" sz="1900" dirty="0"/>
              <a:t>OAT: Conducted by ops</a:t>
            </a:r>
          </a:p>
          <a:p>
            <a:pPr marL="342900" indent="-342900">
              <a:lnSpc>
                <a:spcPct val="90000"/>
              </a:lnSpc>
              <a:spcBef>
                <a:spcPts val="1000"/>
              </a:spcBef>
              <a:buFont typeface="Arial" panose="020B0604020202020204" pitchFamily="34" charset="0"/>
              <a:buChar char="•"/>
            </a:pPr>
            <a:r>
              <a:rPr lang="en-US" sz="1900" dirty="0"/>
              <a:t>Contractual/Regulatory: Users/Independent testers</a:t>
            </a:r>
          </a:p>
          <a:p>
            <a:pPr marL="342900" indent="-342900">
              <a:lnSpc>
                <a:spcPct val="90000"/>
              </a:lnSpc>
              <a:spcBef>
                <a:spcPts val="1000"/>
              </a:spcBef>
              <a:buFont typeface="Arial" panose="020B0604020202020204" pitchFamily="34" charset="0"/>
              <a:buChar char="•"/>
            </a:pPr>
            <a:r>
              <a:rPr lang="en-US" sz="1900" dirty="0"/>
              <a:t>Alpha and Beta testing</a:t>
            </a:r>
          </a:p>
          <a:p>
            <a:pPr algn="ctr">
              <a:lnSpc>
                <a:spcPct val="90000"/>
              </a:lnSpc>
              <a:spcBef>
                <a:spcPts val="1000"/>
              </a:spcBef>
            </a:pPr>
            <a:endParaRPr lang="en-US" sz="1900" b="1" dirty="0"/>
          </a:p>
          <a:p>
            <a:pPr algn="ctr">
              <a:lnSpc>
                <a:spcPct val="90000"/>
              </a:lnSpc>
              <a:spcBef>
                <a:spcPts val="1000"/>
              </a:spcBef>
            </a:pPr>
            <a:endParaRPr lang="en-US" sz="1900" b="1" dirty="0"/>
          </a:p>
        </p:txBody>
      </p:sp>
      <p:sp>
        <p:nvSpPr>
          <p:cNvPr id="3" name="TextBox 2">
            <a:extLst>
              <a:ext uri="{FF2B5EF4-FFF2-40B4-BE49-F238E27FC236}">
                <a16:creationId xmlns:a16="http://schemas.microsoft.com/office/drawing/2014/main" id="{59ACD447-C5C7-4154-8D31-ED7CDA7451F5}"/>
              </a:ext>
            </a:extLst>
          </p:cNvPr>
          <p:cNvSpPr txBox="1"/>
          <p:nvPr/>
        </p:nvSpPr>
        <p:spPr>
          <a:xfrm>
            <a:off x="3350956" y="2669219"/>
            <a:ext cx="2494673" cy="1478097"/>
          </a:xfrm>
          <a:prstGeom prst="rect">
            <a:avLst/>
          </a:prstGeom>
          <a:noFill/>
        </p:spPr>
        <p:txBody>
          <a:bodyPr wrap="square" rtlCol="0">
            <a:spAutoFit/>
          </a:bodyPr>
          <a:lstStyle/>
          <a:p>
            <a:pPr marL="228600" indent="-228600">
              <a:lnSpc>
                <a:spcPct val="70000"/>
              </a:lnSpc>
              <a:spcBef>
                <a:spcPts val="1000"/>
              </a:spcBef>
              <a:buFont typeface="Arial" panose="020B0604020202020204" pitchFamily="34" charset="0"/>
              <a:buChar char="•"/>
            </a:pPr>
            <a:r>
              <a:rPr lang="en-US" sz="1600" dirty="0">
                <a:solidFill>
                  <a:schemeClr val="lt1"/>
                </a:solidFill>
              </a:rPr>
              <a:t>System requirements</a:t>
            </a:r>
          </a:p>
          <a:p>
            <a:pPr marL="228600" indent="-228600">
              <a:lnSpc>
                <a:spcPct val="70000"/>
              </a:lnSpc>
              <a:spcBef>
                <a:spcPts val="1000"/>
              </a:spcBef>
              <a:buFont typeface="Arial" panose="020B0604020202020204" pitchFamily="34" charset="0"/>
              <a:buChar char="•"/>
            </a:pPr>
            <a:r>
              <a:rPr lang="en-US" sz="1600" dirty="0">
                <a:solidFill>
                  <a:schemeClr val="lt1"/>
                </a:solidFill>
              </a:rPr>
              <a:t>Documentation</a:t>
            </a:r>
          </a:p>
          <a:p>
            <a:pPr marL="228600" indent="-228600">
              <a:lnSpc>
                <a:spcPct val="70000"/>
              </a:lnSpc>
              <a:spcBef>
                <a:spcPts val="1000"/>
              </a:spcBef>
              <a:buFont typeface="Arial" panose="020B0604020202020204" pitchFamily="34" charset="0"/>
              <a:buChar char="•"/>
            </a:pPr>
            <a:r>
              <a:rPr lang="en-US" sz="1600" dirty="0">
                <a:solidFill>
                  <a:schemeClr val="lt1"/>
                </a:solidFill>
              </a:rPr>
              <a:t>Ops procedures</a:t>
            </a:r>
          </a:p>
          <a:p>
            <a:pPr marL="228600" indent="-228600">
              <a:lnSpc>
                <a:spcPct val="70000"/>
              </a:lnSpc>
              <a:spcBef>
                <a:spcPts val="1000"/>
              </a:spcBef>
              <a:buFont typeface="Arial" panose="020B0604020202020204" pitchFamily="34" charset="0"/>
              <a:buChar char="•"/>
            </a:pPr>
            <a:r>
              <a:rPr lang="en-US" sz="1600" dirty="0">
                <a:solidFill>
                  <a:schemeClr val="lt1"/>
                </a:solidFill>
              </a:rPr>
              <a:t>Install procedures</a:t>
            </a:r>
          </a:p>
          <a:p>
            <a:pPr marL="228600" indent="-228600">
              <a:lnSpc>
                <a:spcPct val="70000"/>
              </a:lnSpc>
              <a:spcBef>
                <a:spcPts val="1000"/>
              </a:spcBef>
              <a:buFont typeface="Arial" panose="020B0604020202020204" pitchFamily="34" charset="0"/>
              <a:buChar char="•"/>
            </a:pPr>
            <a:r>
              <a:rPr lang="en-US" sz="1600" dirty="0">
                <a:solidFill>
                  <a:schemeClr val="lt1"/>
                </a:solidFill>
              </a:rPr>
              <a:t>DR procedures</a:t>
            </a:r>
          </a:p>
        </p:txBody>
      </p:sp>
    </p:spTree>
    <p:extLst>
      <p:ext uri="{BB962C8B-B14F-4D97-AF65-F5344CB8AC3E}">
        <p14:creationId xmlns:p14="http://schemas.microsoft.com/office/powerpoint/2010/main" val="790822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23A9B7-B8F5-4A33-8D4D-B1982ADD7E16}"/>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Test Types</a:t>
            </a:r>
          </a:p>
        </p:txBody>
      </p:sp>
      <p:graphicFrame>
        <p:nvGraphicFramePr>
          <p:cNvPr id="13" name="Content Placeholder 2">
            <a:extLst>
              <a:ext uri="{FF2B5EF4-FFF2-40B4-BE49-F238E27FC236}">
                <a16:creationId xmlns:a16="http://schemas.microsoft.com/office/drawing/2014/main" id="{FB8B77EA-4EE1-469D-A1A6-74E8BD09C4DC}"/>
              </a:ext>
            </a:extLst>
          </p:cNvPr>
          <p:cNvGraphicFramePr>
            <a:graphicFrameLocks noGrp="1"/>
          </p:cNvGraphicFramePr>
          <p:nvPr>
            <p:ph idx="1"/>
            <p:extLst>
              <p:ext uri="{D42A27DB-BD31-4B8C-83A1-F6EECF244321}">
                <p14:modId xmlns:p14="http://schemas.microsoft.com/office/powerpoint/2010/main" val="2602345432"/>
              </p:ext>
            </p:extLst>
          </p:nvPr>
        </p:nvGraphicFramePr>
        <p:xfrm>
          <a:off x="3363686" y="724837"/>
          <a:ext cx="8534400" cy="540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2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9354-FE15-4630-B303-FC1F2010F2FB}"/>
              </a:ext>
            </a:extLst>
          </p:cNvPr>
          <p:cNvSpPr>
            <a:spLocks noGrp="1"/>
          </p:cNvSpPr>
          <p:nvPr>
            <p:ph type="title"/>
          </p:nvPr>
        </p:nvSpPr>
        <p:spPr/>
        <p:txBody>
          <a:bodyPr/>
          <a:lstStyle/>
          <a:p>
            <a:r>
              <a:rPr lang="en-US" dirty="0"/>
              <a:t>Aside: Colored Boxes</a:t>
            </a:r>
          </a:p>
        </p:txBody>
      </p:sp>
      <p:pic>
        <p:nvPicPr>
          <p:cNvPr id="1026" name="Picture 2" descr="Image result for black box testing v s whitebox testing">
            <a:extLst>
              <a:ext uri="{FF2B5EF4-FFF2-40B4-BE49-F238E27FC236}">
                <a16:creationId xmlns:a16="http://schemas.microsoft.com/office/drawing/2014/main" id="{9209A807-2161-4D12-8C54-D7A0AE6C11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413" y="1334428"/>
            <a:ext cx="8561171" cy="44607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9FC35E-C123-44F2-8964-401D7FDA95C8}"/>
              </a:ext>
            </a:extLst>
          </p:cNvPr>
          <p:cNvSpPr txBox="1"/>
          <p:nvPr/>
        </p:nvSpPr>
        <p:spPr>
          <a:xfrm>
            <a:off x="3215212" y="5897825"/>
            <a:ext cx="5761577" cy="461665"/>
          </a:xfrm>
          <a:prstGeom prst="rect">
            <a:avLst/>
          </a:prstGeom>
          <a:noFill/>
        </p:spPr>
        <p:txBody>
          <a:bodyPr wrap="none" rtlCol="0">
            <a:spAutoFit/>
          </a:bodyPr>
          <a:lstStyle/>
          <a:p>
            <a:r>
              <a:rPr lang="en-US" sz="2400" dirty="0"/>
              <a:t>…and then there’s “</a:t>
            </a:r>
            <a:r>
              <a:rPr lang="en-US" sz="2400" b="1" dirty="0"/>
              <a:t>gray box</a:t>
            </a:r>
            <a:r>
              <a:rPr lang="en-US" sz="2400" dirty="0"/>
              <a:t>” twixt the twain</a:t>
            </a:r>
          </a:p>
        </p:txBody>
      </p:sp>
      <p:sp>
        <p:nvSpPr>
          <p:cNvPr id="3" name="Rectangle 2">
            <a:extLst>
              <a:ext uri="{FF2B5EF4-FFF2-40B4-BE49-F238E27FC236}">
                <a16:creationId xmlns:a16="http://schemas.microsoft.com/office/drawing/2014/main" id="{77111D30-D3BE-4835-80B0-45910B334B8E}"/>
              </a:ext>
            </a:extLst>
          </p:cNvPr>
          <p:cNvSpPr/>
          <p:nvPr/>
        </p:nvSpPr>
        <p:spPr>
          <a:xfrm>
            <a:off x="8684218" y="1674674"/>
            <a:ext cx="3359760" cy="1754326"/>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dirty="0"/>
              <a:t>Procedure to derive and/or select test cases based on an analysis of the specification, either functional or non-functional, of a component or system without reference to its internal structure.</a:t>
            </a:r>
            <a:r>
              <a:rPr lang="en-US" dirty="0">
                <a:solidFill>
                  <a:schemeClr val="accent1"/>
                </a:solidFill>
              </a:rPr>
              <a:t> </a:t>
            </a:r>
            <a:endParaRPr lang="en-US" dirty="0"/>
          </a:p>
        </p:txBody>
      </p:sp>
      <p:sp>
        <p:nvSpPr>
          <p:cNvPr id="5" name="Rectangle 4">
            <a:extLst>
              <a:ext uri="{FF2B5EF4-FFF2-40B4-BE49-F238E27FC236}">
                <a16:creationId xmlns:a16="http://schemas.microsoft.com/office/drawing/2014/main" id="{EC0C8E61-2400-44A7-8DF6-A57CA481B428}"/>
              </a:ext>
            </a:extLst>
          </p:cNvPr>
          <p:cNvSpPr/>
          <p:nvPr/>
        </p:nvSpPr>
        <p:spPr>
          <a:xfrm>
            <a:off x="180679" y="2880522"/>
            <a:ext cx="2288135" cy="1754326"/>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dirty="0"/>
              <a:t>Procedure to derive and/or select test cases based on an analysis of the internal structure of a component or system</a:t>
            </a:r>
          </a:p>
        </p:txBody>
      </p:sp>
    </p:spTree>
    <p:extLst>
      <p:ext uri="{BB962C8B-B14F-4D97-AF65-F5344CB8AC3E}">
        <p14:creationId xmlns:p14="http://schemas.microsoft.com/office/powerpoint/2010/main" val="643967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083BE9-346B-45BB-9C4D-A9918D5D887E}"/>
              </a:ext>
            </a:extLst>
          </p:cNvPr>
          <p:cNvSpPr>
            <a:spLocks noGrp="1"/>
          </p:cNvSpPr>
          <p:nvPr>
            <p:ph type="title"/>
          </p:nvPr>
        </p:nvSpPr>
        <p:spPr>
          <a:xfrm>
            <a:off x="640079" y="2053641"/>
            <a:ext cx="3669161" cy="2760098"/>
          </a:xfrm>
        </p:spPr>
        <p:txBody>
          <a:bodyPr>
            <a:normAutofit/>
          </a:bodyPr>
          <a:lstStyle/>
          <a:p>
            <a:r>
              <a:rPr lang="en-US">
                <a:solidFill>
                  <a:srgbClr val="FFFFFF"/>
                </a:solidFill>
              </a:rPr>
              <a:t>Functional testing</a:t>
            </a:r>
          </a:p>
        </p:txBody>
      </p:sp>
      <p:sp>
        <p:nvSpPr>
          <p:cNvPr id="3" name="Content Placeholder 2">
            <a:extLst>
              <a:ext uri="{FF2B5EF4-FFF2-40B4-BE49-F238E27FC236}">
                <a16:creationId xmlns:a16="http://schemas.microsoft.com/office/drawing/2014/main" id="{D861C7BD-B1C4-472B-AF2B-E09F2A9204BE}"/>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Does the system do what it’s supposed to do?</a:t>
            </a:r>
          </a:p>
          <a:p>
            <a:r>
              <a:rPr lang="en-US" sz="2400">
                <a:solidFill>
                  <a:srgbClr val="000000"/>
                </a:solidFill>
              </a:rPr>
              <a:t>All work products can be evaluated to ensure they represent that they meet the application needs.</a:t>
            </a:r>
          </a:p>
          <a:p>
            <a:r>
              <a:rPr lang="en-US" sz="2400">
                <a:solidFill>
                  <a:srgbClr val="000000"/>
                </a:solidFill>
              </a:rPr>
              <a:t>Thoroughness of testing via coverage </a:t>
            </a:r>
          </a:p>
          <a:p>
            <a:r>
              <a:rPr lang="en-US" sz="2400">
                <a:solidFill>
                  <a:srgbClr val="000000"/>
                </a:solidFill>
              </a:rPr>
              <a:t>Involves subject matter experts at each level.</a:t>
            </a:r>
          </a:p>
          <a:p>
            <a:r>
              <a:rPr lang="en-US" sz="2400" b="1">
                <a:solidFill>
                  <a:srgbClr val="000000"/>
                </a:solidFill>
              </a:rPr>
              <a:t>Black box techniques </a:t>
            </a:r>
            <a:r>
              <a:rPr lang="en-US" sz="2400">
                <a:solidFill>
                  <a:srgbClr val="000000"/>
                </a:solidFill>
              </a:rPr>
              <a:t>are used when testing </a:t>
            </a:r>
            <a:r>
              <a:rPr lang="en-US" sz="2400" i="1">
                <a:solidFill>
                  <a:srgbClr val="000000"/>
                </a:solidFill>
              </a:rPr>
              <a:t>software</a:t>
            </a:r>
            <a:r>
              <a:rPr lang="en-US" sz="2400">
                <a:solidFill>
                  <a:srgbClr val="000000"/>
                </a:solidFill>
              </a:rPr>
              <a:t>.</a:t>
            </a:r>
            <a:endParaRPr lang="en-US" sz="2400" b="1">
              <a:solidFill>
                <a:srgbClr val="000000"/>
              </a:solidFill>
            </a:endParaRPr>
          </a:p>
        </p:txBody>
      </p:sp>
    </p:spTree>
    <p:extLst>
      <p:ext uri="{BB962C8B-B14F-4D97-AF65-F5344CB8AC3E}">
        <p14:creationId xmlns:p14="http://schemas.microsoft.com/office/powerpoint/2010/main" val="424405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20751" y="553916"/>
            <a:ext cx="10950498" cy="2870200"/>
          </a:xfrm>
        </p:spPr>
        <p:txBody>
          <a:bodyPr>
            <a:normAutofit/>
          </a:bodyPr>
          <a:lstStyle/>
          <a:p>
            <a:r>
              <a:rPr lang="en-US" dirty="0"/>
              <a:t>The Rationale for Testing</a:t>
            </a:r>
            <a:br>
              <a:rPr lang="en-US" dirty="0"/>
            </a:br>
            <a:r>
              <a:rPr lang="en-US" sz="3600" dirty="0"/>
              <a:t>- </a:t>
            </a:r>
            <a:r>
              <a:rPr lang="en-US" sz="3600" i="1" dirty="0"/>
              <a:t>The Stirring Conclusion</a:t>
            </a:r>
            <a:endParaRPr lang="en-US" dirty="0"/>
          </a:p>
        </p:txBody>
      </p:sp>
      <p:sp>
        <p:nvSpPr>
          <p:cNvPr id="3" name="Subtitle 2">
            <a:extLst>
              <a:ext uri="{FF2B5EF4-FFF2-40B4-BE49-F238E27FC236}">
                <a16:creationId xmlns:a16="http://schemas.microsoft.com/office/drawing/2014/main" id="{ED6EDF0A-D206-4A2B-814A-CA9D599D9A62}"/>
              </a:ext>
            </a:extLst>
          </p:cNvPr>
          <p:cNvSpPr>
            <a:spLocks noGrp="1"/>
          </p:cNvSpPr>
          <p:nvPr>
            <p:ph type="subTitle" idx="1"/>
          </p:nvPr>
        </p:nvSpPr>
        <p:spPr>
          <a:xfrm>
            <a:off x="1717431" y="4648322"/>
            <a:ext cx="9144000" cy="1655762"/>
          </a:xfrm>
        </p:spPr>
        <p:txBody>
          <a:bodyPr/>
          <a:lstStyle/>
          <a:p>
            <a:r>
              <a:rPr lang="en-US" dirty="0"/>
              <a:t>Why do we test?  What are the underlying principles of testing?</a:t>
            </a:r>
          </a:p>
        </p:txBody>
      </p:sp>
    </p:spTree>
    <p:extLst>
      <p:ext uri="{BB962C8B-B14F-4D97-AF65-F5344CB8AC3E}">
        <p14:creationId xmlns:p14="http://schemas.microsoft.com/office/powerpoint/2010/main" val="3736541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C120B1-A82E-4F94-A434-DD2C338FC425}"/>
              </a:ext>
            </a:extLst>
          </p:cNvPr>
          <p:cNvSpPr>
            <a:spLocks noGrp="1"/>
          </p:cNvSpPr>
          <p:nvPr>
            <p:ph type="title"/>
          </p:nvPr>
        </p:nvSpPr>
        <p:spPr>
          <a:xfrm>
            <a:off x="640079" y="2053641"/>
            <a:ext cx="3669161" cy="2760098"/>
          </a:xfrm>
        </p:spPr>
        <p:txBody>
          <a:bodyPr>
            <a:normAutofit/>
          </a:bodyPr>
          <a:lstStyle/>
          <a:p>
            <a:r>
              <a:rPr lang="en-US">
                <a:solidFill>
                  <a:srgbClr val="FFFFFF"/>
                </a:solidFill>
              </a:rPr>
              <a:t>Non-functional testing</a:t>
            </a:r>
          </a:p>
        </p:txBody>
      </p:sp>
      <p:sp>
        <p:nvSpPr>
          <p:cNvPr id="3" name="Content Placeholder 2">
            <a:extLst>
              <a:ext uri="{FF2B5EF4-FFF2-40B4-BE49-F238E27FC236}">
                <a16:creationId xmlns:a16="http://schemas.microsoft.com/office/drawing/2014/main" id="{1D0468BC-271A-4454-8A30-A07F3FE6BE6C}"/>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How well does the system do what it’s supposed to?</a:t>
            </a:r>
          </a:p>
          <a:p>
            <a:pPr lvl="1"/>
            <a:r>
              <a:rPr lang="en-US" dirty="0">
                <a:solidFill>
                  <a:srgbClr val="000000"/>
                </a:solidFill>
              </a:rPr>
              <a:t>Usability</a:t>
            </a:r>
          </a:p>
          <a:p>
            <a:pPr lvl="1"/>
            <a:r>
              <a:rPr lang="en-US" dirty="0">
                <a:solidFill>
                  <a:srgbClr val="000000"/>
                </a:solidFill>
              </a:rPr>
              <a:t>Performance/Stress</a:t>
            </a:r>
          </a:p>
          <a:p>
            <a:pPr lvl="1"/>
            <a:r>
              <a:rPr lang="en-US" dirty="0">
                <a:solidFill>
                  <a:srgbClr val="000000"/>
                </a:solidFill>
              </a:rPr>
              <a:t>Security</a:t>
            </a:r>
          </a:p>
          <a:p>
            <a:r>
              <a:rPr lang="en-US" sz="2400" dirty="0">
                <a:solidFill>
                  <a:srgbClr val="000000"/>
                </a:solidFill>
              </a:rPr>
              <a:t>Non-functional elements should be evaluated at each test level as early as possible</a:t>
            </a:r>
          </a:p>
          <a:p>
            <a:r>
              <a:rPr lang="en-US" sz="2400" dirty="0">
                <a:solidFill>
                  <a:srgbClr val="000000"/>
                </a:solidFill>
              </a:rPr>
              <a:t>Special knowledge of underlying tech is almost always required</a:t>
            </a:r>
          </a:p>
          <a:p>
            <a:r>
              <a:rPr lang="en-US" sz="2400" b="1" dirty="0">
                <a:solidFill>
                  <a:srgbClr val="000000"/>
                </a:solidFill>
              </a:rPr>
              <a:t>Black box techniques </a:t>
            </a:r>
            <a:r>
              <a:rPr lang="en-US" sz="2400" dirty="0">
                <a:solidFill>
                  <a:srgbClr val="000000"/>
                </a:solidFill>
              </a:rPr>
              <a:t>are used here, too.</a:t>
            </a:r>
          </a:p>
          <a:p>
            <a:endParaRPr lang="en-US" sz="2400" dirty="0">
              <a:solidFill>
                <a:srgbClr val="000000"/>
              </a:solidFill>
            </a:endParaRPr>
          </a:p>
        </p:txBody>
      </p:sp>
    </p:spTree>
    <p:extLst>
      <p:ext uri="{BB962C8B-B14F-4D97-AF65-F5344CB8AC3E}">
        <p14:creationId xmlns:p14="http://schemas.microsoft.com/office/powerpoint/2010/main" val="2468977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5AB7B18-3BA2-48FA-97A1-BAA5C95CF9C2}"/>
              </a:ext>
            </a:extLst>
          </p:cNvPr>
          <p:cNvSpPr>
            <a:spLocks noGrp="1"/>
          </p:cNvSpPr>
          <p:nvPr>
            <p:ph type="title"/>
          </p:nvPr>
        </p:nvSpPr>
        <p:spPr>
          <a:xfrm>
            <a:off x="640079" y="2053641"/>
            <a:ext cx="3669161" cy="2760098"/>
          </a:xfrm>
        </p:spPr>
        <p:txBody>
          <a:bodyPr>
            <a:normAutofit/>
          </a:bodyPr>
          <a:lstStyle/>
          <a:p>
            <a:r>
              <a:rPr lang="en-US">
                <a:solidFill>
                  <a:srgbClr val="FFFFFF"/>
                </a:solidFill>
              </a:rPr>
              <a:t>Structural Testing</a:t>
            </a:r>
          </a:p>
        </p:txBody>
      </p:sp>
      <p:sp>
        <p:nvSpPr>
          <p:cNvPr id="3" name="Content Placeholder 2">
            <a:extLst>
              <a:ext uri="{FF2B5EF4-FFF2-40B4-BE49-F238E27FC236}">
                <a16:creationId xmlns:a16="http://schemas.microsoft.com/office/drawing/2014/main" id="{0F95FCF6-A604-4AC1-AF12-1349533CCB1F}"/>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Structural testing looks at the static internals of artifacts</a:t>
            </a:r>
          </a:p>
          <a:p>
            <a:r>
              <a:rPr lang="en-US" sz="2400" dirty="0">
                <a:solidFill>
                  <a:srgbClr val="000000"/>
                </a:solidFill>
              </a:rPr>
              <a:t>Also known as </a:t>
            </a:r>
            <a:r>
              <a:rPr lang="en-US" sz="2400" b="1" dirty="0">
                <a:solidFill>
                  <a:srgbClr val="000000"/>
                </a:solidFill>
              </a:rPr>
              <a:t>white-box testing</a:t>
            </a:r>
          </a:p>
          <a:p>
            <a:r>
              <a:rPr lang="en-US" sz="2400" dirty="0">
                <a:solidFill>
                  <a:srgbClr val="000000"/>
                </a:solidFill>
              </a:rPr>
              <a:t>Focused on software elements, not so much on upstream specs</a:t>
            </a:r>
          </a:p>
          <a:p>
            <a:pPr lvl="1"/>
            <a:r>
              <a:rPr lang="en-US" dirty="0">
                <a:solidFill>
                  <a:srgbClr val="000000"/>
                </a:solidFill>
              </a:rPr>
              <a:t>Equivalence partitioning</a:t>
            </a:r>
          </a:p>
          <a:p>
            <a:pPr lvl="1"/>
            <a:r>
              <a:rPr lang="en-US" dirty="0">
                <a:solidFill>
                  <a:srgbClr val="000000"/>
                </a:solidFill>
              </a:rPr>
              <a:t>Boundary analysis</a:t>
            </a:r>
          </a:p>
          <a:p>
            <a:pPr lvl="1"/>
            <a:r>
              <a:rPr lang="en-US" dirty="0">
                <a:solidFill>
                  <a:srgbClr val="000000"/>
                </a:solidFill>
              </a:rPr>
              <a:t>Coverage</a:t>
            </a:r>
          </a:p>
        </p:txBody>
      </p:sp>
    </p:spTree>
    <p:extLst>
      <p:ext uri="{BB962C8B-B14F-4D97-AF65-F5344CB8AC3E}">
        <p14:creationId xmlns:p14="http://schemas.microsoft.com/office/powerpoint/2010/main" val="36903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7">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69DD3D-9389-426D-AD4B-4ACA3EB345E6}"/>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rPr>
              <a:t>Change-Related Testing</a:t>
            </a:r>
          </a:p>
        </p:txBody>
      </p:sp>
      <p:graphicFrame>
        <p:nvGraphicFramePr>
          <p:cNvPr id="21" name="Content Placeholder 2">
            <a:extLst>
              <a:ext uri="{FF2B5EF4-FFF2-40B4-BE49-F238E27FC236}">
                <a16:creationId xmlns:a16="http://schemas.microsoft.com/office/drawing/2014/main" id="{90E77B54-2766-4CD8-B39C-5A1189CF829B}"/>
              </a:ext>
            </a:extLst>
          </p:cNvPr>
          <p:cNvGraphicFramePr>
            <a:graphicFrameLocks noGrp="1"/>
          </p:cNvGraphicFramePr>
          <p:nvPr>
            <p:ph idx="1"/>
            <p:extLst>
              <p:ext uri="{D42A27DB-BD31-4B8C-83A1-F6EECF244321}">
                <p14:modId xmlns:p14="http://schemas.microsoft.com/office/powerpoint/2010/main" val="204721692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91242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B08C-9C32-4512-9DF9-05235BC4E706}"/>
              </a:ext>
            </a:extLst>
          </p:cNvPr>
          <p:cNvSpPr>
            <a:spLocks noGrp="1"/>
          </p:cNvSpPr>
          <p:nvPr>
            <p:ph type="title"/>
          </p:nvPr>
        </p:nvSpPr>
        <p:spPr/>
        <p:txBody>
          <a:bodyPr/>
          <a:lstStyle/>
          <a:p>
            <a:r>
              <a:rPr lang="en-US" dirty="0"/>
              <a:t>Homework 2 Overview</a:t>
            </a:r>
          </a:p>
        </p:txBody>
      </p:sp>
      <p:sp>
        <p:nvSpPr>
          <p:cNvPr id="4" name="Text Placeholder 3">
            <a:extLst>
              <a:ext uri="{FF2B5EF4-FFF2-40B4-BE49-F238E27FC236}">
                <a16:creationId xmlns:a16="http://schemas.microsoft.com/office/drawing/2014/main" id="{66E35010-2C75-47E9-AAF8-1CDE36983C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3589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0278D3-4917-4071-B6F7-D2CD2CCEC51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In-Class Discussion 2</a:t>
            </a:r>
          </a:p>
        </p:txBody>
      </p:sp>
      <p:sp>
        <p:nvSpPr>
          <p:cNvPr id="4" name="Text Placeholder 3">
            <a:extLst>
              <a:ext uri="{FF2B5EF4-FFF2-40B4-BE49-F238E27FC236}">
                <a16:creationId xmlns:a16="http://schemas.microsoft.com/office/drawing/2014/main" id="{E408AD49-D41C-49AC-93F7-881A796BE7CF}"/>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190044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Activities</a:t>
            </a:r>
          </a:p>
        </p:txBody>
      </p:sp>
      <p:sp>
        <p:nvSpPr>
          <p:cNvPr id="3" name="Content Placeholder 2"/>
          <p:cNvSpPr>
            <a:spLocks noGrp="1"/>
          </p:cNvSpPr>
          <p:nvPr>
            <p:ph idx="1"/>
          </p:nvPr>
        </p:nvSpPr>
        <p:spPr>
          <a:xfrm>
            <a:off x="838200" y="1538755"/>
            <a:ext cx="10515600" cy="4351338"/>
          </a:xfrm>
        </p:spPr>
        <p:txBody>
          <a:bodyPr/>
          <a:lstStyle/>
          <a:p>
            <a:r>
              <a:rPr lang="en-US" u="sng">
                <a:solidFill>
                  <a:schemeClr val="tx2"/>
                </a:solidFill>
              </a:rPr>
              <a:t>Tester </a:t>
            </a:r>
            <a:r>
              <a:rPr lang="en-US"/>
              <a:t>: </a:t>
            </a:r>
            <a:r>
              <a:rPr lang="en-US" dirty="0"/>
              <a:t>An IT professional who is in charge of one or more technical test activities</a:t>
            </a:r>
          </a:p>
          <a:p>
            <a:pPr lvl="1"/>
            <a:r>
              <a:rPr lang="en-US" sz="1800" dirty="0"/>
              <a:t>Designing test inputs</a:t>
            </a:r>
          </a:p>
          <a:p>
            <a:pPr lvl="1"/>
            <a:r>
              <a:rPr lang="en-US" sz="1800" dirty="0"/>
              <a:t>Producing test values</a:t>
            </a:r>
          </a:p>
          <a:p>
            <a:pPr lvl="1"/>
            <a:r>
              <a:rPr lang="en-US" sz="1800" dirty="0"/>
              <a:t>Running test scripts</a:t>
            </a:r>
          </a:p>
          <a:p>
            <a:pPr lvl="1"/>
            <a:r>
              <a:rPr lang="en-US" sz="1800" dirty="0"/>
              <a:t>Analyzing results</a:t>
            </a:r>
          </a:p>
          <a:p>
            <a:pPr lvl="1"/>
            <a:r>
              <a:rPr lang="en-US" sz="1800" dirty="0"/>
              <a:t>Reporting results to developers and managers</a:t>
            </a:r>
          </a:p>
          <a:p>
            <a:pPr lvl="1"/>
            <a:endParaRPr lang="en-US" sz="1800" dirty="0"/>
          </a:p>
          <a:p>
            <a:r>
              <a:rPr lang="en-US" u="sng" dirty="0">
                <a:solidFill>
                  <a:schemeClr val="tx2"/>
                </a:solidFill>
              </a:rPr>
              <a:t>Test Manager</a:t>
            </a:r>
            <a:r>
              <a:rPr lang="en-US" dirty="0"/>
              <a:t> : In charge of one or more test engineers</a:t>
            </a:r>
          </a:p>
          <a:p>
            <a:pPr lvl="1"/>
            <a:r>
              <a:rPr lang="en-US" sz="1800" dirty="0"/>
              <a:t>Sets test policies and processes</a:t>
            </a:r>
          </a:p>
          <a:p>
            <a:pPr lvl="1"/>
            <a:r>
              <a:rPr lang="en-US" sz="1800" dirty="0"/>
              <a:t>Interacts with other managers on the project</a:t>
            </a:r>
          </a:p>
          <a:p>
            <a:pPr lvl="1"/>
            <a:r>
              <a:rPr lang="en-US" sz="1800" dirty="0"/>
              <a:t>Otherwise supports the engineers</a:t>
            </a:r>
          </a:p>
        </p:txBody>
      </p:sp>
      <p:sp>
        <p:nvSpPr>
          <p:cNvPr id="4" name="Date Placeholder 3"/>
          <p:cNvSpPr>
            <a:spLocks noGrp="1"/>
          </p:cNvSpPr>
          <p:nvPr>
            <p:ph type="dt" sz="half" idx="10"/>
          </p:nvPr>
        </p:nvSpPr>
        <p:spPr/>
        <p:txBody>
          <a:bodyPr/>
          <a:lstStyle/>
          <a:p>
            <a:pPr>
              <a:defRPr/>
            </a:pPr>
            <a:r>
              <a:rPr lang="en-US"/>
              <a:t>Introduction to Software Testing, Edition 2  (Ch 2)</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7" name="Rectangle 6">
            <a:extLst>
              <a:ext uri="{FF2B5EF4-FFF2-40B4-BE49-F238E27FC236}">
                <a16:creationId xmlns:a16="http://schemas.microsoft.com/office/drawing/2014/main" id="{5610D4BF-0A74-447A-907B-7A1E13678B2B}"/>
              </a:ext>
            </a:extLst>
          </p:cNvPr>
          <p:cNvSpPr/>
          <p:nvPr/>
        </p:nvSpPr>
        <p:spPr>
          <a:xfrm>
            <a:off x="6096000" y="2048529"/>
            <a:ext cx="5665694" cy="1791260"/>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p>
            <a:pPr>
              <a:lnSpc>
                <a:spcPct val="90000"/>
              </a:lnSpc>
              <a:spcBef>
                <a:spcPct val="30000"/>
              </a:spcBef>
              <a:buSzPct val="75000"/>
            </a:pPr>
            <a:r>
              <a:rPr lang="en-US" sz="2400" dirty="0">
                <a:solidFill>
                  <a:srgbClr val="FFFF00"/>
                </a:solidFill>
                <a:effectLst>
                  <a:outerShdw blurRad="38100" dist="38100" dir="2700000" algn="tl">
                    <a:srgbClr val="000000"/>
                  </a:outerShdw>
                </a:effectLst>
                <a:cs typeface="Arial" pitchFamily="34" charset="0"/>
              </a:rPr>
              <a:t>Software companies often distinguish between:</a:t>
            </a:r>
          </a:p>
          <a:p>
            <a:pPr marL="287338" indent="-287338">
              <a:lnSpc>
                <a:spcPct val="90000"/>
              </a:lnSpc>
              <a:spcBef>
                <a:spcPct val="30000"/>
              </a:spcBef>
              <a:buSzPct val="75000"/>
              <a:buFont typeface="Arial" panose="020B0604020202020204" pitchFamily="34" charset="0"/>
              <a:buChar char="•"/>
            </a:pPr>
            <a:r>
              <a:rPr lang="en-US" sz="2000" dirty="0">
                <a:solidFill>
                  <a:srgbClr val="FFFF00"/>
                </a:solidFill>
                <a:effectLst>
                  <a:outerShdw blurRad="38100" dist="38100" dir="2700000" algn="tl">
                    <a:srgbClr val="000000"/>
                  </a:outerShdw>
                </a:effectLst>
                <a:cs typeface="Arial" pitchFamily="34" charset="0"/>
              </a:rPr>
              <a:t>Software Test Engineers (</a:t>
            </a:r>
            <a:r>
              <a:rPr lang="en-US" sz="2000" b="1" dirty="0">
                <a:solidFill>
                  <a:srgbClr val="FFFF00"/>
                </a:solidFill>
                <a:effectLst>
                  <a:outerShdw blurRad="38100" dist="38100" dir="2700000" algn="tl">
                    <a:srgbClr val="000000"/>
                  </a:outerShdw>
                </a:effectLst>
                <a:cs typeface="Arial" pitchFamily="34" charset="0"/>
              </a:rPr>
              <a:t>STEs</a:t>
            </a:r>
            <a:r>
              <a:rPr lang="en-US" sz="2000" dirty="0">
                <a:solidFill>
                  <a:srgbClr val="FFFF00"/>
                </a:solidFill>
                <a:effectLst>
                  <a:outerShdw blurRad="38100" dist="38100" dir="2700000" algn="tl">
                    <a:srgbClr val="000000"/>
                  </a:outerShdw>
                </a:effectLst>
                <a:cs typeface="Arial" pitchFamily="34" charset="0"/>
              </a:rPr>
              <a:t>)</a:t>
            </a:r>
          </a:p>
          <a:p>
            <a:pPr marL="287338" indent="-287338">
              <a:lnSpc>
                <a:spcPct val="90000"/>
              </a:lnSpc>
              <a:spcBef>
                <a:spcPct val="30000"/>
              </a:spcBef>
              <a:buSzPct val="75000"/>
              <a:buFont typeface="Arial" panose="020B0604020202020204" pitchFamily="34" charset="0"/>
              <a:buChar char="•"/>
            </a:pPr>
            <a:r>
              <a:rPr lang="en-US" sz="2000" dirty="0">
                <a:solidFill>
                  <a:srgbClr val="FFFF00"/>
                </a:solidFill>
                <a:effectLst>
                  <a:outerShdw blurRad="38100" dist="38100" dir="2700000" algn="tl">
                    <a:srgbClr val="000000"/>
                  </a:outerShdw>
                </a:effectLst>
                <a:cs typeface="Arial" pitchFamily="34" charset="0"/>
              </a:rPr>
              <a:t>Software Development Engineers in Test (</a:t>
            </a:r>
            <a:r>
              <a:rPr lang="en-US" sz="2000" b="1" dirty="0">
                <a:solidFill>
                  <a:srgbClr val="FFFF00"/>
                </a:solidFill>
                <a:effectLst>
                  <a:outerShdw blurRad="38100" dist="38100" dir="2700000" algn="tl">
                    <a:srgbClr val="000000"/>
                  </a:outerShdw>
                </a:effectLst>
                <a:cs typeface="Arial" pitchFamily="34" charset="0"/>
              </a:rPr>
              <a:t>SDET</a:t>
            </a:r>
            <a:r>
              <a:rPr lang="en-US" sz="2000" dirty="0">
                <a:solidFill>
                  <a:srgbClr val="FFFF00"/>
                </a:solidFill>
                <a:effectLst>
                  <a:outerShdw blurRad="38100" dist="38100" dir="2700000" algn="tl">
                    <a:srgbClr val="000000"/>
                  </a:outerShdw>
                </a:effectLst>
                <a:cs typeface="Arial" pitchFamily="34" charset="0"/>
              </a:rPr>
              <a:t>s)</a:t>
            </a:r>
          </a:p>
          <a:p>
            <a:pPr>
              <a:lnSpc>
                <a:spcPct val="90000"/>
              </a:lnSpc>
              <a:spcBef>
                <a:spcPct val="30000"/>
              </a:spcBef>
              <a:buSzPct val="75000"/>
            </a:pPr>
            <a:r>
              <a:rPr lang="en-US" sz="1600" i="1" dirty="0">
                <a:solidFill>
                  <a:srgbClr val="FFFF00"/>
                </a:solidFill>
                <a:effectLst>
                  <a:outerShdw blurRad="38100" dist="38100" dir="2700000" algn="tl">
                    <a:srgbClr val="000000"/>
                  </a:outerShdw>
                </a:effectLst>
                <a:cs typeface="Arial" pitchFamily="34" charset="0"/>
              </a:rPr>
              <a:t>Microsoft terms</a:t>
            </a:r>
          </a:p>
        </p:txBody>
      </p:sp>
    </p:spTree>
    <p:extLst>
      <p:ext uri="{BB962C8B-B14F-4D97-AF65-F5344CB8AC3E}">
        <p14:creationId xmlns:p14="http://schemas.microsoft.com/office/powerpoint/2010/main" val="315134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Other Activities</a:t>
            </a:r>
          </a:p>
        </p:txBody>
      </p:sp>
      <p:sp>
        <p:nvSpPr>
          <p:cNvPr id="31747" name="Content Placeholder 2"/>
          <p:cNvSpPr>
            <a:spLocks noGrp="1"/>
          </p:cNvSpPr>
          <p:nvPr>
            <p:ph idx="1"/>
          </p:nvPr>
        </p:nvSpPr>
        <p:spPr/>
        <p:txBody>
          <a:bodyPr>
            <a:normAutofit fontScale="92500" lnSpcReduction="20000"/>
          </a:bodyPr>
          <a:lstStyle/>
          <a:p>
            <a:pPr>
              <a:spcBef>
                <a:spcPts val="600"/>
              </a:spcBef>
            </a:pPr>
            <a:r>
              <a:rPr lang="en-US" dirty="0">
                <a:solidFill>
                  <a:schemeClr val="accent1"/>
                </a:solidFill>
              </a:rPr>
              <a:t>Test management :</a:t>
            </a:r>
            <a:r>
              <a:rPr lang="en-US" dirty="0"/>
              <a:t> Sets policy, organizes team, interfaces with development,  chooses criteria, decides how much automation is needed, …</a:t>
            </a:r>
          </a:p>
          <a:p>
            <a:pPr>
              <a:spcBef>
                <a:spcPts val="600"/>
              </a:spcBef>
            </a:pPr>
            <a:r>
              <a:rPr lang="en-US" dirty="0">
                <a:solidFill>
                  <a:schemeClr val="accent1"/>
                </a:solidFill>
              </a:rPr>
              <a:t>Test maintenance : Save tests for reuse </a:t>
            </a:r>
            <a:r>
              <a:rPr lang="en-US" dirty="0"/>
              <a:t>as software evolves</a:t>
            </a:r>
          </a:p>
          <a:p>
            <a:pPr lvl="1">
              <a:spcBef>
                <a:spcPts val="600"/>
              </a:spcBef>
            </a:pPr>
            <a:r>
              <a:rPr lang="en-US" dirty="0"/>
              <a:t>Requires cooperation of test </a:t>
            </a:r>
            <a:r>
              <a:rPr lang="en-US" dirty="0">
                <a:solidFill>
                  <a:schemeClr val="accent1"/>
                </a:solidFill>
              </a:rPr>
              <a:t>designers and </a:t>
            </a:r>
            <a:r>
              <a:rPr lang="en-US" dirty="0" err="1">
                <a:solidFill>
                  <a:schemeClr val="accent1"/>
                </a:solidFill>
              </a:rPr>
              <a:t>automators</a:t>
            </a:r>
            <a:endParaRPr lang="en-US" dirty="0">
              <a:solidFill>
                <a:schemeClr val="accent1"/>
              </a:solidFill>
            </a:endParaRPr>
          </a:p>
          <a:p>
            <a:pPr lvl="1">
              <a:spcBef>
                <a:spcPts val="600"/>
              </a:spcBef>
            </a:pPr>
            <a:r>
              <a:rPr lang="en-US" dirty="0"/>
              <a:t>Deciding when to trim the test suite is partly policy and partly technical – and in general</a:t>
            </a:r>
            <a:r>
              <a:rPr lang="en-US" dirty="0">
                <a:solidFill>
                  <a:schemeClr val="accent1"/>
                </a:solidFill>
              </a:rPr>
              <a:t>, very hard !</a:t>
            </a:r>
          </a:p>
          <a:p>
            <a:pPr lvl="1">
              <a:spcBef>
                <a:spcPts val="600"/>
              </a:spcBef>
            </a:pPr>
            <a:r>
              <a:rPr lang="en-US" dirty="0"/>
              <a:t>Tests should be put in </a:t>
            </a:r>
            <a:r>
              <a:rPr lang="en-US" dirty="0">
                <a:solidFill>
                  <a:schemeClr val="accent1"/>
                </a:solidFill>
              </a:rPr>
              <a:t>configuration control</a:t>
            </a:r>
          </a:p>
          <a:p>
            <a:pPr>
              <a:spcBef>
                <a:spcPts val="600"/>
              </a:spcBef>
            </a:pPr>
            <a:r>
              <a:rPr lang="en-US" dirty="0">
                <a:solidFill>
                  <a:schemeClr val="accent1"/>
                </a:solidFill>
              </a:rPr>
              <a:t>Test documentation </a:t>
            </a:r>
            <a:r>
              <a:rPr lang="en-US" dirty="0"/>
              <a:t>: All parties participate</a:t>
            </a:r>
          </a:p>
          <a:p>
            <a:pPr lvl="1">
              <a:spcBef>
                <a:spcPts val="600"/>
              </a:spcBef>
            </a:pPr>
            <a:r>
              <a:rPr lang="en-US" dirty="0"/>
              <a:t>Each test must document “</a:t>
            </a:r>
            <a:r>
              <a:rPr lang="en-US" dirty="0">
                <a:solidFill>
                  <a:schemeClr val="accent1"/>
                </a:solidFill>
              </a:rPr>
              <a:t>why</a:t>
            </a:r>
            <a:r>
              <a:rPr lang="en-US" dirty="0"/>
              <a:t>” – criterion and test requirement satisfied or a rationale for human-designed tests</a:t>
            </a:r>
          </a:p>
          <a:p>
            <a:pPr lvl="1">
              <a:spcBef>
                <a:spcPts val="600"/>
              </a:spcBef>
            </a:pPr>
            <a:r>
              <a:rPr lang="en-US" dirty="0"/>
              <a:t>Ensure </a:t>
            </a:r>
            <a:r>
              <a:rPr lang="en-US" dirty="0">
                <a:solidFill>
                  <a:schemeClr val="accent1"/>
                </a:solidFill>
              </a:rPr>
              <a:t>traceability</a:t>
            </a:r>
            <a:r>
              <a:rPr lang="en-US" dirty="0"/>
              <a:t> throughout the process</a:t>
            </a:r>
          </a:p>
          <a:p>
            <a:pPr lvl="1">
              <a:spcBef>
                <a:spcPts val="600"/>
              </a:spcBef>
            </a:pPr>
            <a:r>
              <a:rPr lang="en-US" dirty="0"/>
              <a:t>Keep </a:t>
            </a:r>
            <a:r>
              <a:rPr lang="en-US" dirty="0">
                <a:solidFill>
                  <a:schemeClr val="accent1"/>
                </a:solidFill>
              </a:rPr>
              <a:t>documentation</a:t>
            </a:r>
            <a:r>
              <a:rPr lang="en-US" dirty="0"/>
              <a:t> in the automated tests</a:t>
            </a:r>
          </a:p>
        </p:txBody>
      </p:sp>
      <p:sp>
        <p:nvSpPr>
          <p:cNvPr id="3174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Introduction to Software Testing, Edition 2  (Ch 2)</a:t>
            </a:r>
            <a:endParaRPr lang="en-US" sz="800" b="0" u="sng">
              <a:solidFill>
                <a:schemeClr val="tx1"/>
              </a:solidFill>
              <a:latin typeface="Arial" panose="020B0604020202020204" pitchFamily="34" charset="0"/>
            </a:endParaRPr>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 Ammann &amp; Offutt</a:t>
            </a: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25E309BB-25E6-4D77-9050-B9DC9F9EBA2F}" type="slidenum">
              <a:rPr lang="en-US" sz="800" b="0">
                <a:solidFill>
                  <a:schemeClr val="tx1"/>
                </a:solidFill>
                <a:latin typeface="Arial" panose="020B0604020202020204" pitchFamily="34" charset="0"/>
              </a:rPr>
              <a:pPr/>
              <a:t>6</a:t>
            </a:fld>
            <a:endParaRPr lang="en-US" sz="800" b="0">
              <a:solidFill>
                <a:schemeClr val="tx1"/>
              </a:solidFill>
              <a:latin typeface="Arial" panose="020B0604020202020204" pitchFamily="34" charset="0"/>
            </a:endParaRPr>
          </a:p>
        </p:txBody>
      </p:sp>
    </p:spTree>
    <p:extLst>
      <p:ext uri="{BB962C8B-B14F-4D97-AF65-F5344CB8AC3E}">
        <p14:creationId xmlns:p14="http://schemas.microsoft.com/office/powerpoint/2010/main" val="252758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Testing Software</a:t>
            </a:r>
          </a:p>
        </p:txBody>
      </p:sp>
      <p:sp>
        <p:nvSpPr>
          <p:cNvPr id="3" name="Content Placeholder 2"/>
          <p:cNvSpPr>
            <a:spLocks noGrp="1"/>
          </p:cNvSpPr>
          <p:nvPr>
            <p:ph idx="1"/>
          </p:nvPr>
        </p:nvSpPr>
        <p:spPr/>
        <p:txBody>
          <a:bodyPr/>
          <a:lstStyle/>
          <a:p>
            <a:r>
              <a:rPr lang="en-US" dirty="0"/>
              <a:t>No other engineering field builds products as </a:t>
            </a:r>
            <a:r>
              <a:rPr lang="en-US" dirty="0">
                <a:solidFill>
                  <a:schemeClr val="tx2"/>
                </a:solidFill>
              </a:rPr>
              <a:t>complicated</a:t>
            </a:r>
            <a:r>
              <a:rPr lang="en-US" dirty="0"/>
              <a:t> as software</a:t>
            </a:r>
          </a:p>
          <a:p>
            <a:pPr lvl="2"/>
            <a:endParaRPr lang="en-US" dirty="0"/>
          </a:p>
          <a:p>
            <a:r>
              <a:rPr lang="en-US" dirty="0"/>
              <a:t>The term </a:t>
            </a:r>
            <a:r>
              <a:rPr lang="en-US" dirty="0">
                <a:solidFill>
                  <a:schemeClr val="tx2"/>
                </a:solidFill>
              </a:rPr>
              <a:t>correctness</a:t>
            </a:r>
            <a:r>
              <a:rPr lang="en-US" dirty="0"/>
              <a:t> has no meaning</a:t>
            </a:r>
          </a:p>
          <a:p>
            <a:pPr lvl="1"/>
            <a:r>
              <a:rPr lang="en-US" dirty="0"/>
              <a:t>Is a </a:t>
            </a:r>
            <a:r>
              <a:rPr lang="en-US" dirty="0">
                <a:solidFill>
                  <a:schemeClr val="tx2"/>
                </a:solidFill>
              </a:rPr>
              <a:t>building</a:t>
            </a:r>
            <a:r>
              <a:rPr lang="en-US" dirty="0"/>
              <a:t> correct?</a:t>
            </a:r>
          </a:p>
          <a:p>
            <a:pPr lvl="1"/>
            <a:r>
              <a:rPr lang="en-US" dirty="0"/>
              <a:t>Is a </a:t>
            </a:r>
            <a:r>
              <a:rPr lang="en-US" dirty="0">
                <a:solidFill>
                  <a:schemeClr val="tx2"/>
                </a:solidFill>
              </a:rPr>
              <a:t>car</a:t>
            </a:r>
            <a:r>
              <a:rPr lang="en-US" dirty="0"/>
              <a:t> correct?</a:t>
            </a:r>
          </a:p>
          <a:p>
            <a:pPr lvl="1"/>
            <a:r>
              <a:rPr lang="en-US" dirty="0"/>
              <a:t>Is a </a:t>
            </a:r>
            <a:r>
              <a:rPr lang="en-US" dirty="0">
                <a:solidFill>
                  <a:schemeClr val="tx2"/>
                </a:solidFill>
              </a:rPr>
              <a:t>subway</a:t>
            </a:r>
            <a:r>
              <a:rPr lang="en-US" dirty="0"/>
              <a:t> system correct?</a:t>
            </a:r>
          </a:p>
          <a:p>
            <a:pPr lvl="2"/>
            <a:endParaRPr lang="en-US" dirty="0"/>
          </a:p>
          <a:p>
            <a:r>
              <a:rPr lang="en-US" dirty="0"/>
              <a:t>Like other engineers, we must use </a:t>
            </a:r>
            <a:r>
              <a:rPr lang="en-US" dirty="0">
                <a:solidFill>
                  <a:schemeClr val="tx2"/>
                </a:solidFill>
              </a:rPr>
              <a:t>abstraction to manage complexity</a:t>
            </a:r>
          </a:p>
          <a:p>
            <a:pPr lvl="1"/>
            <a:r>
              <a:rPr lang="en-US" dirty="0"/>
              <a:t>This is the purpose of the </a:t>
            </a:r>
            <a:r>
              <a:rPr lang="en-US" dirty="0">
                <a:solidFill>
                  <a:schemeClr val="tx2"/>
                </a:solidFill>
              </a:rPr>
              <a:t>model-driven test design</a:t>
            </a:r>
            <a:r>
              <a:rPr lang="en-US" dirty="0"/>
              <a:t> process</a:t>
            </a:r>
          </a:p>
          <a:p>
            <a:pPr lvl="1"/>
            <a:r>
              <a:rPr lang="en-US" dirty="0"/>
              <a:t>The “model” is an abstract structure</a:t>
            </a:r>
          </a:p>
        </p:txBody>
      </p:sp>
      <p:sp>
        <p:nvSpPr>
          <p:cNvPr id="4" name="Date Placeholder 3"/>
          <p:cNvSpPr>
            <a:spLocks noGrp="1"/>
          </p:cNvSpPr>
          <p:nvPr>
            <p:ph type="dt" sz="half" idx="10"/>
          </p:nvPr>
        </p:nvSpPr>
        <p:spPr/>
        <p:txBody>
          <a:bodyPr/>
          <a:lstStyle/>
          <a:p>
            <a:pPr>
              <a:defRPr/>
            </a:pPr>
            <a:r>
              <a:rPr lang="en-US" dirty="0"/>
              <a:t>Introduction to Software Testing, Edition 2  (</a:t>
            </a:r>
            <a:r>
              <a:rPr lang="en-US" dirty="0" err="1"/>
              <a:t>Ch</a:t>
            </a:r>
            <a:r>
              <a:rPr lang="en-US" dirty="0"/>
              <a:t> 2)</a:t>
            </a:r>
            <a:endParaRPr lang="en-US" u="sng"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Tree>
    <p:extLst>
      <p:ext uri="{BB962C8B-B14F-4D97-AF65-F5344CB8AC3E}">
        <p14:creationId xmlns:p14="http://schemas.microsoft.com/office/powerpoint/2010/main" val="225773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r>
              <a:rPr lang="en-US" dirty="0"/>
              <a:t>At the Core of the Test Discipline: </a:t>
            </a:r>
            <a:br>
              <a:rPr lang="en-US" dirty="0"/>
            </a:br>
            <a:r>
              <a:rPr lang="en-US" sz="3200" dirty="0"/>
              <a:t>Testing and Debugging</a:t>
            </a:r>
            <a:endParaRPr lang="en-US" dirty="0"/>
          </a:p>
        </p:txBody>
      </p:sp>
      <p:sp>
        <p:nvSpPr>
          <p:cNvPr id="49158" name="Rectangle 3"/>
          <p:cNvSpPr>
            <a:spLocks noGrp="1" noChangeArrowheads="1"/>
          </p:cNvSpPr>
          <p:nvPr>
            <p:ph idx="1"/>
          </p:nvPr>
        </p:nvSpPr>
        <p:spPr/>
        <p:txBody>
          <a:bodyPr/>
          <a:lstStyle/>
          <a:p>
            <a:r>
              <a:rPr lang="en-US" dirty="0"/>
              <a:t> </a:t>
            </a:r>
            <a:r>
              <a:rPr lang="en-US" dirty="0">
                <a:solidFill>
                  <a:schemeClr val="accent1"/>
                </a:solidFill>
              </a:rPr>
              <a:t>Testing</a:t>
            </a:r>
            <a:r>
              <a:rPr lang="en-US" dirty="0"/>
              <a:t> : Evaluating software by observing its execution</a:t>
            </a:r>
          </a:p>
          <a:p>
            <a:endParaRPr lang="en-US" dirty="0">
              <a:solidFill>
                <a:srgbClr val="FFFF00"/>
              </a:solidFill>
            </a:endParaRPr>
          </a:p>
          <a:p>
            <a:r>
              <a:rPr lang="en-US" dirty="0"/>
              <a:t> </a:t>
            </a:r>
            <a:r>
              <a:rPr lang="en-US" dirty="0">
                <a:solidFill>
                  <a:schemeClr val="accent1"/>
                </a:solidFill>
              </a:rPr>
              <a:t>Test Failure </a:t>
            </a:r>
            <a:r>
              <a:rPr lang="en-US" dirty="0"/>
              <a:t>: Execution of a test that results in a software failure</a:t>
            </a:r>
          </a:p>
          <a:p>
            <a:endParaRPr lang="en-US" dirty="0">
              <a:solidFill>
                <a:srgbClr val="FFFF00"/>
              </a:solidFill>
            </a:endParaRPr>
          </a:p>
          <a:p>
            <a:r>
              <a:rPr lang="en-US" dirty="0"/>
              <a:t> </a:t>
            </a:r>
            <a:r>
              <a:rPr lang="en-US" dirty="0">
                <a:solidFill>
                  <a:schemeClr val="accent1"/>
                </a:solidFill>
              </a:rPr>
              <a:t>Debugging</a:t>
            </a:r>
            <a:r>
              <a:rPr lang="en-US" dirty="0"/>
              <a:t> : The process of finding a fault given a failure</a:t>
            </a:r>
          </a:p>
        </p:txBody>
      </p:sp>
      <p:sp>
        <p:nvSpPr>
          <p:cNvPr id="4915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Introduction to Software Testing, Edition 2  (Ch 2)</a:t>
            </a:r>
          </a:p>
        </p:txBody>
      </p:sp>
      <p:sp>
        <p:nvSpPr>
          <p:cNvPr id="491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 Ammann &amp; Offutt</a:t>
            </a:r>
          </a:p>
        </p:txBody>
      </p:sp>
      <p:sp>
        <p:nvSpPr>
          <p:cNvPr id="491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C8A08FA-E67D-4787-AD2F-9F387ADB277B}" type="slidenum">
              <a:rPr lang="en-US" sz="800" b="0">
                <a:solidFill>
                  <a:schemeClr val="tx1"/>
                </a:solidFill>
                <a:latin typeface="Arial" panose="020B0604020202020204" pitchFamily="34" charset="0"/>
              </a:rPr>
              <a:pPr/>
              <a:t>8</a:t>
            </a:fld>
            <a:endParaRPr lang="en-US" sz="800" b="0">
              <a:solidFill>
                <a:schemeClr val="tx1"/>
              </a:solidFill>
              <a:latin typeface="Arial" panose="020B0604020202020204" pitchFamily="34" charset="0"/>
            </a:endParaRPr>
          </a:p>
        </p:txBody>
      </p:sp>
      <p:sp>
        <p:nvSpPr>
          <p:cNvPr id="7" name="Text Box 4"/>
          <p:cNvSpPr txBox="1">
            <a:spLocks noChangeArrowheads="1"/>
          </p:cNvSpPr>
          <p:nvPr/>
        </p:nvSpPr>
        <p:spPr bwMode="auto">
          <a:xfrm>
            <a:off x="3318294" y="4746626"/>
            <a:ext cx="5520906" cy="954107"/>
          </a:xfrm>
          <a:prstGeom prst="rect">
            <a:avLst/>
          </a:prstGeom>
          <a:solidFill>
            <a:srgbClr val="0000CC"/>
          </a:solidFill>
          <a:ln w="12700">
            <a:solidFill>
              <a:schemeClr val="tx1"/>
            </a:solidFill>
            <a:miter lim="800000"/>
            <a:headEnd type="none" w="sm" len="sm"/>
            <a:tailEnd type="none" w="sm" len="sm"/>
          </a:ln>
          <a:effectLst/>
        </p:spPr>
        <p:txBody>
          <a:bodyPr wrap="square">
            <a:spAutoFit/>
          </a:bodyPr>
          <a:lstStyle>
            <a:defPPr>
              <a:defRPr lang="en-US"/>
            </a:defPPr>
            <a:lvl1pPr algn="ctr">
              <a:lnSpc>
                <a:spcPct val="90000"/>
              </a:lnSpc>
              <a:spcBef>
                <a:spcPct val="30000"/>
              </a:spcBef>
              <a:buSzPct val="75000"/>
              <a:buFont typeface="Monotype Sorts" charset="2"/>
              <a:buNone/>
              <a:defRPr sz="2800">
                <a:solidFill>
                  <a:srgbClr val="FFFF00"/>
                </a:solidFill>
                <a:effectLst>
                  <a:outerShdw blurRad="38100" dist="38100" dir="2700000" algn="tl">
                    <a:srgbClr val="000000"/>
                  </a:outerShdw>
                </a:effectLst>
                <a:latin typeface="Gill Sans MT" pitchFamily="34" charset="0"/>
                <a:cs typeface="Arial" pitchFamily="34" charset="0"/>
              </a:defRPr>
            </a:lvl1pPr>
          </a:lstStyle>
          <a:p>
            <a:r>
              <a:rPr lang="en-US" dirty="0"/>
              <a:t>Not all inputs will “trigger” a fault into causing a failure</a:t>
            </a:r>
          </a:p>
        </p:txBody>
      </p:sp>
    </p:spTree>
    <p:extLst>
      <p:ext uri="{BB962C8B-B14F-4D97-AF65-F5344CB8AC3E}">
        <p14:creationId xmlns:p14="http://schemas.microsoft.com/office/powerpoint/2010/main" val="111965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dirty="0"/>
              <a:t>Fault (defect) &amp; Failure Model (RIPR)*</a:t>
            </a:r>
          </a:p>
        </p:txBody>
      </p:sp>
      <p:sp>
        <p:nvSpPr>
          <p:cNvPr id="165891" name="Rectangle 3"/>
          <p:cNvSpPr>
            <a:spLocks noGrp="1" noChangeArrowheads="1"/>
          </p:cNvSpPr>
          <p:nvPr>
            <p:ph idx="1"/>
          </p:nvPr>
        </p:nvSpPr>
        <p:spPr/>
        <p:txBody>
          <a:bodyPr>
            <a:normAutofit lnSpcReduction="10000"/>
          </a:bodyPr>
          <a:lstStyle/>
          <a:p>
            <a:pPr marL="457200" indent="-457200" algn="ctr">
              <a:buNone/>
              <a:defRPr/>
            </a:pPr>
            <a:r>
              <a:rPr lang="en-US" u="sng" dirty="0">
                <a:solidFill>
                  <a:schemeClr val="tx2"/>
                </a:solidFill>
                <a:effectLst>
                  <a:outerShdw blurRad="38100" dist="38100" dir="2700000" algn="tl">
                    <a:srgbClr val="000000"/>
                  </a:outerShdw>
                </a:effectLst>
              </a:rPr>
              <a:t>Four conditions necessary for a failure to be observed</a:t>
            </a:r>
          </a:p>
          <a:p>
            <a:pPr marL="457200" indent="-457200">
              <a:buFont typeface="Monotype Sorts" charset="2"/>
              <a:buAutoNum type="arabicPeriod"/>
              <a:defRPr/>
            </a:pPr>
            <a:endParaRPr lang="en-US" u="sng" dirty="0">
              <a:solidFill>
                <a:schemeClr val="tx2"/>
              </a:solidFill>
              <a:effectLst>
                <a:outerShdw blurRad="38100" dist="38100" dir="2700000" algn="tl">
                  <a:srgbClr val="000000"/>
                </a:outerShdw>
              </a:effectLst>
            </a:endParaRPr>
          </a:p>
          <a:p>
            <a:pPr marL="457200" indent="-457200">
              <a:spcAft>
                <a:spcPts val="1200"/>
              </a:spcAft>
              <a:buFont typeface="Monotype Sorts" charset="2"/>
              <a:buAutoNum type="arabicPeriod"/>
              <a:defRPr/>
            </a:pPr>
            <a:r>
              <a:rPr lang="en-US" dirty="0">
                <a:solidFill>
                  <a:schemeClr val="accent1"/>
                </a:solidFill>
              </a:rPr>
              <a:t>Reachability</a:t>
            </a:r>
            <a:r>
              <a:rPr lang="en-US" dirty="0"/>
              <a:t> : The location or locations in the program that contain the fault must be reached </a:t>
            </a:r>
          </a:p>
          <a:p>
            <a:pPr marL="457200" indent="-457200">
              <a:spcAft>
                <a:spcPts val="1200"/>
              </a:spcAft>
              <a:buFont typeface="Monotype Sorts" charset="2"/>
              <a:buAutoNum type="arabicPeriod"/>
              <a:defRPr/>
            </a:pPr>
            <a:r>
              <a:rPr lang="en-US" dirty="0">
                <a:solidFill>
                  <a:schemeClr val="accent1"/>
                </a:solidFill>
              </a:rPr>
              <a:t>Infection</a:t>
            </a:r>
            <a:r>
              <a:rPr lang="en-US" dirty="0"/>
              <a:t> : The state of the program must be incorrect</a:t>
            </a:r>
          </a:p>
          <a:p>
            <a:pPr marL="457200" indent="-457200">
              <a:spcAft>
                <a:spcPts val="1200"/>
              </a:spcAft>
              <a:buFont typeface="Monotype Sorts" charset="2"/>
              <a:buAutoNum type="arabicPeriod"/>
              <a:defRPr/>
            </a:pPr>
            <a:r>
              <a:rPr lang="en-US" dirty="0">
                <a:solidFill>
                  <a:schemeClr val="accent1"/>
                </a:solidFill>
              </a:rPr>
              <a:t>Propagation</a:t>
            </a:r>
            <a:r>
              <a:rPr lang="en-US" dirty="0"/>
              <a:t> : The infected state must cause some output or final state of the program to be incorrect</a:t>
            </a:r>
          </a:p>
          <a:p>
            <a:pPr marL="457200" indent="-457200">
              <a:spcAft>
                <a:spcPts val="1200"/>
              </a:spcAft>
              <a:buFont typeface="Monotype Sorts" charset="2"/>
              <a:buAutoNum type="arabicPeriod"/>
              <a:defRPr/>
            </a:pPr>
            <a:r>
              <a:rPr lang="en-US" dirty="0">
                <a:solidFill>
                  <a:schemeClr val="accent1"/>
                </a:solidFill>
              </a:rPr>
              <a:t>Reveal</a:t>
            </a:r>
            <a:r>
              <a:rPr lang="en-US" dirty="0"/>
              <a:t> : The tester must observe part of the incorrect portion of the program state</a:t>
            </a:r>
          </a:p>
        </p:txBody>
      </p:sp>
      <p:sp>
        <p:nvSpPr>
          <p:cNvPr id="5017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a:solidFill>
                  <a:schemeClr val="tx1"/>
                </a:solidFill>
                <a:latin typeface="Arial" panose="020B0604020202020204" pitchFamily="34" charset="0"/>
              </a:rPr>
              <a:t>Introduction to Software Testing, Edition 2  (Ch 2)</a:t>
            </a:r>
          </a:p>
        </p:txBody>
      </p:sp>
      <p:sp>
        <p:nvSpPr>
          <p:cNvPr id="501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800" b="0" dirty="0">
                <a:solidFill>
                  <a:schemeClr val="tx1"/>
                </a:solidFill>
                <a:latin typeface="Arial" panose="020B0604020202020204" pitchFamily="34" charset="0"/>
              </a:rPr>
              <a:t>© Ammann &amp; Offutt</a:t>
            </a:r>
          </a:p>
        </p:txBody>
      </p:sp>
      <p:sp>
        <p:nvSpPr>
          <p:cNvPr id="501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818A226-45BD-49D9-8BAA-C216DB0D2C89}" type="slidenum">
              <a:rPr lang="en-US" sz="800" b="0" smtClean="0">
                <a:solidFill>
                  <a:schemeClr val="tx1"/>
                </a:solidFill>
                <a:latin typeface="Arial" panose="020B0604020202020204" pitchFamily="34" charset="0"/>
              </a:rPr>
              <a:pPr/>
              <a:t>9</a:t>
            </a:fld>
            <a:endParaRPr lang="en-US" sz="800" b="0" dirty="0">
              <a:solidFill>
                <a:schemeClr val="tx1"/>
              </a:solidFill>
              <a:latin typeface="Arial" panose="020B0604020202020204" pitchFamily="34" charset="0"/>
            </a:endParaRPr>
          </a:p>
        </p:txBody>
      </p:sp>
      <p:sp>
        <p:nvSpPr>
          <p:cNvPr id="2" name="Rectangle 1">
            <a:extLst>
              <a:ext uri="{FF2B5EF4-FFF2-40B4-BE49-F238E27FC236}">
                <a16:creationId xmlns:a16="http://schemas.microsoft.com/office/drawing/2014/main" id="{A45E4B0C-B3B0-4AC4-9E9A-796538BF94B6}"/>
              </a:ext>
            </a:extLst>
          </p:cNvPr>
          <p:cNvSpPr/>
          <p:nvPr/>
        </p:nvSpPr>
        <p:spPr>
          <a:xfrm>
            <a:off x="5312229" y="6176963"/>
            <a:ext cx="6609807" cy="4528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Coined by the Ammann and Offutt.  It’s not in general use but is still effective.</a:t>
            </a:r>
          </a:p>
        </p:txBody>
      </p:sp>
    </p:spTree>
    <p:extLst>
      <p:ext uri="{BB962C8B-B14F-4D97-AF65-F5344CB8AC3E}">
        <p14:creationId xmlns:p14="http://schemas.microsoft.com/office/powerpoint/2010/main" val="2063782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9|1.9|1.3|21.3|1.2|11.1|2.7|6.5|9.3|2.1|1.8|3.7|3.8|1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G 110 Template.potx" id="{DAE0C17F-F06B-4517-9168-AA8CA9A5293A}" vid="{DEAFF74A-EE19-47F9-87DE-BEE4206A3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2484</Words>
  <Application>Microsoft Office PowerPoint</Application>
  <PresentationFormat>Widescreen</PresentationFormat>
  <Paragraphs>450</Paragraphs>
  <Slides>44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Consolas</vt:lpstr>
      <vt:lpstr>Gill Sans MT</vt:lpstr>
      <vt:lpstr>Kristen ITC</vt:lpstr>
      <vt:lpstr>Monotype Sorts</vt:lpstr>
      <vt:lpstr>Stencil</vt:lpstr>
      <vt:lpstr>Tahoma</vt:lpstr>
      <vt:lpstr>Times New Roman</vt:lpstr>
      <vt:lpstr>Office Theme</vt:lpstr>
      <vt:lpstr>ISIT 324 Software Testing</vt:lpstr>
      <vt:lpstr>First things first...</vt:lpstr>
      <vt:lpstr>On the Docket  </vt:lpstr>
      <vt:lpstr>The Rationale for Testing - The Stirring Conclusion</vt:lpstr>
      <vt:lpstr>Software Testing Activities</vt:lpstr>
      <vt:lpstr>Other Activities</vt:lpstr>
      <vt:lpstr>Complexity of Testing Software</vt:lpstr>
      <vt:lpstr>At the Core of the Test Discipline:  Testing and Debugging</vt:lpstr>
      <vt:lpstr>Fault (defect) &amp; Failure Model (RIPR)*</vt:lpstr>
      <vt:lpstr>RIPR Model</vt:lpstr>
      <vt:lpstr>Static and Dynamic Testing</vt:lpstr>
      <vt:lpstr>Seven Testing Principles see ISTQB Certified Tester Foundation Level Syllabus Version 2018, pp 16-17</vt:lpstr>
      <vt:lpstr>The Test Process is Contextual see ISTQB Certified Tester Foundation Level Syllabus Version 2018, pp 16-17 </vt:lpstr>
      <vt:lpstr>Test Activities per ISTQB</vt:lpstr>
      <vt:lpstr>Test Traceability</vt:lpstr>
      <vt:lpstr>The Tester’s Mindset</vt:lpstr>
      <vt:lpstr>Psychology of Testing: Different Mindsets</vt:lpstr>
      <vt:lpstr>The truth of it: We need testers</vt:lpstr>
      <vt:lpstr>The Rationale for Testing Software</vt:lpstr>
      <vt:lpstr>Homework assignment review</vt:lpstr>
      <vt:lpstr>About Q3: Remember this? Validation &amp; Verification (IEEE-STD-610)</vt:lpstr>
      <vt:lpstr>Validation requires an understanding of what the program needs to do</vt:lpstr>
      <vt:lpstr>In-Class Discussion 1</vt:lpstr>
      <vt:lpstr>  Testing Throughout the Lifecycle</vt:lpstr>
      <vt:lpstr>Software Testing Activities</vt:lpstr>
      <vt:lpstr>How defects are introduced</vt:lpstr>
      <vt:lpstr>How defects are introduced</vt:lpstr>
      <vt:lpstr>Finding defects late is expensive</vt:lpstr>
      <vt:lpstr>Software Life Cycle and Testing</vt:lpstr>
      <vt:lpstr>Software Testing Levels</vt:lpstr>
      <vt:lpstr>SDLC Models </vt:lpstr>
      <vt:lpstr>Cost of Late Testing</vt:lpstr>
      <vt:lpstr>Component Testing</vt:lpstr>
      <vt:lpstr>Integration Testing</vt:lpstr>
      <vt:lpstr>System Testing</vt:lpstr>
      <vt:lpstr>Acceptance Testing</vt:lpstr>
      <vt:lpstr>Test Types</vt:lpstr>
      <vt:lpstr>Aside: Colored Boxes</vt:lpstr>
      <vt:lpstr>Functional testing</vt:lpstr>
      <vt:lpstr>Non-functional testing</vt:lpstr>
      <vt:lpstr>Structural Testing</vt:lpstr>
      <vt:lpstr>Change-Related Testing</vt:lpstr>
      <vt:lpstr>Homework 2 Overview</vt:lpstr>
      <vt:lpstr>In-Class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 324 Software Testing</dc:title>
  <dc:creator>DENNIS MINIUM</dc:creator>
  <cp:lastModifiedBy>DENNIS MINIUM</cp:lastModifiedBy>
  <cp:revision>2</cp:revision>
  <dcterms:created xsi:type="dcterms:W3CDTF">2019-01-15T19:35:07Z</dcterms:created>
  <dcterms:modified xsi:type="dcterms:W3CDTF">2020-01-15T15:26:42Z</dcterms:modified>
</cp:coreProperties>
</file>