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77" r:id="rId2"/>
    <p:sldId id="515" r:id="rId3"/>
    <p:sldId id="279" r:id="rId4"/>
    <p:sldId id="513" r:id="rId5"/>
    <p:sldId id="514" r:id="rId6"/>
    <p:sldId id="472" r:id="rId7"/>
    <p:sldId id="493" r:id="rId8"/>
    <p:sldId id="502" r:id="rId9"/>
    <p:sldId id="435" r:id="rId10"/>
    <p:sldId id="456" r:id="rId11"/>
    <p:sldId id="452" r:id="rId12"/>
    <p:sldId id="451" r:id="rId13"/>
    <p:sldId id="511" r:id="rId14"/>
    <p:sldId id="448" r:id="rId15"/>
    <p:sldId id="503" r:id="rId16"/>
    <p:sldId id="454" r:id="rId17"/>
    <p:sldId id="458" r:id="rId18"/>
    <p:sldId id="460" r:id="rId19"/>
    <p:sldId id="453" r:id="rId20"/>
    <p:sldId id="499" r:id="rId21"/>
    <p:sldId id="459" r:id="rId22"/>
    <p:sldId id="504" r:id="rId23"/>
    <p:sldId id="412" r:id="rId24"/>
    <p:sldId id="440" r:id="rId25"/>
    <p:sldId id="462" r:id="rId26"/>
    <p:sldId id="461" r:id="rId27"/>
    <p:sldId id="497" r:id="rId28"/>
    <p:sldId id="463" r:id="rId29"/>
    <p:sldId id="465" r:id="rId30"/>
    <p:sldId id="466" r:id="rId31"/>
    <p:sldId id="491" r:id="rId32"/>
    <p:sldId id="464" r:id="rId33"/>
    <p:sldId id="468" r:id="rId34"/>
    <p:sldId id="492" r:id="rId35"/>
    <p:sldId id="471" r:id="rId36"/>
    <p:sldId id="500" r:id="rId37"/>
    <p:sldId id="505" r:id="rId38"/>
    <p:sldId id="473" r:id="rId39"/>
    <p:sldId id="475" r:id="rId40"/>
    <p:sldId id="476" r:id="rId41"/>
    <p:sldId id="506" r:id="rId42"/>
    <p:sldId id="477" r:id="rId43"/>
    <p:sldId id="480" r:id="rId44"/>
    <p:sldId id="507" r:id="rId45"/>
    <p:sldId id="481" r:id="rId46"/>
    <p:sldId id="482" r:id="rId47"/>
    <p:sldId id="485" r:id="rId48"/>
    <p:sldId id="486" r:id="rId49"/>
    <p:sldId id="508" r:id="rId50"/>
    <p:sldId id="487" r:id="rId51"/>
    <p:sldId id="469" r:id="rId52"/>
    <p:sldId id="509" r:id="rId53"/>
    <p:sldId id="489" r:id="rId54"/>
    <p:sldId id="490" r:id="rId55"/>
    <p:sldId id="501" r:id="rId56"/>
    <p:sldId id="535" r:id="rId57"/>
    <p:sldId id="530" r:id="rId58"/>
    <p:sldId id="532" r:id="rId59"/>
    <p:sldId id="528" r:id="rId60"/>
    <p:sldId id="531" r:id="rId61"/>
    <p:sldId id="533" r:id="rId62"/>
    <p:sldId id="53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41A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43420-73F9-4376-B573-D998A7CCBA42}" v="7" dt="2020-03-04T19:30:47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0036" autoAdjust="0"/>
  </p:normalViewPr>
  <p:slideViewPr>
    <p:cSldViewPr snapToGrid="0">
      <p:cViewPr varScale="1">
        <p:scale>
          <a:sx n="95" d="100"/>
          <a:sy n="95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MINIUM" userId="c8c4a6be79238fb2" providerId="LiveId" clId="{6A01ED33-57AA-48C8-91B1-45EA6C48FADE}"/>
    <pc:docChg chg="custSel addSld modSld">
      <pc:chgData name="DENNIS MINIUM" userId="c8c4a6be79238fb2" providerId="LiveId" clId="{6A01ED33-57AA-48C8-91B1-45EA6C48FADE}" dt="2019-03-05T17:18:29.150" v="138"/>
      <pc:docMkLst>
        <pc:docMk/>
      </pc:docMkLst>
      <pc:sldChg chg="modSp">
        <pc:chgData name="DENNIS MINIUM" userId="c8c4a6be79238fb2" providerId="LiveId" clId="{6A01ED33-57AA-48C8-91B1-45EA6C48FADE}" dt="2019-03-05T14:58:32.677" v="20" actId="20577"/>
        <pc:sldMkLst>
          <pc:docMk/>
          <pc:sldMk cId="617726444" sldId="277"/>
        </pc:sldMkLst>
        <pc:spChg chg="mod">
          <ac:chgData name="DENNIS MINIUM" userId="c8c4a6be79238fb2" providerId="LiveId" clId="{6A01ED33-57AA-48C8-91B1-45EA6C48FADE}" dt="2019-03-05T14:58:32.677" v="20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">
        <pc:chgData name="DENNIS MINIUM" userId="c8c4a6be79238fb2" providerId="LiveId" clId="{6A01ED33-57AA-48C8-91B1-45EA6C48FADE}" dt="2019-03-05T17:13:17.803" v="89" actId="20577"/>
        <pc:sldMkLst>
          <pc:docMk/>
          <pc:sldMk cId="2104356767" sldId="279"/>
        </pc:sldMkLst>
        <pc:spChg chg="mod">
          <ac:chgData name="DENNIS MINIUM" userId="c8c4a6be79238fb2" providerId="LiveId" clId="{6A01ED33-57AA-48C8-91B1-45EA6C48FADE}" dt="2019-03-05T17:13:17.803" v="89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modSp modAnim">
        <pc:chgData name="DENNIS MINIUM" userId="c8c4a6be79238fb2" providerId="LiveId" clId="{6A01ED33-57AA-48C8-91B1-45EA6C48FADE}" dt="2019-03-05T17:16:34.183" v="137"/>
        <pc:sldMkLst>
          <pc:docMk/>
          <pc:sldMk cId="2067397753" sldId="496"/>
        </pc:sldMkLst>
        <pc:spChg chg="mod">
          <ac:chgData name="DENNIS MINIUM" userId="c8c4a6be79238fb2" providerId="LiveId" clId="{6A01ED33-57AA-48C8-91B1-45EA6C48FADE}" dt="2019-03-05T17:13:35.516" v="92" actId="6549"/>
          <ac:spMkLst>
            <pc:docMk/>
            <pc:sldMk cId="2067397753" sldId="496"/>
            <ac:spMk id="2" creationId="{C37C2D16-FD86-4759-94DC-6210F0658D67}"/>
          </ac:spMkLst>
        </pc:spChg>
        <pc:spChg chg="mod">
          <ac:chgData name="DENNIS MINIUM" userId="c8c4a6be79238fb2" providerId="LiveId" clId="{6A01ED33-57AA-48C8-91B1-45EA6C48FADE}" dt="2019-03-05T17:15:52.553" v="132" actId="20577"/>
          <ac:spMkLst>
            <pc:docMk/>
            <pc:sldMk cId="2067397753" sldId="496"/>
            <ac:spMk id="3" creationId="{5FF21B41-0105-4302-BF9A-B047E34398B9}"/>
          </ac:spMkLst>
        </pc:spChg>
      </pc:sldChg>
      <pc:sldChg chg="add">
        <pc:chgData name="DENNIS MINIUM" userId="c8c4a6be79238fb2" providerId="LiveId" clId="{6A01ED33-57AA-48C8-91B1-45EA6C48FADE}" dt="2019-03-05T17:18:29.150" v="138"/>
        <pc:sldMkLst>
          <pc:docMk/>
          <pc:sldMk cId="483506579" sldId="502"/>
        </pc:sldMkLst>
      </pc:sldChg>
    </pc:docChg>
  </pc:docChgLst>
  <pc:docChgLst>
    <pc:chgData name="DENNIS" userId="c8c4a6be79238fb2" providerId="LiveId" clId="{46A43420-73F9-4376-B573-D998A7CCBA42}"/>
    <pc:docChg chg="custSel addSld delSld modSld sldOrd">
      <pc:chgData name="DENNIS" userId="c8c4a6be79238fb2" providerId="LiveId" clId="{46A43420-73F9-4376-B573-D998A7CCBA42}" dt="2020-03-04T19:31:05.010" v="940" actId="20577"/>
      <pc:docMkLst>
        <pc:docMk/>
      </pc:docMkLst>
      <pc:sldChg chg="modSp mod">
        <pc:chgData name="DENNIS" userId="c8c4a6be79238fb2" providerId="LiveId" clId="{46A43420-73F9-4376-B573-D998A7CCBA42}" dt="2020-03-02T21:28:22.661" v="13" actId="20577"/>
        <pc:sldMkLst>
          <pc:docMk/>
          <pc:sldMk cId="617726444" sldId="277"/>
        </pc:sldMkLst>
        <pc:spChg chg="mod">
          <ac:chgData name="DENNIS" userId="c8c4a6be79238fb2" providerId="LiveId" clId="{46A43420-73F9-4376-B573-D998A7CCBA42}" dt="2020-03-02T21:28:22.661" v="13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 mod">
        <pc:chgData name="DENNIS" userId="c8c4a6be79238fb2" providerId="LiveId" clId="{46A43420-73F9-4376-B573-D998A7CCBA42}" dt="2020-03-04T18:27:11.520" v="900" actId="20577"/>
        <pc:sldMkLst>
          <pc:docMk/>
          <pc:sldMk cId="2104356767" sldId="279"/>
        </pc:sldMkLst>
        <pc:spChg chg="mod">
          <ac:chgData name="DENNIS" userId="c8c4a6be79238fb2" providerId="LiveId" clId="{46A43420-73F9-4376-B573-D998A7CCBA42}" dt="2020-03-04T18:27:11.520" v="900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modSp mod">
        <pc:chgData name="DENNIS" userId="c8c4a6be79238fb2" providerId="LiveId" clId="{46A43420-73F9-4376-B573-D998A7CCBA42}" dt="2020-03-04T12:58:49.873" v="322" actId="20577"/>
        <pc:sldMkLst>
          <pc:docMk/>
          <pc:sldMk cId="713481435" sldId="464"/>
        </pc:sldMkLst>
        <pc:spChg chg="mod">
          <ac:chgData name="DENNIS" userId="c8c4a6be79238fb2" providerId="LiveId" clId="{46A43420-73F9-4376-B573-D998A7CCBA42}" dt="2020-03-04T12:58:49.873" v="322" actId="20577"/>
          <ac:spMkLst>
            <pc:docMk/>
            <pc:sldMk cId="713481435" sldId="464"/>
            <ac:spMk id="3" creationId="{2E289A11-7309-4201-8FCC-D8943E8860EC}"/>
          </ac:spMkLst>
        </pc:spChg>
      </pc:sldChg>
      <pc:sldChg chg="modSp mod">
        <pc:chgData name="DENNIS" userId="c8c4a6be79238fb2" providerId="LiveId" clId="{46A43420-73F9-4376-B573-D998A7CCBA42}" dt="2020-03-04T13:16:31.823" v="367" actId="20577"/>
        <pc:sldMkLst>
          <pc:docMk/>
          <pc:sldMk cId="2173158353" sldId="469"/>
        </pc:sldMkLst>
        <pc:spChg chg="mod">
          <ac:chgData name="DENNIS" userId="c8c4a6be79238fb2" providerId="LiveId" clId="{46A43420-73F9-4376-B573-D998A7CCBA42}" dt="2020-03-04T13:16:31.823" v="367" actId="20577"/>
          <ac:spMkLst>
            <pc:docMk/>
            <pc:sldMk cId="2173158353" sldId="469"/>
            <ac:spMk id="3" creationId="{1D1960CA-436E-4A9F-AD8A-5BB6E6859B60}"/>
          </ac:spMkLst>
        </pc:spChg>
      </pc:sldChg>
      <pc:sldChg chg="modAnim">
        <pc:chgData name="DENNIS" userId="c8c4a6be79238fb2" providerId="LiveId" clId="{46A43420-73F9-4376-B573-D998A7CCBA42}" dt="2020-03-04T12:48:27.055" v="319"/>
        <pc:sldMkLst>
          <pc:docMk/>
          <pc:sldMk cId="1591135020" sldId="493"/>
        </pc:sldMkLst>
      </pc:sldChg>
      <pc:sldChg chg="del">
        <pc:chgData name="DENNIS" userId="c8c4a6be79238fb2" providerId="LiveId" clId="{46A43420-73F9-4376-B573-D998A7CCBA42}" dt="2020-03-04T13:24:26.977" v="424" actId="47"/>
        <pc:sldMkLst>
          <pc:docMk/>
          <pc:sldMk cId="2067397753" sldId="496"/>
        </pc:sldMkLst>
      </pc:sldChg>
      <pc:sldChg chg="modSp mod">
        <pc:chgData name="DENNIS" userId="c8c4a6be79238fb2" providerId="LiveId" clId="{46A43420-73F9-4376-B573-D998A7CCBA42}" dt="2020-03-04T13:23:11.836" v="422" actId="20577"/>
        <pc:sldMkLst>
          <pc:docMk/>
          <pc:sldMk cId="64367084" sldId="501"/>
        </pc:sldMkLst>
        <pc:spChg chg="mod">
          <ac:chgData name="DENNIS" userId="c8c4a6be79238fb2" providerId="LiveId" clId="{46A43420-73F9-4376-B573-D998A7CCBA42}" dt="2020-03-04T13:22:59.988" v="393" actId="20577"/>
          <ac:spMkLst>
            <pc:docMk/>
            <pc:sldMk cId="64367084" sldId="501"/>
            <ac:spMk id="2" creationId="{AE567B52-813E-445A-B2A7-5CE7B713C6D7}"/>
          </ac:spMkLst>
        </pc:spChg>
        <pc:spChg chg="mod">
          <ac:chgData name="DENNIS" userId="c8c4a6be79238fb2" providerId="LiveId" clId="{46A43420-73F9-4376-B573-D998A7CCBA42}" dt="2020-03-04T13:23:11.836" v="422" actId="20577"/>
          <ac:spMkLst>
            <pc:docMk/>
            <pc:sldMk cId="64367084" sldId="501"/>
            <ac:spMk id="3" creationId="{676CF9F4-831F-45F5-85B0-2BE0CD77CC6A}"/>
          </ac:spMkLst>
        </pc:spChg>
      </pc:sldChg>
      <pc:sldChg chg="del">
        <pc:chgData name="DENNIS" userId="c8c4a6be79238fb2" providerId="LiveId" clId="{46A43420-73F9-4376-B573-D998A7CCBA42}" dt="2020-03-04T13:19:12.260" v="368" actId="47"/>
        <pc:sldMkLst>
          <pc:docMk/>
          <pc:sldMk cId="624918341" sldId="510"/>
        </pc:sldMkLst>
      </pc:sldChg>
      <pc:sldChg chg="del">
        <pc:chgData name="DENNIS" userId="c8c4a6be79238fb2" providerId="LiveId" clId="{46A43420-73F9-4376-B573-D998A7CCBA42}" dt="2020-03-04T13:23:24.194" v="423" actId="47"/>
        <pc:sldMkLst>
          <pc:docMk/>
          <pc:sldMk cId="1140089034" sldId="512"/>
        </pc:sldMkLst>
      </pc:sldChg>
      <pc:sldChg chg="modSp add mod ord">
        <pc:chgData name="DENNIS" userId="c8c4a6be79238fb2" providerId="LiveId" clId="{46A43420-73F9-4376-B573-D998A7CCBA42}" dt="2020-03-04T18:16:23.997" v="430"/>
        <pc:sldMkLst>
          <pc:docMk/>
          <pc:sldMk cId="1145080452" sldId="513"/>
        </pc:sldMkLst>
        <pc:spChg chg="mod">
          <ac:chgData name="DENNIS" userId="c8c4a6be79238fb2" providerId="LiveId" clId="{46A43420-73F9-4376-B573-D998A7CCBA42}" dt="2020-03-02T21:30:23.819" v="296" actId="5793"/>
          <ac:spMkLst>
            <pc:docMk/>
            <pc:sldMk cId="1145080452" sldId="513"/>
            <ac:spMk id="2" creationId="{B3FBC7C7-0F15-46D2-AA2E-5C6DF84154F4}"/>
          </ac:spMkLst>
        </pc:spChg>
        <pc:spChg chg="mod">
          <ac:chgData name="DENNIS" userId="c8c4a6be79238fb2" providerId="LiveId" clId="{46A43420-73F9-4376-B573-D998A7CCBA42}" dt="2020-03-02T21:30:15.704" v="277" actId="20577"/>
          <ac:spMkLst>
            <pc:docMk/>
            <pc:sldMk cId="1145080452" sldId="513"/>
            <ac:spMk id="3" creationId="{05F26EF9-A785-4618-921B-49E466AB9483}"/>
          </ac:spMkLst>
        </pc:spChg>
      </pc:sldChg>
      <pc:sldChg chg="addSp delSp modSp add mod">
        <pc:chgData name="DENNIS" userId="c8c4a6be79238fb2" providerId="LiveId" clId="{46A43420-73F9-4376-B573-D998A7CCBA42}" dt="2020-03-04T12:48:00.818" v="317" actId="20577"/>
        <pc:sldMkLst>
          <pc:docMk/>
          <pc:sldMk cId="2819096743" sldId="514"/>
        </pc:sldMkLst>
        <pc:spChg chg="del">
          <ac:chgData name="DENNIS" userId="c8c4a6be79238fb2" providerId="LiveId" clId="{46A43420-73F9-4376-B573-D998A7CCBA42}" dt="2020-03-04T12:47:50.169" v="298"/>
          <ac:spMkLst>
            <pc:docMk/>
            <pc:sldMk cId="2819096743" sldId="514"/>
            <ac:spMk id="2" creationId="{260C798B-F261-44CF-8033-E943B88BE595}"/>
          </ac:spMkLst>
        </pc:spChg>
        <pc:spChg chg="del">
          <ac:chgData name="DENNIS" userId="c8c4a6be79238fb2" providerId="LiveId" clId="{46A43420-73F9-4376-B573-D998A7CCBA42}" dt="2020-03-04T12:47:50.169" v="298"/>
          <ac:spMkLst>
            <pc:docMk/>
            <pc:sldMk cId="2819096743" sldId="514"/>
            <ac:spMk id="3" creationId="{ECDABD6E-6B69-4133-AC81-51347F29E1E9}"/>
          </ac:spMkLst>
        </pc:spChg>
        <pc:spChg chg="add mod">
          <ac:chgData name="DENNIS" userId="c8c4a6be79238fb2" providerId="LiveId" clId="{46A43420-73F9-4376-B573-D998A7CCBA42}" dt="2020-03-04T12:48:00.818" v="317" actId="20577"/>
          <ac:spMkLst>
            <pc:docMk/>
            <pc:sldMk cId="2819096743" sldId="514"/>
            <ac:spMk id="4" creationId="{F6B98628-6A43-4385-8C01-464B505E3D67}"/>
          </ac:spMkLst>
        </pc:spChg>
        <pc:spChg chg="add mod">
          <ac:chgData name="DENNIS" userId="c8c4a6be79238fb2" providerId="LiveId" clId="{46A43420-73F9-4376-B573-D998A7CCBA42}" dt="2020-03-04T12:47:50.169" v="298"/>
          <ac:spMkLst>
            <pc:docMk/>
            <pc:sldMk cId="2819096743" sldId="514"/>
            <ac:spMk id="5" creationId="{83DB1EA9-4A8F-465C-86DE-28483B0B9853}"/>
          </ac:spMkLst>
        </pc:spChg>
      </pc:sldChg>
      <pc:sldChg chg="modSp add mod">
        <pc:chgData name="DENNIS" userId="c8c4a6be79238fb2" providerId="LiveId" clId="{46A43420-73F9-4376-B573-D998A7CCBA42}" dt="2020-03-04T18:20:34.537" v="800" actId="20577"/>
        <pc:sldMkLst>
          <pc:docMk/>
          <pc:sldMk cId="868523349" sldId="515"/>
        </pc:sldMkLst>
        <pc:spChg chg="mod">
          <ac:chgData name="DENNIS" userId="c8c4a6be79238fb2" providerId="LiveId" clId="{46A43420-73F9-4376-B573-D998A7CCBA42}" dt="2020-03-04T18:16:31.602" v="453" actId="5793"/>
          <ac:spMkLst>
            <pc:docMk/>
            <pc:sldMk cId="868523349" sldId="515"/>
            <ac:spMk id="2" creationId="{277E03AF-0CC6-439B-9BD8-E271EF99DC04}"/>
          </ac:spMkLst>
        </pc:spChg>
        <pc:spChg chg="mod">
          <ac:chgData name="DENNIS" userId="c8c4a6be79238fb2" providerId="LiveId" clId="{46A43420-73F9-4376-B573-D998A7CCBA42}" dt="2020-03-04T18:20:34.537" v="800" actId="20577"/>
          <ac:spMkLst>
            <pc:docMk/>
            <pc:sldMk cId="868523349" sldId="515"/>
            <ac:spMk id="3" creationId="{6172B9AC-C75B-45DC-96A2-8B34A53FE66B}"/>
          </ac:spMkLst>
        </pc:spChg>
      </pc:sldChg>
      <pc:sldChg chg="add">
        <pc:chgData name="DENNIS" userId="c8c4a6be79238fb2" providerId="LiveId" clId="{46A43420-73F9-4376-B573-D998A7CCBA42}" dt="2020-03-04T19:30:39.758" v="901"/>
        <pc:sldMkLst>
          <pc:docMk/>
          <pc:sldMk cId="681467467" sldId="528"/>
        </pc:sldMkLst>
      </pc:sldChg>
      <pc:sldChg chg="add">
        <pc:chgData name="DENNIS" userId="c8c4a6be79238fb2" providerId="LiveId" clId="{46A43420-73F9-4376-B573-D998A7CCBA42}" dt="2020-03-04T19:30:39.758" v="901"/>
        <pc:sldMkLst>
          <pc:docMk/>
          <pc:sldMk cId="921145616" sldId="530"/>
        </pc:sldMkLst>
      </pc:sldChg>
      <pc:sldChg chg="add">
        <pc:chgData name="DENNIS" userId="c8c4a6be79238fb2" providerId="LiveId" clId="{46A43420-73F9-4376-B573-D998A7CCBA42}" dt="2020-03-04T19:30:39.758" v="901"/>
        <pc:sldMkLst>
          <pc:docMk/>
          <pc:sldMk cId="1468442777" sldId="531"/>
        </pc:sldMkLst>
      </pc:sldChg>
      <pc:sldChg chg="add">
        <pc:chgData name="DENNIS" userId="c8c4a6be79238fb2" providerId="LiveId" clId="{46A43420-73F9-4376-B573-D998A7CCBA42}" dt="2020-03-04T19:30:39.758" v="901"/>
        <pc:sldMkLst>
          <pc:docMk/>
          <pc:sldMk cId="2459699417" sldId="532"/>
        </pc:sldMkLst>
      </pc:sldChg>
      <pc:sldChg chg="add">
        <pc:chgData name="DENNIS" userId="c8c4a6be79238fb2" providerId="LiveId" clId="{46A43420-73F9-4376-B573-D998A7CCBA42}" dt="2020-03-04T19:30:39.758" v="901"/>
        <pc:sldMkLst>
          <pc:docMk/>
          <pc:sldMk cId="3040360457" sldId="533"/>
        </pc:sldMkLst>
      </pc:sldChg>
      <pc:sldChg chg="add">
        <pc:chgData name="DENNIS" userId="c8c4a6be79238fb2" providerId="LiveId" clId="{46A43420-73F9-4376-B573-D998A7CCBA42}" dt="2020-03-04T19:30:39.758" v="901"/>
        <pc:sldMkLst>
          <pc:docMk/>
          <pc:sldMk cId="690769281" sldId="534"/>
        </pc:sldMkLst>
      </pc:sldChg>
      <pc:sldChg chg="addSp delSp modSp add mod">
        <pc:chgData name="DENNIS" userId="c8c4a6be79238fb2" providerId="LiveId" clId="{46A43420-73F9-4376-B573-D998A7CCBA42}" dt="2020-03-04T19:31:05.010" v="940" actId="20577"/>
        <pc:sldMkLst>
          <pc:docMk/>
          <pc:sldMk cId="3443023364" sldId="535"/>
        </pc:sldMkLst>
        <pc:spChg chg="del">
          <ac:chgData name="DENNIS" userId="c8c4a6be79238fb2" providerId="LiveId" clId="{46A43420-73F9-4376-B573-D998A7CCBA42}" dt="2020-03-04T19:30:47.811" v="903"/>
          <ac:spMkLst>
            <pc:docMk/>
            <pc:sldMk cId="3443023364" sldId="535"/>
            <ac:spMk id="2" creationId="{82E5F9F8-7F3B-45D1-BA7A-E19F21F342DE}"/>
          </ac:spMkLst>
        </pc:spChg>
        <pc:spChg chg="del">
          <ac:chgData name="DENNIS" userId="c8c4a6be79238fb2" providerId="LiveId" clId="{46A43420-73F9-4376-B573-D998A7CCBA42}" dt="2020-03-04T19:30:47.811" v="903"/>
          <ac:spMkLst>
            <pc:docMk/>
            <pc:sldMk cId="3443023364" sldId="535"/>
            <ac:spMk id="3" creationId="{A4D9DE4A-FD25-41E9-ABE6-85E4C0DF9676}"/>
          </ac:spMkLst>
        </pc:spChg>
        <pc:spChg chg="add mod">
          <ac:chgData name="DENNIS" userId="c8c4a6be79238fb2" providerId="LiveId" clId="{46A43420-73F9-4376-B573-D998A7CCBA42}" dt="2020-03-04T19:31:05.010" v="940" actId="20577"/>
          <ac:spMkLst>
            <pc:docMk/>
            <pc:sldMk cId="3443023364" sldId="535"/>
            <ac:spMk id="4" creationId="{79F7A5E7-1652-4AD9-93CC-3D5AB77362AE}"/>
          </ac:spMkLst>
        </pc:spChg>
        <pc:spChg chg="add mod">
          <ac:chgData name="DENNIS" userId="c8c4a6be79238fb2" providerId="LiveId" clId="{46A43420-73F9-4376-B573-D998A7CCBA42}" dt="2020-03-04T19:30:47.811" v="903"/>
          <ac:spMkLst>
            <pc:docMk/>
            <pc:sldMk cId="3443023364" sldId="535"/>
            <ac:spMk id="5" creationId="{2808B07F-8760-4C96-97FC-52006B97322C}"/>
          </ac:spMkLst>
        </pc:spChg>
      </pc:sldChg>
    </pc:docChg>
  </pc:docChgLst>
  <pc:docChgLst>
    <pc:chgData name="DENNIS MINIUM" userId="c8c4a6be79238fb2" providerId="LiveId" clId="{574E4FDC-35C3-4486-9BD1-BE6684D7AFEB}"/>
    <pc:docChg chg="undo custSel addSld delSld modSld">
      <pc:chgData name="DENNIS MINIUM" userId="c8c4a6be79238fb2" providerId="LiveId" clId="{574E4FDC-35C3-4486-9BD1-BE6684D7AFEB}" dt="2019-03-05T21:32:18.220" v="712" actId="20577"/>
      <pc:docMkLst>
        <pc:docMk/>
      </pc:docMkLst>
      <pc:sldChg chg="modSp">
        <pc:chgData name="DENNIS MINIUM" userId="c8c4a6be79238fb2" providerId="LiveId" clId="{574E4FDC-35C3-4486-9BD1-BE6684D7AFEB}" dt="2019-03-05T21:32:18.220" v="712" actId="20577"/>
        <pc:sldMkLst>
          <pc:docMk/>
          <pc:sldMk cId="2104356767" sldId="279"/>
        </pc:sldMkLst>
        <pc:spChg chg="mod">
          <ac:chgData name="DENNIS MINIUM" userId="c8c4a6be79238fb2" providerId="LiveId" clId="{574E4FDC-35C3-4486-9BD1-BE6684D7AFEB}" dt="2019-03-05T21:32:18.220" v="712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modSp">
        <pc:chgData name="DENNIS MINIUM" userId="c8c4a6be79238fb2" providerId="LiveId" clId="{574E4FDC-35C3-4486-9BD1-BE6684D7AFEB}" dt="2019-03-05T19:13:24.802" v="121" actId="20577"/>
        <pc:sldMkLst>
          <pc:docMk/>
          <pc:sldMk cId="474732283" sldId="412"/>
        </pc:sldMkLst>
        <pc:spChg chg="mod">
          <ac:chgData name="DENNIS MINIUM" userId="c8c4a6be79238fb2" providerId="LiveId" clId="{574E4FDC-35C3-4486-9BD1-BE6684D7AFEB}" dt="2019-03-05T19:13:24.802" v="121" actId="20577"/>
          <ac:spMkLst>
            <pc:docMk/>
            <pc:sldMk cId="474732283" sldId="412"/>
            <ac:spMk id="3" creationId="{09608C2C-2C05-4312-A694-39FCC049DF54}"/>
          </ac:spMkLst>
        </pc:spChg>
      </pc:sldChg>
      <pc:sldChg chg="del">
        <pc:chgData name="DENNIS MINIUM" userId="c8c4a6be79238fb2" providerId="LiveId" clId="{574E4FDC-35C3-4486-9BD1-BE6684D7AFEB}" dt="2019-03-05T18:39:53.417" v="6" actId="2696"/>
        <pc:sldMkLst>
          <pc:docMk/>
          <pc:sldMk cId="1453984171" sldId="433"/>
        </pc:sldMkLst>
      </pc:sldChg>
      <pc:sldChg chg="modSp">
        <pc:chgData name="DENNIS MINIUM" userId="c8c4a6be79238fb2" providerId="LiveId" clId="{574E4FDC-35C3-4486-9BD1-BE6684D7AFEB}" dt="2019-03-05T18:56:10.195" v="79" actId="20577"/>
        <pc:sldMkLst>
          <pc:docMk/>
          <pc:sldMk cId="2345694494" sldId="448"/>
        </pc:sldMkLst>
        <pc:graphicFrameChg chg="modGraphic">
          <ac:chgData name="DENNIS MINIUM" userId="c8c4a6be79238fb2" providerId="LiveId" clId="{574E4FDC-35C3-4486-9BD1-BE6684D7AFEB}" dt="2019-03-05T18:56:10.195" v="79" actId="20577"/>
          <ac:graphicFrameMkLst>
            <pc:docMk/>
            <pc:sldMk cId="2345694494" sldId="448"/>
            <ac:graphicFrameMk id="3" creationId="{7716065A-7F6D-4B3C-BBB1-81A27FD713A5}"/>
          </ac:graphicFrameMkLst>
        </pc:graphicFrameChg>
      </pc:sldChg>
      <pc:sldChg chg="modAnim">
        <pc:chgData name="DENNIS MINIUM" userId="c8c4a6be79238fb2" providerId="LiveId" clId="{574E4FDC-35C3-4486-9BD1-BE6684D7AFEB}" dt="2019-03-05T19:01:19.245" v="92"/>
        <pc:sldMkLst>
          <pc:docMk/>
          <pc:sldMk cId="2536557865" sldId="451"/>
        </pc:sldMkLst>
      </pc:sldChg>
      <pc:sldChg chg="add del">
        <pc:chgData name="DENNIS MINIUM" userId="c8c4a6be79238fb2" providerId="LiveId" clId="{574E4FDC-35C3-4486-9BD1-BE6684D7AFEB}" dt="2019-03-05T21:20:14.258" v="636" actId="2696"/>
        <pc:sldMkLst>
          <pc:docMk/>
          <pc:sldMk cId="3035099809" sldId="453"/>
        </pc:sldMkLst>
      </pc:sldChg>
      <pc:sldChg chg="modSp del">
        <pc:chgData name="DENNIS MINIUM" userId="c8c4a6be79238fb2" providerId="LiveId" clId="{574E4FDC-35C3-4486-9BD1-BE6684D7AFEB}" dt="2019-03-05T21:15:42.225" v="600" actId="2696"/>
        <pc:sldMkLst>
          <pc:docMk/>
          <pc:sldMk cId="3087136734" sldId="457"/>
        </pc:sldMkLst>
        <pc:spChg chg="mod">
          <ac:chgData name="DENNIS MINIUM" userId="c8c4a6be79238fb2" providerId="LiveId" clId="{574E4FDC-35C3-4486-9BD1-BE6684D7AFEB}" dt="2019-03-05T18:58:51.447" v="91" actId="20577"/>
          <ac:spMkLst>
            <pc:docMk/>
            <pc:sldMk cId="3087136734" sldId="457"/>
            <ac:spMk id="3" creationId="{1F536529-ABF4-4CA5-BB64-7FC4995E79C2}"/>
          </ac:spMkLst>
        </pc:spChg>
      </pc:sldChg>
      <pc:sldChg chg="modSp">
        <pc:chgData name="DENNIS MINIUM" userId="c8c4a6be79238fb2" providerId="LiveId" clId="{574E4FDC-35C3-4486-9BD1-BE6684D7AFEB}" dt="2019-03-05T19:10:39.479" v="97" actId="5793"/>
        <pc:sldMkLst>
          <pc:docMk/>
          <pc:sldMk cId="2347392935" sldId="459"/>
        </pc:sldMkLst>
        <pc:spChg chg="mod">
          <ac:chgData name="DENNIS MINIUM" userId="c8c4a6be79238fb2" providerId="LiveId" clId="{574E4FDC-35C3-4486-9BD1-BE6684D7AFEB}" dt="2019-03-05T19:10:39.479" v="97" actId="5793"/>
          <ac:spMkLst>
            <pc:docMk/>
            <pc:sldMk cId="2347392935" sldId="459"/>
            <ac:spMk id="4" creationId="{DF74C8AD-122D-4E74-B089-615465E7C62E}"/>
          </ac:spMkLst>
        </pc:spChg>
      </pc:sldChg>
      <pc:sldChg chg="modSp">
        <pc:chgData name="DENNIS MINIUM" userId="c8c4a6be79238fb2" providerId="LiveId" clId="{574E4FDC-35C3-4486-9BD1-BE6684D7AFEB}" dt="2019-03-05T19:26:31.075" v="145" actId="20577"/>
        <pc:sldMkLst>
          <pc:docMk/>
          <pc:sldMk cId="2632641472" sldId="463"/>
        </pc:sldMkLst>
        <pc:graphicFrameChg chg="modGraphic">
          <ac:chgData name="DENNIS MINIUM" userId="c8c4a6be79238fb2" providerId="LiveId" clId="{574E4FDC-35C3-4486-9BD1-BE6684D7AFEB}" dt="2019-03-05T19:26:31.075" v="145" actId="20577"/>
          <ac:graphicFrameMkLst>
            <pc:docMk/>
            <pc:sldMk cId="2632641472" sldId="463"/>
            <ac:graphicFrameMk id="4" creationId="{9A491226-7262-4A48-81A6-1609B3DA65CF}"/>
          </ac:graphicFrameMkLst>
        </pc:graphicFrameChg>
      </pc:sldChg>
      <pc:sldChg chg="modSp">
        <pc:chgData name="DENNIS MINIUM" userId="c8c4a6be79238fb2" providerId="LiveId" clId="{574E4FDC-35C3-4486-9BD1-BE6684D7AFEB}" dt="2019-03-05T19:29:29.617" v="146" actId="207"/>
        <pc:sldMkLst>
          <pc:docMk/>
          <pc:sldMk cId="3744803776" sldId="466"/>
        </pc:sldMkLst>
        <pc:graphicFrameChg chg="modGraphic">
          <ac:chgData name="DENNIS MINIUM" userId="c8c4a6be79238fb2" providerId="LiveId" clId="{574E4FDC-35C3-4486-9BD1-BE6684D7AFEB}" dt="2019-03-05T19:29:29.617" v="146" actId="207"/>
          <ac:graphicFrameMkLst>
            <pc:docMk/>
            <pc:sldMk cId="3744803776" sldId="466"/>
            <ac:graphicFrameMk id="4" creationId="{9A491226-7262-4A48-81A6-1609B3DA65CF}"/>
          </ac:graphicFrameMkLst>
        </pc:graphicFrameChg>
      </pc:sldChg>
      <pc:sldChg chg="modSp">
        <pc:chgData name="DENNIS MINIUM" userId="c8c4a6be79238fb2" providerId="LiveId" clId="{574E4FDC-35C3-4486-9BD1-BE6684D7AFEB}" dt="2019-03-05T21:20:16.267" v="637" actId="20577"/>
        <pc:sldMkLst>
          <pc:docMk/>
          <pc:sldMk cId="495962127" sldId="468"/>
        </pc:sldMkLst>
        <pc:spChg chg="mod">
          <ac:chgData name="DENNIS MINIUM" userId="c8c4a6be79238fb2" providerId="LiveId" clId="{574E4FDC-35C3-4486-9BD1-BE6684D7AFEB}" dt="2019-03-05T21:20:16.267" v="637" actId="20577"/>
          <ac:spMkLst>
            <pc:docMk/>
            <pc:sldMk cId="495962127" sldId="468"/>
            <ac:spMk id="3" creationId="{5881EB38-FC06-4783-AE59-5976663242AA}"/>
          </ac:spMkLst>
        </pc:spChg>
      </pc:sldChg>
      <pc:sldChg chg="modSp">
        <pc:chgData name="DENNIS MINIUM" userId="c8c4a6be79238fb2" providerId="LiveId" clId="{574E4FDC-35C3-4486-9BD1-BE6684D7AFEB}" dt="2019-03-05T21:08:35.649" v="501" actId="404"/>
        <pc:sldMkLst>
          <pc:docMk/>
          <pc:sldMk cId="2173158353" sldId="469"/>
        </pc:sldMkLst>
        <pc:spChg chg="mod">
          <ac:chgData name="DENNIS MINIUM" userId="c8c4a6be79238fb2" providerId="LiveId" clId="{574E4FDC-35C3-4486-9BD1-BE6684D7AFEB}" dt="2019-03-05T21:08:35.649" v="501" actId="404"/>
          <ac:spMkLst>
            <pc:docMk/>
            <pc:sldMk cId="2173158353" sldId="469"/>
            <ac:spMk id="2" creationId="{BCCC7AE3-F6C0-4E70-9CF8-C2F8781C89CC}"/>
          </ac:spMkLst>
        </pc:spChg>
        <pc:spChg chg="mod">
          <ac:chgData name="DENNIS MINIUM" userId="c8c4a6be79238fb2" providerId="LiveId" clId="{574E4FDC-35C3-4486-9BD1-BE6684D7AFEB}" dt="2019-03-05T21:07:29.054" v="497" actId="20577"/>
          <ac:spMkLst>
            <pc:docMk/>
            <pc:sldMk cId="2173158353" sldId="469"/>
            <ac:spMk id="3" creationId="{1D1960CA-436E-4A9F-AD8A-5BB6E6859B60}"/>
          </ac:spMkLst>
        </pc:spChg>
      </pc:sldChg>
      <pc:sldChg chg="del">
        <pc:chgData name="DENNIS MINIUM" userId="c8c4a6be79238fb2" providerId="LiveId" clId="{574E4FDC-35C3-4486-9BD1-BE6684D7AFEB}" dt="2019-03-05T19:11:00.632" v="99" actId="2696"/>
        <pc:sldMkLst>
          <pc:docMk/>
          <pc:sldMk cId="1063377467" sldId="470"/>
        </pc:sldMkLst>
      </pc:sldChg>
      <pc:sldChg chg="addSp modSp">
        <pc:chgData name="DENNIS MINIUM" userId="c8c4a6be79238fb2" providerId="LiveId" clId="{574E4FDC-35C3-4486-9BD1-BE6684D7AFEB}" dt="2019-03-05T19:42:48.295" v="191" actId="14100"/>
        <pc:sldMkLst>
          <pc:docMk/>
          <pc:sldMk cId="443008072" sldId="471"/>
        </pc:sldMkLst>
        <pc:spChg chg="add mod">
          <ac:chgData name="DENNIS MINIUM" userId="c8c4a6be79238fb2" providerId="LiveId" clId="{574E4FDC-35C3-4486-9BD1-BE6684D7AFEB}" dt="2019-03-05T19:42:48.295" v="191" actId="14100"/>
          <ac:spMkLst>
            <pc:docMk/>
            <pc:sldMk cId="443008072" sldId="471"/>
            <ac:spMk id="3" creationId="{CC3B46A2-B241-4317-88D7-C9E1808754B3}"/>
          </ac:spMkLst>
        </pc:spChg>
      </pc:sldChg>
      <pc:sldChg chg="modSp">
        <pc:chgData name="DENNIS MINIUM" userId="c8c4a6be79238fb2" providerId="LiveId" clId="{574E4FDC-35C3-4486-9BD1-BE6684D7AFEB}" dt="2019-03-05T19:46:26.058" v="201" actId="313"/>
        <pc:sldMkLst>
          <pc:docMk/>
          <pc:sldMk cId="1531437401" sldId="473"/>
        </pc:sldMkLst>
        <pc:spChg chg="mod">
          <ac:chgData name="DENNIS MINIUM" userId="c8c4a6be79238fb2" providerId="LiveId" clId="{574E4FDC-35C3-4486-9BD1-BE6684D7AFEB}" dt="2019-03-05T19:46:26.058" v="201" actId="313"/>
          <ac:spMkLst>
            <pc:docMk/>
            <pc:sldMk cId="1531437401" sldId="473"/>
            <ac:spMk id="5" creationId="{F42B0A17-EB8E-4E75-B2AA-3995710C4DA5}"/>
          </ac:spMkLst>
        </pc:spChg>
      </pc:sldChg>
      <pc:sldChg chg="delSp del">
        <pc:chgData name="DENNIS MINIUM" userId="c8c4a6be79238fb2" providerId="LiveId" clId="{574E4FDC-35C3-4486-9BD1-BE6684D7AFEB}" dt="2019-03-05T19:44:12.567" v="198" actId="2696"/>
        <pc:sldMkLst>
          <pc:docMk/>
          <pc:sldMk cId="2711716755" sldId="474"/>
        </pc:sldMkLst>
        <pc:picChg chg="del">
          <ac:chgData name="DENNIS MINIUM" userId="c8c4a6be79238fb2" providerId="LiveId" clId="{574E4FDC-35C3-4486-9BD1-BE6684D7AFEB}" dt="2019-03-05T19:44:08.095" v="197" actId="478"/>
          <ac:picMkLst>
            <pc:docMk/>
            <pc:sldMk cId="2711716755" sldId="474"/>
            <ac:picMk id="4" creationId="{09EC14F8-B4A2-46DE-9651-450590188A7B}"/>
          </ac:picMkLst>
        </pc:picChg>
      </pc:sldChg>
      <pc:sldChg chg="modSp">
        <pc:chgData name="DENNIS MINIUM" userId="c8c4a6be79238fb2" providerId="LiveId" clId="{574E4FDC-35C3-4486-9BD1-BE6684D7AFEB}" dt="2019-03-05T19:49:16.585" v="217" actId="20577"/>
        <pc:sldMkLst>
          <pc:docMk/>
          <pc:sldMk cId="456305974" sldId="476"/>
        </pc:sldMkLst>
        <pc:spChg chg="mod">
          <ac:chgData name="DENNIS MINIUM" userId="c8c4a6be79238fb2" providerId="LiveId" clId="{574E4FDC-35C3-4486-9BD1-BE6684D7AFEB}" dt="2019-03-05T19:49:16.585" v="217" actId="20577"/>
          <ac:spMkLst>
            <pc:docMk/>
            <pc:sldMk cId="456305974" sldId="476"/>
            <ac:spMk id="3" creationId="{5287836B-FB95-470B-A3B7-4F3454394220}"/>
          </ac:spMkLst>
        </pc:spChg>
      </pc:sldChg>
      <pc:sldChg chg="del">
        <pc:chgData name="DENNIS MINIUM" userId="c8c4a6be79238fb2" providerId="LiveId" clId="{574E4FDC-35C3-4486-9BD1-BE6684D7AFEB}" dt="2019-03-05T21:09:17.028" v="503" actId="2696"/>
        <pc:sldMkLst>
          <pc:docMk/>
          <pc:sldMk cId="471945005" sldId="478"/>
        </pc:sldMkLst>
      </pc:sldChg>
      <pc:sldChg chg="del">
        <pc:chgData name="DENNIS MINIUM" userId="c8c4a6be79238fb2" providerId="LiveId" clId="{574E4FDC-35C3-4486-9BD1-BE6684D7AFEB}" dt="2019-03-05T21:11:20.826" v="520" actId="2696"/>
        <pc:sldMkLst>
          <pc:docMk/>
          <pc:sldMk cId="360170232" sldId="488"/>
        </pc:sldMkLst>
      </pc:sldChg>
      <pc:sldChg chg="modSp">
        <pc:chgData name="DENNIS MINIUM" userId="c8c4a6be79238fb2" providerId="LiveId" clId="{574E4FDC-35C3-4486-9BD1-BE6684D7AFEB}" dt="2019-03-05T19:31:49.026" v="168" actId="20577"/>
        <pc:sldMkLst>
          <pc:docMk/>
          <pc:sldMk cId="1786655959" sldId="491"/>
        </pc:sldMkLst>
        <pc:spChg chg="mod">
          <ac:chgData name="DENNIS MINIUM" userId="c8c4a6be79238fb2" providerId="LiveId" clId="{574E4FDC-35C3-4486-9BD1-BE6684D7AFEB}" dt="2019-03-05T19:31:49.026" v="168" actId="20577"/>
          <ac:spMkLst>
            <pc:docMk/>
            <pc:sldMk cId="1786655959" sldId="491"/>
            <ac:spMk id="2" creationId="{450A06A0-8383-4AF8-8BBF-7625480931CA}"/>
          </ac:spMkLst>
        </pc:spChg>
      </pc:sldChg>
      <pc:sldChg chg="modSp">
        <pc:chgData name="DENNIS MINIUM" userId="c8c4a6be79238fb2" providerId="LiveId" clId="{574E4FDC-35C3-4486-9BD1-BE6684D7AFEB}" dt="2019-03-05T18:42:49.056" v="28" actId="20577"/>
        <pc:sldMkLst>
          <pc:docMk/>
          <pc:sldMk cId="1591135020" sldId="493"/>
        </pc:sldMkLst>
        <pc:spChg chg="mod">
          <ac:chgData name="DENNIS MINIUM" userId="c8c4a6be79238fb2" providerId="LiveId" clId="{574E4FDC-35C3-4486-9BD1-BE6684D7AFEB}" dt="2019-03-05T18:42:49.056" v="28" actId="20577"/>
          <ac:spMkLst>
            <pc:docMk/>
            <pc:sldMk cId="1591135020" sldId="493"/>
            <ac:spMk id="5" creationId="{6B8AC1DB-5102-4639-B169-527BA649032D}"/>
          </ac:spMkLst>
        </pc:spChg>
      </pc:sldChg>
      <pc:sldChg chg="del">
        <pc:chgData name="DENNIS MINIUM" userId="c8c4a6be79238fb2" providerId="LiveId" clId="{574E4FDC-35C3-4486-9BD1-BE6684D7AFEB}" dt="2019-03-05T18:56:59.178" v="82" actId="2696"/>
        <pc:sldMkLst>
          <pc:docMk/>
          <pc:sldMk cId="2014683875" sldId="494"/>
        </pc:sldMkLst>
      </pc:sldChg>
      <pc:sldChg chg="del">
        <pc:chgData name="DENNIS MINIUM" userId="c8c4a6be79238fb2" providerId="LiveId" clId="{574E4FDC-35C3-4486-9BD1-BE6684D7AFEB}" dt="2019-03-05T21:11:57.798" v="526" actId="2696"/>
        <pc:sldMkLst>
          <pc:docMk/>
          <pc:sldMk cId="3413574105" sldId="495"/>
        </pc:sldMkLst>
      </pc:sldChg>
      <pc:sldChg chg="modSp">
        <pc:chgData name="DENNIS MINIUM" userId="c8c4a6be79238fb2" providerId="LiveId" clId="{574E4FDC-35C3-4486-9BD1-BE6684D7AFEB}" dt="2019-03-05T21:31:56.874" v="710" actId="114"/>
        <pc:sldMkLst>
          <pc:docMk/>
          <pc:sldMk cId="64367084" sldId="501"/>
        </pc:sldMkLst>
        <pc:spChg chg="mod">
          <ac:chgData name="DENNIS MINIUM" userId="c8c4a6be79238fb2" providerId="LiveId" clId="{574E4FDC-35C3-4486-9BD1-BE6684D7AFEB}" dt="2019-03-05T21:31:56.874" v="710" actId="114"/>
          <ac:spMkLst>
            <pc:docMk/>
            <pc:sldMk cId="64367084" sldId="501"/>
            <ac:spMk id="3" creationId="{676CF9F4-831F-45F5-85B0-2BE0CD77CC6A}"/>
          </ac:spMkLst>
        </pc:spChg>
      </pc:sldChg>
      <pc:sldChg chg="addSp modSp modAnim">
        <pc:chgData name="DENNIS MINIUM" userId="c8c4a6be79238fb2" providerId="LiveId" clId="{574E4FDC-35C3-4486-9BD1-BE6684D7AFEB}" dt="2019-03-05T18:39:40.642" v="5"/>
        <pc:sldMkLst>
          <pc:docMk/>
          <pc:sldMk cId="483506579" sldId="502"/>
        </pc:sldMkLst>
        <pc:spChg chg="add mod">
          <ac:chgData name="DENNIS MINIUM" userId="c8c4a6be79238fb2" providerId="LiveId" clId="{574E4FDC-35C3-4486-9BD1-BE6684D7AFEB}" dt="2019-03-05T18:39:16.589" v="3" actId="1076"/>
          <ac:spMkLst>
            <pc:docMk/>
            <pc:sldMk cId="483506579" sldId="502"/>
            <ac:spMk id="50" creationId="{D54DF03B-5585-4382-A864-FD2D4F63365A}"/>
          </ac:spMkLst>
        </pc:spChg>
      </pc:sldChg>
      <pc:sldChg chg="addSp add modAnim">
        <pc:chgData name="DENNIS MINIUM" userId="c8c4a6be79238fb2" providerId="LiveId" clId="{574E4FDC-35C3-4486-9BD1-BE6684D7AFEB}" dt="2019-03-05T19:12:11.394" v="106"/>
        <pc:sldMkLst>
          <pc:docMk/>
          <pc:sldMk cId="513573004" sldId="503"/>
        </pc:sldMkLst>
        <pc:spChg chg="add">
          <ac:chgData name="DENNIS MINIUM" userId="c8c4a6be79238fb2" providerId="LiveId" clId="{574E4FDC-35C3-4486-9BD1-BE6684D7AFEB}" dt="2019-03-05T18:57:46.765" v="86"/>
          <ac:spMkLst>
            <pc:docMk/>
            <pc:sldMk cId="513573004" sldId="503"/>
            <ac:spMk id="51" creationId="{05E55CAB-4178-4C73-AC0F-0923E9F9FEAE}"/>
          </ac:spMkLst>
        </pc:spChg>
      </pc:sldChg>
      <pc:sldChg chg="modSp add del">
        <pc:chgData name="DENNIS MINIUM" userId="c8c4a6be79238fb2" providerId="LiveId" clId="{574E4FDC-35C3-4486-9BD1-BE6684D7AFEB}" dt="2019-03-05T18:57:50.128" v="87" actId="2696"/>
        <pc:sldMkLst>
          <pc:docMk/>
          <pc:sldMk cId="1768859599" sldId="504"/>
        </pc:sldMkLst>
        <pc:spChg chg="mod">
          <ac:chgData name="DENNIS MINIUM" userId="c8c4a6be79238fb2" providerId="LiveId" clId="{574E4FDC-35C3-4486-9BD1-BE6684D7AFEB}" dt="2019-03-05T18:57:08.268" v="84" actId="14100"/>
          <ac:spMkLst>
            <pc:docMk/>
            <pc:sldMk cId="1768859599" sldId="504"/>
            <ac:spMk id="50" creationId="{D54DF03B-5585-4382-A864-FD2D4F63365A}"/>
          </ac:spMkLst>
        </pc:spChg>
      </pc:sldChg>
      <pc:sldChg chg="modSp add modAnim">
        <pc:chgData name="DENNIS MINIUM" userId="c8c4a6be79238fb2" providerId="LiveId" clId="{574E4FDC-35C3-4486-9BD1-BE6684D7AFEB}" dt="2019-03-05T19:11:45.190" v="105"/>
        <pc:sldMkLst>
          <pc:docMk/>
          <pc:sldMk cId="1941140486" sldId="504"/>
        </pc:sldMkLst>
        <pc:spChg chg="mod">
          <ac:chgData name="DENNIS MINIUM" userId="c8c4a6be79238fb2" providerId="LiveId" clId="{574E4FDC-35C3-4486-9BD1-BE6684D7AFEB}" dt="2019-03-05T19:11:18.610" v="104" actId="14100"/>
          <ac:spMkLst>
            <pc:docMk/>
            <pc:sldMk cId="1941140486" sldId="504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19:11:12.025" v="102" actId="14100"/>
          <ac:spMkLst>
            <pc:docMk/>
            <pc:sldMk cId="1941140486" sldId="504"/>
            <ac:spMk id="51" creationId="{05E55CAB-4178-4C73-AC0F-0923E9F9FEAE}"/>
          </ac:spMkLst>
        </pc:spChg>
      </pc:sldChg>
      <pc:sldChg chg="modSp add">
        <pc:chgData name="DENNIS MINIUM" userId="c8c4a6be79238fb2" providerId="LiveId" clId="{574E4FDC-35C3-4486-9BD1-BE6684D7AFEB}" dt="2019-03-05T19:43:29.625" v="196" actId="1076"/>
        <pc:sldMkLst>
          <pc:docMk/>
          <pc:sldMk cId="542217685" sldId="505"/>
        </pc:sldMkLst>
        <pc:spChg chg="mod">
          <ac:chgData name="DENNIS MINIUM" userId="c8c4a6be79238fb2" providerId="LiveId" clId="{574E4FDC-35C3-4486-9BD1-BE6684D7AFEB}" dt="2019-03-05T19:43:29.625" v="196" actId="1076"/>
          <ac:spMkLst>
            <pc:docMk/>
            <pc:sldMk cId="542217685" sldId="505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19:43:22.358" v="193" actId="1076"/>
          <ac:spMkLst>
            <pc:docMk/>
            <pc:sldMk cId="542217685" sldId="505"/>
            <ac:spMk id="51" creationId="{05E55CAB-4178-4C73-AC0F-0923E9F9FEAE}"/>
          </ac:spMkLst>
        </pc:spChg>
      </pc:sldChg>
      <pc:sldChg chg="delSp modSp add delAnim">
        <pc:chgData name="DENNIS MINIUM" userId="c8c4a6be79238fb2" providerId="LiveId" clId="{574E4FDC-35C3-4486-9BD1-BE6684D7AFEB}" dt="2019-03-05T21:10:51.027" v="517" actId="478"/>
        <pc:sldMkLst>
          <pc:docMk/>
          <pc:sldMk cId="1315561166" sldId="506"/>
        </pc:sldMkLst>
        <pc:spChg chg="del mod">
          <ac:chgData name="DENNIS MINIUM" userId="c8c4a6be79238fb2" providerId="LiveId" clId="{574E4FDC-35C3-4486-9BD1-BE6684D7AFEB}" dt="2019-03-05T21:10:51.027" v="517" actId="478"/>
          <ac:spMkLst>
            <pc:docMk/>
            <pc:sldMk cId="1315561166" sldId="506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21:10:39.148" v="515" actId="1076"/>
          <ac:spMkLst>
            <pc:docMk/>
            <pc:sldMk cId="1315561166" sldId="506"/>
            <ac:spMk id="51" creationId="{05E55CAB-4178-4C73-AC0F-0923E9F9FEAE}"/>
          </ac:spMkLst>
        </pc:spChg>
      </pc:sldChg>
      <pc:sldChg chg="modSp add del">
        <pc:chgData name="DENNIS MINIUM" userId="c8c4a6be79238fb2" providerId="LiveId" clId="{574E4FDC-35C3-4486-9BD1-BE6684D7AFEB}" dt="2019-03-05T21:10:10.381" v="511"/>
        <pc:sldMkLst>
          <pc:docMk/>
          <pc:sldMk cId="313327864" sldId="507"/>
        </pc:sldMkLst>
        <pc:spChg chg="mod">
          <ac:chgData name="DENNIS MINIUM" userId="c8c4a6be79238fb2" providerId="LiveId" clId="{574E4FDC-35C3-4486-9BD1-BE6684D7AFEB}" dt="2019-03-05T21:10:09.107" v="509" actId="1076"/>
          <ac:spMkLst>
            <pc:docMk/>
            <pc:sldMk cId="313327864" sldId="507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21:10:09.794" v="510" actId="1076"/>
          <ac:spMkLst>
            <pc:docMk/>
            <pc:sldMk cId="313327864" sldId="507"/>
            <ac:spMk id="51" creationId="{05E55CAB-4178-4C73-AC0F-0923E9F9FEAE}"/>
          </ac:spMkLst>
        </pc:spChg>
      </pc:sldChg>
      <pc:sldChg chg="modSp add">
        <pc:chgData name="DENNIS MINIUM" userId="c8c4a6be79238fb2" providerId="LiveId" clId="{574E4FDC-35C3-4486-9BD1-BE6684D7AFEB}" dt="2019-03-05T21:11:13.613" v="519" actId="1076"/>
        <pc:sldMkLst>
          <pc:docMk/>
          <pc:sldMk cId="575756867" sldId="507"/>
        </pc:sldMkLst>
        <pc:spChg chg="mod">
          <ac:chgData name="DENNIS MINIUM" userId="c8c4a6be79238fb2" providerId="LiveId" clId="{574E4FDC-35C3-4486-9BD1-BE6684D7AFEB}" dt="2019-03-05T21:11:10.866" v="518" actId="1076"/>
          <ac:spMkLst>
            <pc:docMk/>
            <pc:sldMk cId="575756867" sldId="507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21:11:13.613" v="519" actId="1076"/>
          <ac:spMkLst>
            <pc:docMk/>
            <pc:sldMk cId="575756867" sldId="507"/>
            <ac:spMk id="51" creationId="{05E55CAB-4178-4C73-AC0F-0923E9F9FEAE}"/>
          </ac:spMkLst>
        </pc:spChg>
      </pc:sldChg>
      <pc:sldChg chg="modSp add">
        <pc:chgData name="DENNIS MINIUM" userId="c8c4a6be79238fb2" providerId="LiveId" clId="{574E4FDC-35C3-4486-9BD1-BE6684D7AFEB}" dt="2019-03-05T21:11:39.177" v="524" actId="1076"/>
        <pc:sldMkLst>
          <pc:docMk/>
          <pc:sldMk cId="3428697297" sldId="508"/>
        </pc:sldMkLst>
        <pc:spChg chg="mod">
          <ac:chgData name="DENNIS MINIUM" userId="c8c4a6be79238fb2" providerId="LiveId" clId="{574E4FDC-35C3-4486-9BD1-BE6684D7AFEB}" dt="2019-03-05T21:11:39.177" v="524" actId="1076"/>
          <ac:spMkLst>
            <pc:docMk/>
            <pc:sldMk cId="3428697297" sldId="508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21:11:34.182" v="523" actId="14100"/>
          <ac:spMkLst>
            <pc:docMk/>
            <pc:sldMk cId="3428697297" sldId="508"/>
            <ac:spMk id="51" creationId="{05E55CAB-4178-4C73-AC0F-0923E9F9FEAE}"/>
          </ac:spMkLst>
        </pc:spChg>
      </pc:sldChg>
      <pc:sldChg chg="modSp add">
        <pc:chgData name="DENNIS MINIUM" userId="c8c4a6be79238fb2" providerId="LiveId" clId="{574E4FDC-35C3-4486-9BD1-BE6684D7AFEB}" dt="2019-03-05T21:12:19.829" v="532" actId="1076"/>
        <pc:sldMkLst>
          <pc:docMk/>
          <pc:sldMk cId="609725534" sldId="509"/>
        </pc:sldMkLst>
        <pc:spChg chg="mod">
          <ac:chgData name="DENNIS MINIUM" userId="c8c4a6be79238fb2" providerId="LiveId" clId="{574E4FDC-35C3-4486-9BD1-BE6684D7AFEB}" dt="2019-03-05T21:12:19.829" v="532" actId="1076"/>
          <ac:spMkLst>
            <pc:docMk/>
            <pc:sldMk cId="609725534" sldId="509"/>
            <ac:spMk id="50" creationId="{D54DF03B-5585-4382-A864-FD2D4F63365A}"/>
          </ac:spMkLst>
        </pc:spChg>
        <pc:spChg chg="mod">
          <ac:chgData name="DENNIS MINIUM" userId="c8c4a6be79238fb2" providerId="LiveId" clId="{574E4FDC-35C3-4486-9BD1-BE6684D7AFEB}" dt="2019-03-05T21:12:08.963" v="529" actId="1076"/>
          <ac:spMkLst>
            <pc:docMk/>
            <pc:sldMk cId="609725534" sldId="509"/>
            <ac:spMk id="51" creationId="{05E55CAB-4178-4C73-AC0F-0923E9F9FEAE}"/>
          </ac:spMkLst>
        </pc:spChg>
      </pc:sldChg>
      <pc:sldChg chg="modSp add">
        <pc:chgData name="DENNIS MINIUM" userId="c8c4a6be79238fb2" providerId="LiveId" clId="{574E4FDC-35C3-4486-9BD1-BE6684D7AFEB}" dt="2019-03-05T21:13:09.353" v="597" actId="20577"/>
        <pc:sldMkLst>
          <pc:docMk/>
          <pc:sldMk cId="624918341" sldId="510"/>
        </pc:sldMkLst>
        <pc:spChg chg="mod">
          <ac:chgData name="DENNIS MINIUM" userId="c8c4a6be79238fb2" providerId="LiveId" clId="{574E4FDC-35C3-4486-9BD1-BE6684D7AFEB}" dt="2019-03-05T21:13:09.353" v="597" actId="20577"/>
          <ac:spMkLst>
            <pc:docMk/>
            <pc:sldMk cId="624918341" sldId="510"/>
            <ac:spMk id="2" creationId="{6F875A7D-7EA5-4AB5-8E8C-EB32569773A3}"/>
          </ac:spMkLst>
        </pc:spChg>
      </pc:sldChg>
      <pc:sldChg chg="add del">
        <pc:chgData name="DENNIS MINIUM" userId="c8c4a6be79238fb2" providerId="LiveId" clId="{574E4FDC-35C3-4486-9BD1-BE6684D7AFEB}" dt="2019-03-05T21:20:20.686" v="638" actId="2696"/>
        <pc:sldMkLst>
          <pc:docMk/>
          <pc:sldMk cId="2157079995" sldId="511"/>
        </pc:sldMkLst>
      </pc:sldChg>
      <pc:sldChg chg="add">
        <pc:chgData name="DENNIS MINIUM" userId="c8c4a6be79238fb2" providerId="LiveId" clId="{574E4FDC-35C3-4486-9BD1-BE6684D7AFEB}" dt="2019-03-05T21:20:40.393" v="639"/>
        <pc:sldMkLst>
          <pc:docMk/>
          <pc:sldMk cId="4104075891" sldId="511"/>
        </pc:sldMkLst>
      </pc:sldChg>
      <pc:sldChg chg="add">
        <pc:chgData name="DENNIS MINIUM" userId="c8c4a6be79238fb2" providerId="LiveId" clId="{574E4FDC-35C3-4486-9BD1-BE6684D7AFEB}" dt="2019-03-05T21:15:23.740" v="599"/>
        <pc:sldMkLst>
          <pc:docMk/>
          <pc:sldMk cId="1140089034" sldId="5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3262-343D-4918-AEBF-A07796A1023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1741-D744-4A91-BFD6-85BB8D5D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200" y="3168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1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8710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56249" y="4626529"/>
            <a:ext cx="53771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3600" b="1" i="1" cap="none" spc="0" dirty="0">
                <a:ln w="0"/>
                <a:solidFill>
                  <a:srgbClr val="0070C0"/>
                </a:solidFill>
                <a:effectLst/>
              </a:rPr>
              <a:t>A PROG 110 Ride-along</a:t>
            </a:r>
            <a:endParaRPr lang="en-US" sz="3600" b="1" i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</p:spTree>
    <p:extLst>
      <p:ext uri="{BB962C8B-B14F-4D97-AF65-F5344CB8AC3E}">
        <p14:creationId xmlns:p14="http://schemas.microsoft.com/office/powerpoint/2010/main" val="398502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sign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90815"/>
          </a:xfr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/>
            <a:r>
              <a:rPr lang="en-US" dirty="0"/>
              <a:t>On your own…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" y="1244278"/>
            <a:ext cx="5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5878" y="1244278"/>
            <a:ext cx="10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77050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effectLst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0AC967E8-EB9C-4C15-A577-07654CA7DCB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>
              <a:defRPr lang="en-US" smtClean="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1268413"/>
            <a:ext cx="10515601" cy="31884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15358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67E8-EB9C-4C15-A577-07654CA7DC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0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lock_(programming)" TargetMode="External"/><Relationship Id="rId3" Type="http://schemas.openxmlformats.org/officeDocument/2006/relationships/hyperlink" Target="https://en.wikipedia.org/wiki/Executable_code" TargetMode="External"/><Relationship Id="rId7" Type="http://schemas.openxmlformats.org/officeDocument/2006/relationships/hyperlink" Target="https://en.wikipedia.org/wiki/Lambda_(programming)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broutines" TargetMode="External"/><Relationship Id="rId5" Type="http://schemas.openxmlformats.org/officeDocument/2006/relationships/hyperlink" Target="https://en.wikipedia.org/wiki/Programming_languages" TargetMode="External"/><Relationship Id="rId10" Type="http://schemas.openxmlformats.org/officeDocument/2006/relationships/hyperlink" Target="https://en.wikipedia.org/wiki/Callback_(computer_programming)" TargetMode="External"/><Relationship Id="rId4" Type="http://schemas.openxmlformats.org/officeDocument/2006/relationships/hyperlink" Target="https://en.wikipedia.org/wiki/Argument_(computer_science)" TargetMode="External"/><Relationship Id="rId9" Type="http://schemas.openxmlformats.org/officeDocument/2006/relationships/hyperlink" Target="https://en.wikipedia.org/wiki/Function_pointer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ISIT 324</a:t>
            </a:r>
            <a:br>
              <a:rPr lang="en-US" b="1" dirty="0"/>
            </a:br>
            <a:r>
              <a:rPr lang="en-US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2020.03.04</a:t>
            </a:r>
          </a:p>
          <a:p>
            <a:r>
              <a:rPr lang="en-US" dirty="0"/>
              <a:t>Test Design Techniques continued</a:t>
            </a:r>
          </a:p>
        </p:txBody>
      </p:sp>
    </p:spTree>
    <p:extLst>
      <p:ext uri="{BB962C8B-B14F-4D97-AF65-F5344CB8AC3E}">
        <p14:creationId xmlns:p14="http://schemas.microsoft.com/office/powerpoint/2010/main" val="61772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3A70-AFE0-432A-AD67-DE79590D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4B46-7B7D-4C8C-91A2-63082C6C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BVA ala ISTQB: </a:t>
            </a:r>
            <a:r>
              <a:rPr lang="en-US" i="1" dirty="0"/>
              <a:t>min, max</a:t>
            </a:r>
            <a:endParaRPr lang="en-US" dirty="0"/>
          </a:p>
          <a:p>
            <a:r>
              <a:rPr lang="en-US" dirty="0"/>
              <a:t>Normal BVA: </a:t>
            </a:r>
            <a:r>
              <a:rPr lang="en-US" i="1" dirty="0"/>
              <a:t>min, min+1, nominal, max, max-1</a:t>
            </a:r>
          </a:p>
          <a:p>
            <a:r>
              <a:rPr lang="en-US" dirty="0"/>
              <a:t>Robust BVA: </a:t>
            </a:r>
            <a:r>
              <a:rPr lang="en-US" i="1" dirty="0"/>
              <a:t>min-1, min, min+1, nominal, max-1, max, max+1</a:t>
            </a:r>
          </a:p>
          <a:p>
            <a:r>
              <a:rPr lang="en-US" dirty="0"/>
              <a:t>Worst-case: </a:t>
            </a:r>
            <a:r>
              <a:rPr lang="en-US" i="1" dirty="0"/>
              <a:t>multiple-</a:t>
            </a:r>
            <a:r>
              <a:rPr lang="en-US" dirty="0"/>
              <a:t>variable faults.  Test extreme values for each combination of variables.  Requires the Cartesian product of all test values for each variable.</a:t>
            </a:r>
          </a:p>
          <a:p>
            <a:r>
              <a:rPr lang="en-US" dirty="0"/>
              <a:t>Robust worst-case: worst-case with errors.  Yikes.</a:t>
            </a:r>
          </a:p>
          <a:p>
            <a:r>
              <a:rPr lang="en-US" b="1" i="1" dirty="0"/>
              <a:t>nominal</a:t>
            </a:r>
            <a:r>
              <a:rPr lang="en-US" b="1" dirty="0"/>
              <a:t> </a:t>
            </a:r>
            <a:r>
              <a:rPr lang="en-US" dirty="0"/>
              <a:t>value is in the approximate middle of the range*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5258B-5DA0-4D66-B008-FA727809DE1D}"/>
              </a:ext>
            </a:extLst>
          </p:cNvPr>
          <p:cNvSpPr/>
          <p:nvPr/>
        </p:nvSpPr>
        <p:spPr>
          <a:xfrm>
            <a:off x="465410" y="5807631"/>
            <a:ext cx="505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/>
              <a:t>* ISTQB does not require nominal values in BVA</a:t>
            </a:r>
          </a:p>
        </p:txBody>
      </p:sp>
    </p:spTree>
    <p:extLst>
      <p:ext uri="{BB962C8B-B14F-4D97-AF65-F5344CB8AC3E}">
        <p14:creationId xmlns:p14="http://schemas.microsoft.com/office/powerpoint/2010/main" val="26615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F187-8865-4389-A548-2DAF70A0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124D-E3DF-4A3C-A79E-3029200E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set of test conditions into groups or sets that are treated equivalently</a:t>
            </a:r>
          </a:p>
          <a:p>
            <a:r>
              <a:rPr lang="en-US" b="1" dirty="0" err="1"/>
              <a:t>PriceCalc</a:t>
            </a:r>
            <a:r>
              <a:rPr lang="en-US" b="1" dirty="0"/>
              <a:t> (HW 3)</a:t>
            </a:r>
            <a:r>
              <a:rPr lang="en-US" dirty="0"/>
              <a:t>: five partitions </a:t>
            </a:r>
          </a:p>
          <a:p>
            <a:r>
              <a:rPr lang="en-US" dirty="0"/>
              <a:t>An example of one partition using robust BVA:	</a:t>
            </a:r>
            <a:endParaRPr lang="en-US" b="1" dirty="0"/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1752DA-8CCD-4F33-B13B-512FFA55D16E}"/>
              </a:ext>
            </a:extLst>
          </p:cNvPr>
          <p:cNvGraphicFramePr>
            <a:graphicFrameLocks noGrp="1"/>
          </p:cNvGraphicFramePr>
          <p:nvPr/>
        </p:nvGraphicFramePr>
        <p:xfrm>
          <a:off x="1528564" y="3964153"/>
          <a:ext cx="8852768" cy="1056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727">
                  <a:extLst>
                    <a:ext uri="{9D8B030D-6E8A-4147-A177-3AD203B41FA5}">
                      <a16:colId xmlns:a16="http://schemas.microsoft.com/office/drawing/2014/main" val="870505788"/>
                    </a:ext>
                  </a:extLst>
                </a:gridCol>
                <a:gridCol w="1125727">
                  <a:extLst>
                    <a:ext uri="{9D8B030D-6E8A-4147-A177-3AD203B41FA5}">
                      <a16:colId xmlns:a16="http://schemas.microsoft.com/office/drawing/2014/main" val="1312990047"/>
                    </a:ext>
                  </a:extLst>
                </a:gridCol>
                <a:gridCol w="1125727">
                  <a:extLst>
                    <a:ext uri="{9D8B030D-6E8A-4147-A177-3AD203B41FA5}">
                      <a16:colId xmlns:a16="http://schemas.microsoft.com/office/drawing/2014/main" val="1790541278"/>
                    </a:ext>
                  </a:extLst>
                </a:gridCol>
                <a:gridCol w="1278775">
                  <a:extLst>
                    <a:ext uri="{9D8B030D-6E8A-4147-A177-3AD203B41FA5}">
                      <a16:colId xmlns:a16="http://schemas.microsoft.com/office/drawing/2014/main" val="675689771"/>
                    </a:ext>
                  </a:extLst>
                </a:gridCol>
                <a:gridCol w="1278775">
                  <a:extLst>
                    <a:ext uri="{9D8B030D-6E8A-4147-A177-3AD203B41FA5}">
                      <a16:colId xmlns:a16="http://schemas.microsoft.com/office/drawing/2014/main" val="2923868406"/>
                    </a:ext>
                  </a:extLst>
                </a:gridCol>
                <a:gridCol w="972679">
                  <a:extLst>
                    <a:ext uri="{9D8B030D-6E8A-4147-A177-3AD203B41FA5}">
                      <a16:colId xmlns:a16="http://schemas.microsoft.com/office/drawing/2014/main" val="2689107434"/>
                    </a:ext>
                  </a:extLst>
                </a:gridCol>
                <a:gridCol w="972679">
                  <a:extLst>
                    <a:ext uri="{9D8B030D-6E8A-4147-A177-3AD203B41FA5}">
                      <a16:colId xmlns:a16="http://schemas.microsoft.com/office/drawing/2014/main" val="1790338900"/>
                    </a:ext>
                  </a:extLst>
                </a:gridCol>
                <a:gridCol w="972679">
                  <a:extLst>
                    <a:ext uri="{9D8B030D-6E8A-4147-A177-3AD203B41FA5}">
                      <a16:colId xmlns:a16="http://schemas.microsoft.com/office/drawing/2014/main" val="9772582"/>
                    </a:ext>
                  </a:extLst>
                </a:gridCol>
              </a:tblGrid>
              <a:tr h="415949"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 (</a:t>
                      </a:r>
                      <a:r>
                        <a:rPr lang="en-US" dirty="0" err="1"/>
                        <a:t>reg</a:t>
                      </a:r>
                      <a:r>
                        <a:rPr lang="en-US" dirty="0"/>
                        <a:t> price)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 (10% discount)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 (20% disc)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94717"/>
                  </a:ext>
                </a:extLst>
              </a:tr>
              <a:tr h="2409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int.max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int.max+1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89331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0F724984-805E-45FB-B6FF-4762E906A415}"/>
              </a:ext>
            </a:extLst>
          </p:cNvPr>
          <p:cNvSpPr/>
          <p:nvPr/>
        </p:nvSpPr>
        <p:spPr>
          <a:xfrm flipV="1">
            <a:off x="2293884" y="5028025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4CF1F-6E64-44E0-B385-9B83460701D1}"/>
              </a:ext>
            </a:extLst>
          </p:cNvPr>
          <p:cNvSpPr txBox="1"/>
          <p:nvPr/>
        </p:nvSpPr>
        <p:spPr>
          <a:xfrm>
            <a:off x="126622" y="5558427"/>
            <a:ext cx="292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0, 1 , 2</a:t>
            </a:r>
          </a:p>
          <a:p>
            <a:pPr algn="r"/>
            <a:r>
              <a:rPr lang="en-US" i="1" dirty="0"/>
              <a:t>min-1, min, min+1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0EB99B9-C07E-423B-850B-4CD45B23E22E}"/>
              </a:ext>
            </a:extLst>
          </p:cNvPr>
          <p:cNvSpPr/>
          <p:nvPr/>
        </p:nvSpPr>
        <p:spPr>
          <a:xfrm flipV="1">
            <a:off x="4522028" y="5035868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72D29-5F09-4B02-9124-A3BCE95E65AA}"/>
              </a:ext>
            </a:extLst>
          </p:cNvPr>
          <p:cNvSpPr txBox="1"/>
          <p:nvPr/>
        </p:nvSpPr>
        <p:spPr>
          <a:xfrm>
            <a:off x="4482016" y="5557998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8, 9, 10</a:t>
            </a:r>
          </a:p>
          <a:p>
            <a:r>
              <a:rPr lang="en-US" i="1" dirty="0"/>
              <a:t>max -1, max, max+1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2C7271-2820-4771-8863-BF8F241ED748}"/>
              </a:ext>
            </a:extLst>
          </p:cNvPr>
          <p:cNvSpPr/>
          <p:nvPr/>
        </p:nvSpPr>
        <p:spPr>
          <a:xfrm flipV="1">
            <a:off x="3409719" y="5028025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BC401-BFCD-43A1-B944-EAF3BD99B306}"/>
              </a:ext>
            </a:extLst>
          </p:cNvPr>
          <p:cNvSpPr txBox="1"/>
          <p:nvPr/>
        </p:nvSpPr>
        <p:spPr>
          <a:xfrm>
            <a:off x="3293866" y="5562281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i="1" dirty="0"/>
              <a:t>nominal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996F7-F973-47E6-92E0-011F86CFAA18}"/>
              </a:ext>
            </a:extLst>
          </p:cNvPr>
          <p:cNvSpPr/>
          <p:nvPr/>
        </p:nvSpPr>
        <p:spPr>
          <a:xfrm>
            <a:off x="1528564" y="3964153"/>
            <a:ext cx="1111894" cy="1071715"/>
          </a:xfrm>
          <a:prstGeom prst="rect">
            <a:avLst/>
          </a:prstGeom>
          <a:solidFill>
            <a:schemeClr val="tx1">
              <a:lumMod val="50000"/>
              <a:lumOff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3CACA-8E6F-445C-AE4C-AE383E36F74F}"/>
              </a:ext>
            </a:extLst>
          </p:cNvPr>
          <p:cNvSpPr/>
          <p:nvPr/>
        </p:nvSpPr>
        <p:spPr>
          <a:xfrm>
            <a:off x="4919253" y="3964153"/>
            <a:ext cx="5398639" cy="1071715"/>
          </a:xfrm>
          <a:prstGeom prst="rect">
            <a:avLst/>
          </a:prstGeom>
          <a:solidFill>
            <a:schemeClr val="tx1">
              <a:lumMod val="50000"/>
              <a:lumOff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 animBg="1"/>
      <p:bldP spid="19" grpId="0"/>
      <p:bldP spid="13" grpId="0" animBg="1"/>
      <p:bldP spid="14" grpId="0"/>
      <p:bldP spid="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C128-975D-4E52-BAEA-D87758F7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BVA Example with </a:t>
            </a:r>
            <a:r>
              <a:rPr lang="en-US" dirty="0" err="1"/>
              <a:t>NextDate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6529-ABF4-4CA5-BB64-7FC4995E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Robust boundary values for:</a:t>
            </a:r>
          </a:p>
          <a:p>
            <a:pPr lvl="1"/>
            <a:r>
              <a:rPr lang="en-US" dirty="0"/>
              <a:t>Month?</a:t>
            </a:r>
          </a:p>
          <a:p>
            <a:pPr lvl="1"/>
            <a:r>
              <a:rPr lang="en-US" dirty="0"/>
              <a:t>Day?</a:t>
            </a:r>
          </a:p>
          <a:p>
            <a:pPr lvl="1"/>
            <a:r>
              <a:rPr lang="en-US" dirty="0"/>
              <a:t>Year?</a:t>
            </a:r>
          </a:p>
          <a:p>
            <a:r>
              <a:rPr lang="en-US" dirty="0"/>
              <a:t>Number of combinations of </a:t>
            </a:r>
            <a:r>
              <a:rPr lang="en-US" i="1" dirty="0"/>
              <a:t>valid (i.e., non-Robust, worst case) </a:t>
            </a:r>
            <a:r>
              <a:rPr lang="en-US" dirty="0"/>
              <a:t>test cases?</a:t>
            </a:r>
          </a:p>
          <a:p>
            <a:r>
              <a:rPr lang="en-US" dirty="0"/>
              <a:t>For the method (not each variable):</a:t>
            </a:r>
          </a:p>
          <a:p>
            <a:pPr lvl="1"/>
            <a:r>
              <a:rPr lang="en-US" dirty="0"/>
              <a:t>Untested functionality?</a:t>
            </a:r>
          </a:p>
          <a:p>
            <a:pPr lvl="1"/>
            <a:r>
              <a:rPr lang="en-US" dirty="0"/>
              <a:t>Redundancies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C128-975D-4E52-BAEA-D87758F7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BVA Example with </a:t>
            </a:r>
            <a:r>
              <a:rPr lang="en-US" dirty="0" err="1">
                <a:solidFill>
                  <a:srgbClr val="FF0000"/>
                </a:solidFill>
              </a:rPr>
              <a:t>NextDate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6529-ABF4-4CA5-BB64-7FC4995E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Robust boundary values for:</a:t>
            </a:r>
          </a:p>
          <a:p>
            <a:pPr lvl="1"/>
            <a:r>
              <a:rPr lang="en-US" dirty="0"/>
              <a:t>Month?  </a:t>
            </a:r>
            <a:r>
              <a:rPr lang="en-US" dirty="0">
                <a:solidFill>
                  <a:srgbClr val="FF0000"/>
                </a:solidFill>
              </a:rPr>
              <a:t>0, 1, 2, 6, 11, 12, 13</a:t>
            </a:r>
          </a:p>
          <a:p>
            <a:pPr lvl="1"/>
            <a:r>
              <a:rPr lang="en-US" dirty="0"/>
              <a:t>Day? </a:t>
            </a:r>
            <a:r>
              <a:rPr lang="en-US" dirty="0">
                <a:solidFill>
                  <a:srgbClr val="FF0000"/>
                </a:solidFill>
              </a:rPr>
              <a:t>0, 1, 2, 15, 30, 31, 32</a:t>
            </a:r>
          </a:p>
          <a:p>
            <a:pPr lvl="1"/>
            <a:r>
              <a:rPr lang="en-US" dirty="0"/>
              <a:t>Year? </a:t>
            </a:r>
            <a:r>
              <a:rPr lang="en-US" dirty="0">
                <a:solidFill>
                  <a:srgbClr val="FF0000"/>
                </a:solidFill>
              </a:rPr>
              <a:t>1817, 1818, 1819, 1918, 2019, 2020, 2021</a:t>
            </a:r>
          </a:p>
          <a:p>
            <a:r>
              <a:rPr lang="en-US" dirty="0"/>
              <a:t>Number of combinations of </a:t>
            </a:r>
            <a:r>
              <a:rPr lang="en-US" i="1" dirty="0"/>
              <a:t>valid (i.e., </a:t>
            </a:r>
            <a:r>
              <a:rPr lang="en-US" b="1" i="1" dirty="0"/>
              <a:t>non-Robust</a:t>
            </a:r>
            <a:r>
              <a:rPr lang="en-US" i="1" dirty="0"/>
              <a:t>, worst case) </a:t>
            </a:r>
            <a:r>
              <a:rPr lang="en-US" dirty="0"/>
              <a:t>test cases?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Boundary </a:t>
            </a:r>
            <a:r>
              <a:rPr lang="en-US" dirty="0" err="1">
                <a:solidFill>
                  <a:srgbClr val="FF0000"/>
                </a:solidFill>
              </a:rPr>
              <a:t>Values</a:t>
            </a:r>
            <a:r>
              <a:rPr lang="en-US" baseline="30000" dirty="0" err="1">
                <a:solidFill>
                  <a:srgbClr val="FF0000"/>
                </a:solidFill>
              </a:rPr>
              <a:t>Number</a:t>
            </a:r>
            <a:r>
              <a:rPr lang="en-US" baseline="30000" dirty="0">
                <a:solidFill>
                  <a:srgbClr val="FF0000"/>
                </a:solidFill>
              </a:rPr>
              <a:t> of Input Variables </a:t>
            </a:r>
            <a:r>
              <a:rPr lang="en-US" dirty="0">
                <a:solidFill>
                  <a:srgbClr val="FF0000"/>
                </a:solidFill>
              </a:rPr>
              <a:t>= 125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For the method (not each variable):</a:t>
            </a:r>
          </a:p>
          <a:p>
            <a:pPr lvl="1"/>
            <a:r>
              <a:rPr lang="en-US" dirty="0"/>
              <a:t>Untested functionality?</a:t>
            </a:r>
          </a:p>
          <a:p>
            <a:pPr lvl="1"/>
            <a:r>
              <a:rPr lang="en-US" dirty="0"/>
              <a:t>Redundancies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90100E-0EBE-4C0C-A68C-5733E3BD6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48448"/>
              </p:ext>
            </p:extLst>
          </p:nvPr>
        </p:nvGraphicFramePr>
        <p:xfrm>
          <a:off x="583344" y="1063845"/>
          <a:ext cx="5165377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604">
                  <a:extLst>
                    <a:ext uri="{9D8B030D-6E8A-4147-A177-3AD203B41FA5}">
                      <a16:colId xmlns:a16="http://schemas.microsoft.com/office/drawing/2014/main" val="85452823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636514123"/>
                    </a:ext>
                  </a:extLst>
                </a:gridCol>
                <a:gridCol w="630593">
                  <a:extLst>
                    <a:ext uri="{9D8B030D-6E8A-4147-A177-3AD203B41FA5}">
                      <a16:colId xmlns:a16="http://schemas.microsoft.com/office/drawing/2014/main" val="2128348024"/>
                    </a:ext>
                  </a:extLst>
                </a:gridCol>
                <a:gridCol w="756712">
                  <a:extLst>
                    <a:ext uri="{9D8B030D-6E8A-4147-A177-3AD203B41FA5}">
                      <a16:colId xmlns:a16="http://schemas.microsoft.com/office/drawing/2014/main" val="3753772009"/>
                    </a:ext>
                  </a:extLst>
                </a:gridCol>
                <a:gridCol w="2333193">
                  <a:extLst>
                    <a:ext uri="{9D8B030D-6E8A-4147-A177-3AD203B41FA5}">
                      <a16:colId xmlns:a16="http://schemas.microsoft.com/office/drawing/2014/main" val="1118147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9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1,2,1818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2,2,1818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6,2,1818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6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11,2,1818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12,2,1818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6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1,3,1818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4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2,3,1818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3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6,3,1818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3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11,3,1818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12,3,1818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1,16,1818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2,16,1818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734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16065A-7F6D-4B3C-BBB1-81A27FD7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9058"/>
              </p:ext>
            </p:extLst>
          </p:nvPr>
        </p:nvGraphicFramePr>
        <p:xfrm>
          <a:off x="6215347" y="1945640"/>
          <a:ext cx="513845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85452823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636514123"/>
                    </a:ext>
                  </a:extLst>
                </a:gridCol>
                <a:gridCol w="630593">
                  <a:extLst>
                    <a:ext uri="{9D8B030D-6E8A-4147-A177-3AD203B41FA5}">
                      <a16:colId xmlns:a16="http://schemas.microsoft.com/office/drawing/2014/main" val="2128348024"/>
                    </a:ext>
                  </a:extLst>
                </a:gridCol>
                <a:gridCol w="756712">
                  <a:extLst>
                    <a:ext uri="{9D8B030D-6E8A-4147-A177-3AD203B41FA5}">
                      <a16:colId xmlns:a16="http://schemas.microsoft.com/office/drawing/2014/main" val="3753772009"/>
                    </a:ext>
                  </a:extLst>
                </a:gridCol>
                <a:gridCol w="2333193">
                  <a:extLst>
                    <a:ext uri="{9D8B030D-6E8A-4147-A177-3AD203B41FA5}">
                      <a16:colId xmlns:a16="http://schemas.microsoft.com/office/drawing/2014/main" val="1118147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Month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Expected Output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9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Invalid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1928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Invalid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2020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1,1,2021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699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E2E2C2-62CA-4DFC-853E-F15FDECFA138}"/>
              </a:ext>
            </a:extLst>
          </p:cNvPr>
          <p:cNvSpPr txBox="1"/>
          <p:nvPr/>
        </p:nvSpPr>
        <p:spPr>
          <a:xfrm>
            <a:off x="2397527" y="613016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…and so on…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61CCD8-A6A7-492B-9E9A-E5B82910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7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Selection of worst-case </a:t>
            </a:r>
            <a:r>
              <a:rPr lang="en-US" sz="3600" dirty="0" err="1"/>
              <a:t>NextDate</a:t>
            </a:r>
            <a:r>
              <a:rPr lang="en-US" sz="3600" dirty="0"/>
              <a:t> BVA test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0AF16-81FB-4319-A362-66ED0EEF0978}"/>
              </a:ext>
            </a:extLst>
          </p:cNvPr>
          <p:cNvSpPr txBox="1"/>
          <p:nvPr/>
        </p:nvSpPr>
        <p:spPr>
          <a:xfrm>
            <a:off x="7368772" y="1232798"/>
            <a:ext cx="14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…and so forth</a:t>
            </a:r>
          </a:p>
        </p:txBody>
      </p:sp>
    </p:spTree>
    <p:extLst>
      <p:ext uri="{BB962C8B-B14F-4D97-AF65-F5344CB8AC3E}">
        <p14:creationId xmlns:p14="http://schemas.microsoft.com/office/powerpoint/2010/main" val="23456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9262796" y="3887213"/>
            <a:ext cx="2657824" cy="9041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9833230" y="3111399"/>
            <a:ext cx="2350143" cy="9041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F187-8865-4389-A548-2DAF70A0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(aka Equivalence Classes) --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124D-E3DF-4A3C-A79E-3029200E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technique to use first</a:t>
            </a:r>
          </a:p>
          <a:p>
            <a:r>
              <a:rPr lang="en-US" dirty="0"/>
              <a:t>Partition a set of test conditions into groups or sets that are treated equivalently</a:t>
            </a:r>
          </a:p>
          <a:p>
            <a:r>
              <a:rPr lang="en-US" b="1" dirty="0" err="1"/>
              <a:t>PriceCalc</a:t>
            </a:r>
            <a:r>
              <a:rPr lang="en-US" b="1" dirty="0"/>
              <a:t> (HW 3)</a:t>
            </a:r>
            <a:r>
              <a:rPr lang="en-US" dirty="0"/>
              <a:t>: five equivalence classes (robust)</a:t>
            </a:r>
            <a:endParaRPr lang="en-US" b="1" dirty="0"/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1752DA-8CCD-4F33-B13B-512FFA55D16E}"/>
              </a:ext>
            </a:extLst>
          </p:cNvPr>
          <p:cNvGraphicFramePr>
            <a:graphicFrameLocks noGrp="1"/>
          </p:cNvGraphicFramePr>
          <p:nvPr/>
        </p:nvGraphicFramePr>
        <p:xfrm>
          <a:off x="1528564" y="3964153"/>
          <a:ext cx="8852768" cy="1056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727">
                  <a:extLst>
                    <a:ext uri="{9D8B030D-6E8A-4147-A177-3AD203B41FA5}">
                      <a16:colId xmlns:a16="http://schemas.microsoft.com/office/drawing/2014/main" val="870505788"/>
                    </a:ext>
                  </a:extLst>
                </a:gridCol>
                <a:gridCol w="1125727">
                  <a:extLst>
                    <a:ext uri="{9D8B030D-6E8A-4147-A177-3AD203B41FA5}">
                      <a16:colId xmlns:a16="http://schemas.microsoft.com/office/drawing/2014/main" val="1312990047"/>
                    </a:ext>
                  </a:extLst>
                </a:gridCol>
                <a:gridCol w="1125727">
                  <a:extLst>
                    <a:ext uri="{9D8B030D-6E8A-4147-A177-3AD203B41FA5}">
                      <a16:colId xmlns:a16="http://schemas.microsoft.com/office/drawing/2014/main" val="1790541278"/>
                    </a:ext>
                  </a:extLst>
                </a:gridCol>
                <a:gridCol w="1278775">
                  <a:extLst>
                    <a:ext uri="{9D8B030D-6E8A-4147-A177-3AD203B41FA5}">
                      <a16:colId xmlns:a16="http://schemas.microsoft.com/office/drawing/2014/main" val="675689771"/>
                    </a:ext>
                  </a:extLst>
                </a:gridCol>
                <a:gridCol w="1278775">
                  <a:extLst>
                    <a:ext uri="{9D8B030D-6E8A-4147-A177-3AD203B41FA5}">
                      <a16:colId xmlns:a16="http://schemas.microsoft.com/office/drawing/2014/main" val="2923868406"/>
                    </a:ext>
                  </a:extLst>
                </a:gridCol>
                <a:gridCol w="972679">
                  <a:extLst>
                    <a:ext uri="{9D8B030D-6E8A-4147-A177-3AD203B41FA5}">
                      <a16:colId xmlns:a16="http://schemas.microsoft.com/office/drawing/2014/main" val="2689107434"/>
                    </a:ext>
                  </a:extLst>
                </a:gridCol>
                <a:gridCol w="972679">
                  <a:extLst>
                    <a:ext uri="{9D8B030D-6E8A-4147-A177-3AD203B41FA5}">
                      <a16:colId xmlns:a16="http://schemas.microsoft.com/office/drawing/2014/main" val="1790338900"/>
                    </a:ext>
                  </a:extLst>
                </a:gridCol>
                <a:gridCol w="972679">
                  <a:extLst>
                    <a:ext uri="{9D8B030D-6E8A-4147-A177-3AD203B41FA5}">
                      <a16:colId xmlns:a16="http://schemas.microsoft.com/office/drawing/2014/main" val="9772582"/>
                    </a:ext>
                  </a:extLst>
                </a:gridCol>
              </a:tblGrid>
              <a:tr h="415949"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 (</a:t>
                      </a:r>
                      <a:r>
                        <a:rPr lang="en-US" dirty="0" err="1"/>
                        <a:t>reg</a:t>
                      </a:r>
                      <a:r>
                        <a:rPr lang="en-US" dirty="0"/>
                        <a:t> price)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 (10% discount)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 (20% disc)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94717"/>
                  </a:ext>
                </a:extLst>
              </a:tr>
              <a:tr h="2409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int.max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int.max+1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89331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612469C4-7BCB-4CE2-B14F-DD3540BAD1E1}"/>
              </a:ext>
            </a:extLst>
          </p:cNvPr>
          <p:cNvSpPr/>
          <p:nvPr/>
        </p:nvSpPr>
        <p:spPr>
          <a:xfrm flipV="1">
            <a:off x="9876790" y="5128024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54B4D-0042-403C-8385-74756CE0F7AE}"/>
              </a:ext>
            </a:extLst>
          </p:cNvPr>
          <p:cNvSpPr txBox="1"/>
          <p:nvPr/>
        </p:nvSpPr>
        <p:spPr>
          <a:xfrm>
            <a:off x="9589114" y="5665569"/>
            <a:ext cx="142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Any value that won’t fit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790ECE4-5B9E-4650-A73D-B0A67E8CA6B1}"/>
              </a:ext>
            </a:extLst>
          </p:cNvPr>
          <p:cNvSpPr/>
          <p:nvPr/>
        </p:nvSpPr>
        <p:spPr>
          <a:xfrm flipV="1">
            <a:off x="3435779" y="5078746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4ACFF-86D5-41DC-B7BD-AD09BDE0CB4E}"/>
              </a:ext>
            </a:extLst>
          </p:cNvPr>
          <p:cNvSpPr txBox="1"/>
          <p:nvPr/>
        </p:nvSpPr>
        <p:spPr>
          <a:xfrm>
            <a:off x="3148103" y="5616291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value </a:t>
            </a:r>
          </a:p>
          <a:p>
            <a:r>
              <a:rPr lang="en-US" dirty="0"/>
              <a:t>1 &lt;= x &lt;=9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F724984-805E-45FB-B6FF-4762E906A415}"/>
              </a:ext>
            </a:extLst>
          </p:cNvPr>
          <p:cNvSpPr/>
          <p:nvPr/>
        </p:nvSpPr>
        <p:spPr>
          <a:xfrm flipV="1">
            <a:off x="5819441" y="5078746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71FFB-3EE3-4547-A165-9B4FDED7145F}"/>
              </a:ext>
            </a:extLst>
          </p:cNvPr>
          <p:cNvSpPr txBox="1"/>
          <p:nvPr/>
        </p:nvSpPr>
        <p:spPr>
          <a:xfrm>
            <a:off x="5531765" y="561629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value </a:t>
            </a:r>
          </a:p>
          <a:p>
            <a:pPr algn="ctr"/>
            <a:r>
              <a:rPr lang="en-US" dirty="0"/>
              <a:t>10 &lt;= x &lt;=19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E2FCE9B-ED80-43B4-8D68-A49B6E28BC4F}"/>
              </a:ext>
            </a:extLst>
          </p:cNvPr>
          <p:cNvSpPr/>
          <p:nvPr/>
        </p:nvSpPr>
        <p:spPr>
          <a:xfrm flipV="1">
            <a:off x="8096567" y="5100749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CA4CD-71DE-4F83-BC5F-3C8647ED0C42}"/>
              </a:ext>
            </a:extLst>
          </p:cNvPr>
          <p:cNvSpPr txBox="1"/>
          <p:nvPr/>
        </p:nvSpPr>
        <p:spPr>
          <a:xfrm>
            <a:off x="7607337" y="5662280"/>
            <a:ext cx="183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value </a:t>
            </a:r>
          </a:p>
          <a:p>
            <a:pPr algn="ctr"/>
            <a:r>
              <a:rPr lang="en-US" dirty="0"/>
              <a:t>20 &lt;= x &lt;=</a:t>
            </a:r>
            <a:r>
              <a:rPr lang="en-US" dirty="0" err="1"/>
              <a:t>int.max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9CE788C-F905-450A-B7A7-EBD8D01F9900}"/>
              </a:ext>
            </a:extLst>
          </p:cNvPr>
          <p:cNvSpPr/>
          <p:nvPr/>
        </p:nvSpPr>
        <p:spPr>
          <a:xfrm flipV="1">
            <a:off x="1740514" y="5078746"/>
            <a:ext cx="719191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6F91D-7C64-4702-9FBD-13C18261F883}"/>
              </a:ext>
            </a:extLst>
          </p:cNvPr>
          <p:cNvSpPr txBox="1"/>
          <p:nvPr/>
        </p:nvSpPr>
        <p:spPr>
          <a:xfrm>
            <a:off x="1452838" y="5616291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value </a:t>
            </a:r>
          </a:p>
          <a:p>
            <a:pPr algn="ctr"/>
            <a:r>
              <a:rPr lang="en-US" dirty="0"/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27292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607A-F3B2-40B8-B1D6-2A1C7DD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374-8406-4571-A971-8731237C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</a:t>
            </a:r>
            <a:r>
              <a:rPr lang="en-US" dirty="0"/>
              <a:t>and </a:t>
            </a:r>
            <a:r>
              <a:rPr lang="en-US" b="1" dirty="0"/>
              <a:t>Robust: </a:t>
            </a:r>
            <a:r>
              <a:rPr lang="en-US" dirty="0"/>
              <a:t>same as for BVA, to wit:</a:t>
            </a:r>
          </a:p>
          <a:p>
            <a:pPr lvl="1"/>
            <a:r>
              <a:rPr lang="en-US" b="1" dirty="0"/>
              <a:t>Normal Equivalence Partitions </a:t>
            </a:r>
            <a:r>
              <a:rPr lang="en-US" dirty="0"/>
              <a:t>consider only valid values</a:t>
            </a:r>
          </a:p>
          <a:p>
            <a:pPr lvl="1"/>
            <a:r>
              <a:rPr lang="en-US" b="1" dirty="0"/>
              <a:t>Robust Equivalence Partitioning </a:t>
            </a:r>
            <a:r>
              <a:rPr lang="en-US" dirty="0"/>
              <a:t>adds test cases for invalid values</a:t>
            </a:r>
            <a:endParaRPr lang="en-US" b="1" dirty="0"/>
          </a:p>
          <a:p>
            <a:r>
              <a:rPr lang="en-US" b="1" dirty="0"/>
              <a:t>Weak: </a:t>
            </a:r>
            <a:r>
              <a:rPr lang="en-US" dirty="0"/>
              <a:t>single variable</a:t>
            </a:r>
          </a:p>
          <a:p>
            <a:r>
              <a:rPr lang="en-US" b="1" dirty="0"/>
              <a:t>Strong</a:t>
            </a:r>
            <a:r>
              <a:rPr lang="en-US" dirty="0"/>
              <a:t>: multiple variable</a:t>
            </a:r>
          </a:p>
          <a:p>
            <a:r>
              <a:rPr lang="en-US" dirty="0"/>
              <a:t>Normal/Robust and Weak/Strong can be combined.	</a:t>
            </a:r>
          </a:p>
        </p:txBody>
      </p:sp>
    </p:spTree>
    <p:extLst>
      <p:ext uri="{BB962C8B-B14F-4D97-AF65-F5344CB8AC3E}">
        <p14:creationId xmlns:p14="http://schemas.microsoft.com/office/powerpoint/2010/main" val="96294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B44E-F21F-4288-A270-98EAFD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 Example with </a:t>
            </a:r>
            <a:r>
              <a:rPr lang="en-US" dirty="0" err="1"/>
              <a:t>NextDate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0D72-7B0F-4D24-A06C-191FD6D5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partitions: first, </a:t>
            </a:r>
            <a:r>
              <a:rPr lang="en-US" i="1" dirty="0"/>
              <a:t>valid </a:t>
            </a:r>
            <a:r>
              <a:rPr lang="en-US" dirty="0"/>
              <a:t>and </a:t>
            </a:r>
            <a:r>
              <a:rPr lang="en-US" i="1" dirty="0"/>
              <a:t>invalid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What’s a valid EP? </a:t>
            </a:r>
          </a:p>
          <a:p>
            <a:pPr lvl="1"/>
            <a:r>
              <a:rPr lang="en-US" dirty="0"/>
              <a:t>What are some invalid EPs? </a:t>
            </a:r>
          </a:p>
          <a:p>
            <a:r>
              <a:rPr lang="en-US" dirty="0"/>
              <a:t>Better equivalence partitions?  Use domain knowledge! </a:t>
            </a:r>
          </a:p>
          <a:p>
            <a:pPr lvl="1"/>
            <a:r>
              <a:rPr lang="en-US" dirty="0"/>
              <a:t>What are the Weak Normal EPs?</a:t>
            </a:r>
          </a:p>
          <a:p>
            <a:pPr lvl="1"/>
            <a:r>
              <a:rPr lang="en-US" dirty="0"/>
              <a:t>What are some Strong Normal EPs?</a:t>
            </a:r>
          </a:p>
          <a:p>
            <a:r>
              <a:rPr lang="en-US" dirty="0"/>
              <a:t>What about…</a:t>
            </a:r>
          </a:p>
          <a:p>
            <a:pPr lvl="1"/>
            <a:r>
              <a:rPr lang="en-US" dirty="0"/>
              <a:t>Redundancy? </a:t>
            </a:r>
          </a:p>
          <a:p>
            <a:pPr lvl="1"/>
            <a:r>
              <a:rPr lang="en-US" dirty="0"/>
              <a:t>Untested functionality?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B44E-F21F-4288-A270-98EAFD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EP Example with </a:t>
            </a:r>
            <a:r>
              <a:rPr lang="en-US" dirty="0" err="1">
                <a:solidFill>
                  <a:schemeClr val="accent1"/>
                </a:solidFill>
              </a:rPr>
              <a:t>NextDate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0D72-7B0F-4D24-A06C-191FD6D5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partitions: first, valid and invalid Eps</a:t>
            </a:r>
          </a:p>
          <a:p>
            <a:pPr lvl="1"/>
            <a:r>
              <a:rPr lang="en-US" dirty="0"/>
              <a:t>What’s a valid EP?  </a:t>
            </a:r>
            <a:r>
              <a:rPr lang="en-US" dirty="0">
                <a:solidFill>
                  <a:srgbClr val="FF0000"/>
                </a:solidFill>
              </a:rPr>
              <a:t>6, 15, 1918 -&gt; 6, 16, 1918</a:t>
            </a:r>
            <a:endParaRPr lang="en-US" dirty="0"/>
          </a:p>
          <a:p>
            <a:pPr lvl="1"/>
            <a:r>
              <a:rPr lang="en-US" dirty="0"/>
              <a:t>What are some invalid EPs?  </a:t>
            </a:r>
            <a:r>
              <a:rPr lang="en-US" dirty="0">
                <a:solidFill>
                  <a:srgbClr val="FF0000"/>
                </a:solidFill>
              </a:rPr>
              <a:t>-1, 15, 1918; 13, 15, 1918; etc.</a:t>
            </a:r>
            <a:endParaRPr lang="en-US" dirty="0"/>
          </a:p>
          <a:p>
            <a:r>
              <a:rPr lang="en-US" dirty="0"/>
              <a:t>Better equivalence partitions?  Use domain knowledge! </a:t>
            </a:r>
            <a:r>
              <a:rPr lang="en-US" dirty="0">
                <a:solidFill>
                  <a:srgbClr val="FF0000"/>
                </a:solidFill>
              </a:rPr>
              <a:t>(next slide)</a:t>
            </a:r>
            <a:endParaRPr lang="en-US" dirty="0"/>
          </a:p>
          <a:p>
            <a:pPr lvl="1"/>
            <a:r>
              <a:rPr lang="en-US" dirty="0"/>
              <a:t>What are the Weak Normal EPs?</a:t>
            </a:r>
          </a:p>
          <a:p>
            <a:pPr lvl="1"/>
            <a:r>
              <a:rPr lang="en-US" dirty="0"/>
              <a:t>What are some Strong Normal EPs?</a:t>
            </a:r>
          </a:p>
          <a:p>
            <a:r>
              <a:rPr lang="en-US" dirty="0"/>
              <a:t>What about…</a:t>
            </a:r>
          </a:p>
          <a:p>
            <a:pPr lvl="1"/>
            <a:r>
              <a:rPr lang="en-US" dirty="0"/>
              <a:t>Redundancy?  </a:t>
            </a:r>
            <a:r>
              <a:rPr lang="en-US" dirty="0">
                <a:solidFill>
                  <a:srgbClr val="FF0000"/>
                </a:solidFill>
              </a:rPr>
              <a:t>Lots.</a:t>
            </a:r>
          </a:p>
          <a:p>
            <a:pPr lvl="1"/>
            <a:r>
              <a:rPr lang="en-US" dirty="0"/>
              <a:t>Untested functionality?  </a:t>
            </a:r>
            <a:r>
              <a:rPr lang="en-US" dirty="0">
                <a:solidFill>
                  <a:srgbClr val="FF0000"/>
                </a:solidFill>
              </a:rPr>
              <a:t>Strong robust case: you get everything.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3AF-0CC6-439B-9BD8-E271EF99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B9AC-C75B-45DC-96A2-8B34A53F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evals are now open.  Submit it, earn 5 points in the quizzes category.</a:t>
            </a:r>
          </a:p>
          <a:p>
            <a:r>
              <a:rPr lang="en-US" dirty="0"/>
              <a:t>HW 7 errata: the starting point decision table in problem 3 showed a bad condition in its first row.  It has been corrected.</a:t>
            </a:r>
          </a:p>
          <a:p>
            <a:pPr lvl="1"/>
            <a:r>
              <a:rPr lang="en-US" dirty="0"/>
              <a:t>Error:  		a&lt;=</a:t>
            </a:r>
            <a:r>
              <a:rPr lang="en-US" dirty="0" err="1"/>
              <a:t>b+c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Corrected: 	a&lt;</a:t>
            </a:r>
            <a:r>
              <a:rPr lang="en-US" dirty="0" err="1"/>
              <a:t>b+c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852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B44E-F21F-4288-A270-98EAFD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Equivalence Partitions for </a:t>
            </a:r>
            <a:r>
              <a:rPr lang="en-US" dirty="0" err="1">
                <a:solidFill>
                  <a:schemeClr val="accent1"/>
                </a:solidFill>
              </a:rPr>
              <a:t>NextDate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47234-5F6C-4B0E-A834-28185BF2F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5A58E-0144-4B3D-8CEC-4A5089E80E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B44E-F21F-4288-A270-98EAFD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Equivalence Partitions for </a:t>
            </a:r>
            <a:r>
              <a:rPr lang="en-US" dirty="0" err="1">
                <a:solidFill>
                  <a:schemeClr val="accent1"/>
                </a:solidFill>
              </a:rPr>
              <a:t>NextDate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0D72-7B0F-4D24-A06C-191FD6D58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New equivalence classes:</a:t>
            </a:r>
          </a:p>
          <a:p>
            <a:pPr marL="0" indent="0">
              <a:buNone/>
            </a:pPr>
            <a:r>
              <a:rPr lang="en-US" dirty="0"/>
              <a:t>M1 – month has 30 days</a:t>
            </a:r>
          </a:p>
          <a:p>
            <a:pPr marL="0" indent="0">
              <a:buNone/>
            </a:pPr>
            <a:r>
              <a:rPr lang="en-US" dirty="0"/>
              <a:t>M2 – month has 31 days</a:t>
            </a:r>
          </a:p>
          <a:p>
            <a:pPr marL="0" indent="0">
              <a:buNone/>
            </a:pPr>
            <a:r>
              <a:rPr lang="en-US" dirty="0"/>
              <a:t>M3 – month is February</a:t>
            </a:r>
          </a:p>
          <a:p>
            <a:pPr marL="0" indent="0">
              <a:buNone/>
            </a:pPr>
            <a:r>
              <a:rPr lang="en-US" dirty="0"/>
              <a:t>D1 – 1 &lt;= day &lt;= 28</a:t>
            </a:r>
          </a:p>
          <a:p>
            <a:pPr marL="0" indent="0">
              <a:buNone/>
            </a:pPr>
            <a:r>
              <a:rPr lang="en-US" dirty="0"/>
              <a:t>D2 – day == 29</a:t>
            </a:r>
          </a:p>
          <a:p>
            <a:pPr marL="0" indent="0">
              <a:buNone/>
            </a:pPr>
            <a:r>
              <a:rPr lang="en-US" dirty="0"/>
              <a:t>D3 – day == 30</a:t>
            </a:r>
          </a:p>
          <a:p>
            <a:pPr marL="0" indent="0">
              <a:buNone/>
            </a:pPr>
            <a:r>
              <a:rPr lang="en-US" dirty="0"/>
              <a:t>D4 – day == 31</a:t>
            </a:r>
          </a:p>
          <a:p>
            <a:pPr marL="0" indent="0">
              <a:buNone/>
            </a:pPr>
            <a:r>
              <a:rPr lang="en-US" dirty="0"/>
              <a:t>Y1 – year = 2000</a:t>
            </a:r>
          </a:p>
          <a:p>
            <a:pPr marL="0" indent="0">
              <a:buNone/>
            </a:pPr>
            <a:r>
              <a:rPr lang="en-US" dirty="0"/>
              <a:t>Y2 – year is a non-century leap year</a:t>
            </a:r>
          </a:p>
          <a:p>
            <a:pPr marL="0" indent="0">
              <a:buNone/>
            </a:pPr>
            <a:r>
              <a:rPr lang="en-US" dirty="0"/>
              <a:t>Y3 – year is a common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C8AD-122D-4E74-B089-615465E7C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Weak normal: just pick one example from each class.  4 combinations:</a:t>
            </a:r>
          </a:p>
          <a:p>
            <a:pPr lvl="1"/>
            <a:r>
              <a:rPr lang="en-US" dirty="0"/>
              <a:t>6, 14, 2000 (6/15/2000)</a:t>
            </a:r>
          </a:p>
          <a:p>
            <a:pPr lvl="1"/>
            <a:r>
              <a:rPr lang="en-US" dirty="0"/>
              <a:t>7, 29, 1996 (7/30/1996)</a:t>
            </a:r>
          </a:p>
          <a:p>
            <a:pPr lvl="1"/>
            <a:r>
              <a:rPr lang="en-US" dirty="0"/>
              <a:t>2, 30, 2002 (Invalid)</a:t>
            </a:r>
          </a:p>
          <a:p>
            <a:pPr lvl="1"/>
            <a:r>
              <a:rPr lang="en-US" dirty="0"/>
              <a:t>6, 31, 2000 (Invalid)</a:t>
            </a:r>
          </a:p>
          <a:p>
            <a:r>
              <a:rPr lang="en-US" dirty="0"/>
              <a:t>Strong normal: combine all classes for each variable. 36 combinations. Includes:</a:t>
            </a:r>
          </a:p>
          <a:p>
            <a:pPr lvl="1"/>
            <a:r>
              <a:rPr lang="en-US" dirty="0"/>
              <a:t>2/31/2002 (Invalid)</a:t>
            </a:r>
          </a:p>
          <a:p>
            <a:pPr lvl="1"/>
            <a:r>
              <a:rPr lang="en-US" dirty="0"/>
              <a:t>2/29/1996 (3/1/1996)</a:t>
            </a:r>
          </a:p>
          <a:p>
            <a:pPr lvl="1"/>
            <a:r>
              <a:rPr lang="en-US" dirty="0"/>
              <a:t>6/31/2002 (Invalid)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10063805" y="3117688"/>
            <a:ext cx="2113568" cy="9041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9150425" y="4708553"/>
            <a:ext cx="2350143" cy="5843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64-E5D3-4B3D-BC57-456E62F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Testing One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8C2C-2C05-4312-A694-39FCC049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948"/>
            <a:ext cx="10515600" cy="4351338"/>
          </a:xfrm>
        </p:spPr>
        <p:txBody>
          <a:bodyPr/>
          <a:lstStyle/>
          <a:p>
            <a:r>
              <a:rPr lang="en-US" dirty="0"/>
              <a:t>EP and BVA are great, but…</a:t>
            </a:r>
          </a:p>
          <a:p>
            <a:r>
              <a:rPr lang="en-US" dirty="0"/>
              <a:t>Their </a:t>
            </a:r>
            <a:r>
              <a:rPr lang="en-US" b="1" dirty="0"/>
              <a:t>strong/worst-case </a:t>
            </a:r>
            <a:r>
              <a:rPr lang="en-US" dirty="0"/>
              <a:t>test cases yield redundancies over multiple interdependent variables</a:t>
            </a:r>
          </a:p>
          <a:p>
            <a:r>
              <a:rPr lang="en-US" dirty="0"/>
              <a:t>Decision table (aka “cause-effect table”) reflects intersection of business rules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39F90-7F52-498A-B0D7-90341294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51878"/>
              </p:ext>
            </p:extLst>
          </p:nvPr>
        </p:nvGraphicFramePr>
        <p:xfrm>
          <a:off x="1501914" y="379581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6761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37048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29830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815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6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7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8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5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3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2995-7831-4871-8AFE-52B46D5F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Table</a:t>
            </a:r>
          </a:p>
        </p:txBody>
      </p:sp>
      <p:sp>
        <p:nvSpPr>
          <p:cNvPr id="5" name="AutoShape 4" descr="https://qph.fs.quoracdn.net/main-qimg-99bd759ecc179a66c57a95d7399b2fd2.webp">
            <a:extLst>
              <a:ext uri="{FF2B5EF4-FFF2-40B4-BE49-F238E27FC236}">
                <a16:creationId xmlns:a16="http://schemas.microsoft.com/office/drawing/2014/main" id="{62C14990-2C51-41C9-AC84-64C4F1B89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qph.fs.quoracdn.net/main-qimg-456ba711e9cdf5ffb5d3d3ee0558faf5">
            <a:extLst>
              <a:ext uri="{FF2B5EF4-FFF2-40B4-BE49-F238E27FC236}">
                <a16:creationId xmlns:a16="http://schemas.microsoft.com/office/drawing/2014/main" id="{5634D3AE-EC94-4363-9223-5FA3602C63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75" y="1690688"/>
            <a:ext cx="8480334" cy="468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2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76D-79C1-4767-8DC5-826291A8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NextDate</a:t>
            </a:r>
            <a:r>
              <a:rPr lang="en-US" dirty="0"/>
              <a:t> Decision Table Equivalence Classes…</a:t>
            </a:r>
            <a:br>
              <a:rPr lang="en-US" dirty="0"/>
            </a:br>
            <a:r>
              <a:rPr lang="en-US" sz="2800" i="1" dirty="0"/>
              <a:t>after further consideration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D6CD5C-E86A-4776-82E4-10629956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b="1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b="1" dirty="0"/>
              <a:t>D1 – 1 &lt;= day &lt;= 27</a:t>
            </a:r>
          </a:p>
          <a:p>
            <a:r>
              <a:rPr lang="en-US" b="1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b="1" dirty="0"/>
              <a:t>Y1 – year is a leap year</a:t>
            </a:r>
          </a:p>
          <a:p>
            <a:r>
              <a:rPr lang="en-US" b="1" dirty="0"/>
              <a:t>Y2 – year is a common year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76D-79C1-4767-8DC5-826291A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967409"/>
          </a:xfrm>
        </p:spPr>
        <p:txBody>
          <a:bodyPr/>
          <a:lstStyle/>
          <a:p>
            <a:r>
              <a:rPr lang="en-US" dirty="0" err="1"/>
              <a:t>NextDate</a:t>
            </a:r>
            <a:r>
              <a:rPr lang="en-US" dirty="0"/>
              <a:t> Decision Table – Conditions and 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491226-7262-4A48-81A6-1609B3DA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60358"/>
              </p:ext>
            </p:extLst>
          </p:nvPr>
        </p:nvGraphicFramePr>
        <p:xfrm>
          <a:off x="225285" y="1911764"/>
          <a:ext cx="350247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3217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Day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745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E94DB-6769-4FD3-945E-D179E4D7F002}"/>
              </a:ext>
            </a:extLst>
          </p:cNvPr>
          <p:cNvSpPr txBox="1">
            <a:spLocks/>
          </p:cNvSpPr>
          <p:nvPr/>
        </p:nvSpPr>
        <p:spPr>
          <a:xfrm>
            <a:off x="8010938" y="1825625"/>
            <a:ext cx="33428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dirty="0"/>
              <a:t>D1 – 1 &lt;= day &lt;= 27</a:t>
            </a:r>
          </a:p>
          <a:p>
            <a:r>
              <a:rPr lang="en-US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dirty="0"/>
              <a:t>Y1 – year is a leap year</a:t>
            </a:r>
          </a:p>
          <a:p>
            <a:r>
              <a:rPr lang="en-US" dirty="0"/>
              <a:t>Y2 – year is a common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44D50-6931-4782-9BA5-50DDB9F40541}"/>
              </a:ext>
            </a:extLst>
          </p:cNvPr>
          <p:cNvSpPr txBox="1"/>
          <p:nvPr/>
        </p:nvSpPr>
        <p:spPr>
          <a:xfrm>
            <a:off x="2126973" y="22810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844EE-6887-41DB-B050-8FD35660B0B4}"/>
              </a:ext>
            </a:extLst>
          </p:cNvPr>
          <p:cNvSpPr txBox="1"/>
          <p:nvPr/>
        </p:nvSpPr>
        <p:spPr>
          <a:xfrm>
            <a:off x="2154224" y="264936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21AC0-32A7-4E1B-AD16-8B5DB2DA818D}"/>
              </a:ext>
            </a:extLst>
          </p:cNvPr>
          <p:cNvSpPr txBox="1"/>
          <p:nvPr/>
        </p:nvSpPr>
        <p:spPr>
          <a:xfrm>
            <a:off x="2248801" y="30596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4926E-ED20-4F69-846A-7B19D5ACCFD7}"/>
              </a:ext>
            </a:extLst>
          </p:cNvPr>
          <p:cNvSpPr txBox="1"/>
          <p:nvPr/>
        </p:nvSpPr>
        <p:spPr>
          <a:xfrm>
            <a:off x="2199107" y="4156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76D-79C1-4767-8DC5-826291A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967409"/>
          </a:xfrm>
        </p:spPr>
        <p:txBody>
          <a:bodyPr/>
          <a:lstStyle/>
          <a:p>
            <a:r>
              <a:rPr lang="en-US" dirty="0" err="1"/>
              <a:t>NextDate</a:t>
            </a:r>
            <a:r>
              <a:rPr lang="en-US" dirty="0"/>
              <a:t> Decision Table (Part 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491226-7262-4A48-81A6-1609B3DA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5915"/>
              </p:ext>
            </p:extLst>
          </p:nvPr>
        </p:nvGraphicFramePr>
        <p:xfrm>
          <a:off x="225285" y="1911764"/>
          <a:ext cx="732739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3217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2816069180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676635599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887535854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401173620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54494619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771544052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8163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Day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745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E94DB-6769-4FD3-945E-D179E4D7F002}"/>
              </a:ext>
            </a:extLst>
          </p:cNvPr>
          <p:cNvSpPr txBox="1">
            <a:spLocks/>
          </p:cNvSpPr>
          <p:nvPr/>
        </p:nvSpPr>
        <p:spPr>
          <a:xfrm>
            <a:off x="8010938" y="1825625"/>
            <a:ext cx="33428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dirty="0"/>
              <a:t>D1 – 1 &lt;= day &lt;= 27</a:t>
            </a:r>
          </a:p>
          <a:p>
            <a:r>
              <a:rPr lang="en-US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dirty="0"/>
              <a:t>Y1 – year is a leap year</a:t>
            </a:r>
          </a:p>
          <a:p>
            <a:r>
              <a:rPr lang="en-US" dirty="0"/>
              <a:t>Y2 – year is a common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76D-79C1-4767-8DC5-826291A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957"/>
            <a:ext cx="10515600" cy="967409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NextDate</a:t>
            </a:r>
            <a:r>
              <a:rPr lang="en-US" dirty="0">
                <a:solidFill>
                  <a:schemeClr val="accent1"/>
                </a:solidFill>
              </a:rPr>
              <a:t> Decision Table (Part 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491226-7262-4A48-81A6-1609B3DA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01984"/>
              </p:ext>
            </p:extLst>
          </p:nvPr>
        </p:nvGraphicFramePr>
        <p:xfrm>
          <a:off x="225284" y="1911764"/>
          <a:ext cx="842838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021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2816069180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1676635599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887535854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401173620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154494619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1771544052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81630513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2755211737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5018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Day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745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E94DB-6769-4FD3-945E-D179E4D7F002}"/>
              </a:ext>
            </a:extLst>
          </p:cNvPr>
          <p:cNvSpPr txBox="1">
            <a:spLocks/>
          </p:cNvSpPr>
          <p:nvPr/>
        </p:nvSpPr>
        <p:spPr>
          <a:xfrm>
            <a:off x="8849139" y="1911764"/>
            <a:ext cx="33428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dirty="0"/>
              <a:t>D1 – 1 &lt;= day &lt;= 27</a:t>
            </a:r>
          </a:p>
          <a:p>
            <a:r>
              <a:rPr lang="en-US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dirty="0"/>
              <a:t>Y1 – year is a leap year</a:t>
            </a:r>
          </a:p>
          <a:p>
            <a:r>
              <a:rPr lang="en-US" dirty="0"/>
              <a:t>Y2 – year is a common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4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76D-79C1-4767-8DC5-826291A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967409"/>
          </a:xfrm>
        </p:spPr>
        <p:txBody>
          <a:bodyPr>
            <a:normAutofit/>
          </a:bodyPr>
          <a:lstStyle/>
          <a:p>
            <a:r>
              <a:rPr lang="en-US" dirty="0" err="1"/>
              <a:t>NextDate</a:t>
            </a:r>
            <a:r>
              <a:rPr lang="en-US" dirty="0"/>
              <a:t> Decision Table (Part 1 – reduction)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491226-7262-4A48-81A6-1609B3DA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37026"/>
              </p:ext>
            </p:extLst>
          </p:nvPr>
        </p:nvGraphicFramePr>
        <p:xfrm>
          <a:off x="225285" y="1911764"/>
          <a:ext cx="732739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3217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2816069180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676635599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887535854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401173620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54494619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1771544052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8163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Day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745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E94DB-6769-4FD3-945E-D179E4D7F002}"/>
              </a:ext>
            </a:extLst>
          </p:cNvPr>
          <p:cNvSpPr txBox="1">
            <a:spLocks/>
          </p:cNvSpPr>
          <p:nvPr/>
        </p:nvSpPr>
        <p:spPr>
          <a:xfrm>
            <a:off x="8010938" y="1825625"/>
            <a:ext cx="33428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dirty="0"/>
              <a:t>D1 – 1 &lt;= day &lt;= 27</a:t>
            </a:r>
          </a:p>
          <a:p>
            <a:r>
              <a:rPr lang="en-US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dirty="0"/>
              <a:t>Y1 – year is a leap year</a:t>
            </a:r>
          </a:p>
          <a:p>
            <a:r>
              <a:rPr lang="en-US" dirty="0"/>
              <a:t>Y2 – year is a common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1981D-B63C-492D-9F9A-0593EB35F97A}"/>
              </a:ext>
            </a:extLst>
          </p:cNvPr>
          <p:cNvSpPr/>
          <p:nvPr/>
        </p:nvSpPr>
        <p:spPr>
          <a:xfrm>
            <a:off x="2060712" y="1736035"/>
            <a:ext cx="1669775" cy="4440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15FE3-D5D8-4E7A-AACF-07CB0A00DF1B}"/>
              </a:ext>
            </a:extLst>
          </p:cNvPr>
          <p:cNvSpPr/>
          <p:nvPr/>
        </p:nvSpPr>
        <p:spPr>
          <a:xfrm>
            <a:off x="4806696" y="1736035"/>
            <a:ext cx="2210329" cy="4440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Docket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586"/>
          </a:xfrm>
        </p:spPr>
        <p:txBody>
          <a:bodyPr>
            <a:normAutofit/>
          </a:bodyPr>
          <a:lstStyle/>
          <a:p>
            <a:r>
              <a:rPr lang="en-US" sz="3200" dirty="0" err="1"/>
              <a:t>Moq</a:t>
            </a:r>
            <a:r>
              <a:rPr lang="en-US" sz="3200" dirty="0"/>
              <a:t> Homework Review</a:t>
            </a:r>
          </a:p>
          <a:p>
            <a:r>
              <a:rPr lang="en-US" sz="3200" dirty="0"/>
              <a:t>Specification-based test case design example (</a:t>
            </a:r>
            <a:r>
              <a:rPr lang="en-US" sz="3200" dirty="0" err="1"/>
              <a:t>NextDate</a:t>
            </a:r>
            <a:r>
              <a:rPr lang="en-US" sz="3200" dirty="0"/>
              <a:t>)</a:t>
            </a:r>
          </a:p>
          <a:p>
            <a:r>
              <a:rPr lang="en-US" sz="3200" dirty="0"/>
              <a:t>Structure-based testing</a:t>
            </a:r>
          </a:p>
          <a:p>
            <a:r>
              <a:rPr lang="en-US" sz="3200" dirty="0"/>
              <a:t>Experience-based testing</a:t>
            </a:r>
          </a:p>
          <a:p>
            <a:r>
              <a:rPr lang="en-US" sz="3200" dirty="0"/>
              <a:t>Intro to this week’s homework</a:t>
            </a:r>
          </a:p>
          <a:p>
            <a:r>
              <a:rPr lang="en-US" sz="3200" dirty="0"/>
              <a:t>Bonus delegates lecture???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*</a:t>
            </a:r>
            <a:r>
              <a:rPr lang="en-US" sz="3200" i="1" dirty="0"/>
              <a:t>No group discussion assignment this week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76D-79C1-4767-8DC5-826291A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957"/>
            <a:ext cx="10515600" cy="967409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NextDate</a:t>
            </a:r>
            <a:r>
              <a:rPr lang="en-US" dirty="0">
                <a:solidFill>
                  <a:schemeClr val="accent1"/>
                </a:solidFill>
              </a:rPr>
              <a:t> Decision Table (Part 2) - reduction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491226-7262-4A48-81A6-1609B3DA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68240"/>
              </p:ext>
            </p:extLst>
          </p:nvPr>
        </p:nvGraphicFramePr>
        <p:xfrm>
          <a:off x="225284" y="1911764"/>
          <a:ext cx="842838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021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2816069180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1676635599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887535854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401173620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154494619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1771544052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81630513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2755211737"/>
                    </a:ext>
                  </a:extLst>
                </a:gridCol>
                <a:gridCol w="546947">
                  <a:extLst>
                    <a:ext uri="{9D8B030D-6E8A-4147-A177-3AD203B41FA5}">
                      <a16:colId xmlns:a16="http://schemas.microsoft.com/office/drawing/2014/main" val="35018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Day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Reset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Increment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745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E94DB-6769-4FD3-945E-D179E4D7F002}"/>
              </a:ext>
            </a:extLst>
          </p:cNvPr>
          <p:cNvSpPr txBox="1">
            <a:spLocks/>
          </p:cNvSpPr>
          <p:nvPr/>
        </p:nvSpPr>
        <p:spPr>
          <a:xfrm>
            <a:off x="8849139" y="1911764"/>
            <a:ext cx="3342861" cy="4793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dirty="0"/>
              <a:t>M5 – month &lt; 1 || &gt; 12</a:t>
            </a:r>
          </a:p>
          <a:p>
            <a:r>
              <a:rPr lang="en-US" dirty="0"/>
              <a:t>D1 – 1 &lt;= day &lt;= 27</a:t>
            </a:r>
          </a:p>
          <a:p>
            <a:r>
              <a:rPr lang="en-US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dirty="0"/>
              <a:t>D6 – day &lt;1 || &gt;31</a:t>
            </a:r>
          </a:p>
          <a:p>
            <a:r>
              <a:rPr lang="en-US" dirty="0"/>
              <a:t>Y1 – year is a leap year</a:t>
            </a:r>
          </a:p>
          <a:p>
            <a:r>
              <a:rPr lang="en-US" dirty="0"/>
              <a:t>Y2 – year is a common year</a:t>
            </a:r>
          </a:p>
          <a:p>
            <a:r>
              <a:rPr lang="en-US" dirty="0"/>
              <a:t>Y3 – year &lt; 1818 || &gt; 2018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B1E19-4F74-4853-A86C-CE53935259BB}"/>
              </a:ext>
            </a:extLst>
          </p:cNvPr>
          <p:cNvSpPr/>
          <p:nvPr/>
        </p:nvSpPr>
        <p:spPr>
          <a:xfrm>
            <a:off x="2060712" y="1736035"/>
            <a:ext cx="2199862" cy="4440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6FFC-0825-4D3D-B5FE-947FD4BA3A89}"/>
              </a:ext>
            </a:extLst>
          </p:cNvPr>
          <p:cNvSpPr/>
          <p:nvPr/>
        </p:nvSpPr>
        <p:spPr>
          <a:xfrm>
            <a:off x="7540487" y="1730920"/>
            <a:ext cx="1113182" cy="4440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06A0-8383-4AF8-8BBF-76254809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variables independently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B972F6-B790-4220-AC63-4BD11B420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565843"/>
              </p:ext>
            </p:extLst>
          </p:nvPr>
        </p:nvGraphicFramePr>
        <p:xfrm>
          <a:off x="1172815" y="1825625"/>
          <a:ext cx="350247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3217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546418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1947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CADFE8-AB0C-4581-AC0A-F32FA4ACB99C}"/>
              </a:ext>
            </a:extLst>
          </p:cNvPr>
          <p:cNvSpPr txBox="1">
            <a:spLocks/>
          </p:cNvSpPr>
          <p:nvPr/>
        </p:nvSpPr>
        <p:spPr>
          <a:xfrm>
            <a:off x="8782878" y="1715742"/>
            <a:ext cx="3342861" cy="4793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M1 – month has 30 days</a:t>
            </a:r>
          </a:p>
          <a:p>
            <a:r>
              <a:rPr lang="en-US" dirty="0"/>
              <a:t>M2 – month has 31 days (except December)</a:t>
            </a:r>
          </a:p>
          <a:p>
            <a:r>
              <a:rPr lang="en-US" dirty="0"/>
              <a:t>M3 – month is December</a:t>
            </a:r>
          </a:p>
          <a:p>
            <a:r>
              <a:rPr lang="en-US" dirty="0"/>
              <a:t>M4 – month is February</a:t>
            </a:r>
          </a:p>
          <a:p>
            <a:r>
              <a:rPr lang="en-US" dirty="0">
                <a:highlight>
                  <a:srgbClr val="FFFF00"/>
                </a:highlight>
              </a:rPr>
              <a:t>M5 – month &lt; 1 || &gt; 12</a:t>
            </a:r>
          </a:p>
          <a:p>
            <a:r>
              <a:rPr lang="en-US" dirty="0"/>
              <a:t>D1 – 1 &lt;= day &lt;= 27</a:t>
            </a:r>
          </a:p>
          <a:p>
            <a:r>
              <a:rPr lang="en-US" dirty="0"/>
              <a:t>D2 – day == 28</a:t>
            </a:r>
          </a:p>
          <a:p>
            <a:r>
              <a:rPr lang="en-US" dirty="0"/>
              <a:t>D3 – day == 29</a:t>
            </a:r>
          </a:p>
          <a:p>
            <a:r>
              <a:rPr lang="en-US" dirty="0"/>
              <a:t>D4 – day == 30</a:t>
            </a:r>
          </a:p>
          <a:p>
            <a:r>
              <a:rPr lang="en-US" dirty="0"/>
              <a:t>D5 – day == 31</a:t>
            </a:r>
          </a:p>
          <a:p>
            <a:r>
              <a:rPr lang="en-US" dirty="0">
                <a:highlight>
                  <a:srgbClr val="FFFF00"/>
                </a:highlight>
              </a:rPr>
              <a:t>D6 – day &lt;1 || &gt;31</a:t>
            </a:r>
          </a:p>
          <a:p>
            <a:r>
              <a:rPr lang="en-US" dirty="0"/>
              <a:t>Y1 – year is a leap year</a:t>
            </a:r>
          </a:p>
          <a:p>
            <a:r>
              <a:rPr lang="en-US" dirty="0"/>
              <a:t>Y2 – year is a common year</a:t>
            </a:r>
          </a:p>
          <a:p>
            <a:r>
              <a:rPr lang="en-US" dirty="0">
                <a:highlight>
                  <a:srgbClr val="FFFF00"/>
                </a:highlight>
              </a:rPr>
              <a:t>Y3 – year &lt; 1818 || &gt; 2018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2E055-D829-4D95-AF29-7D65B49E8299}"/>
              </a:ext>
            </a:extLst>
          </p:cNvPr>
          <p:cNvSpPr txBox="1"/>
          <p:nvPr/>
        </p:nvSpPr>
        <p:spPr>
          <a:xfrm>
            <a:off x="1172815" y="5459895"/>
            <a:ext cx="633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happens if you want to include invalid data conditions in</a:t>
            </a:r>
          </a:p>
          <a:p>
            <a:r>
              <a:rPr lang="en-US" i="1" dirty="0"/>
              <a:t>the decision table?</a:t>
            </a:r>
          </a:p>
        </p:txBody>
      </p:sp>
    </p:spTree>
    <p:extLst>
      <p:ext uri="{BB962C8B-B14F-4D97-AF65-F5344CB8AC3E}">
        <p14:creationId xmlns:p14="http://schemas.microsoft.com/office/powerpoint/2010/main" val="1786655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E8ED-C769-45A6-B9A0-A33B59DF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==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9A11-7309-4201-8FCC-D8943E88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No, but you need to ensure that all test cases are covered.</a:t>
            </a:r>
          </a:p>
          <a:p>
            <a:r>
              <a:rPr lang="en-US" dirty="0"/>
              <a:t>You can do loads of logical reduction based on intuition and knowledge of the domain, </a:t>
            </a:r>
            <a:r>
              <a:rPr lang="en-US" b="1" dirty="0"/>
              <a:t>but you need to understand what you’re giving up</a:t>
            </a:r>
          </a:p>
          <a:p>
            <a:r>
              <a:rPr lang="en-US" dirty="0"/>
              <a:t>For </a:t>
            </a:r>
            <a:r>
              <a:rPr lang="en-US" dirty="0" err="1"/>
              <a:t>NextDate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Do we need BVA?</a:t>
            </a:r>
          </a:p>
          <a:p>
            <a:pPr lvl="1"/>
            <a:r>
              <a:rPr lang="en-US" dirty="0"/>
              <a:t>Do we need “valid/invalid” EP?</a:t>
            </a:r>
          </a:p>
          <a:p>
            <a:pPr lvl="1"/>
            <a:r>
              <a:rPr lang="en-US" dirty="0"/>
              <a:t>Do we need other domain-specific EPs?</a:t>
            </a:r>
          </a:p>
          <a:p>
            <a:pPr lvl="1"/>
            <a:r>
              <a:rPr lang="en-US" dirty="0"/>
              <a:t>Can we put out-of-range values in the decision table?</a:t>
            </a:r>
          </a:p>
          <a:p>
            <a:pPr lvl="1"/>
            <a:r>
              <a:rPr lang="en-US" dirty="0"/>
              <a:t>Can we reduce the decision table to produce test cases?</a:t>
            </a:r>
          </a:p>
        </p:txBody>
      </p:sp>
    </p:spTree>
    <p:extLst>
      <p:ext uri="{BB962C8B-B14F-4D97-AF65-F5344CB8AC3E}">
        <p14:creationId xmlns:p14="http://schemas.microsoft.com/office/powerpoint/2010/main" val="71348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6FF4-D7C1-42A3-A568-7ABF53C1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Unit Testing </a:t>
            </a:r>
            <a:r>
              <a:rPr lang="en-US" dirty="0" err="1">
                <a:solidFill>
                  <a:schemeClr val="accent1"/>
                </a:solidFill>
              </a:rPr>
              <a:t>NextDate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EB38-FC06-4783-AE59-59766632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BPA?  </a:t>
            </a:r>
            <a:r>
              <a:rPr lang="en-US" dirty="0">
                <a:solidFill>
                  <a:srgbClr val="FF0000"/>
                </a:solidFill>
              </a:rPr>
              <a:t>No, not really.  Not a “</a:t>
            </a:r>
            <a:r>
              <a:rPr lang="en-US" dirty="0" err="1">
                <a:solidFill>
                  <a:srgbClr val="FF0000"/>
                </a:solidFill>
              </a:rPr>
              <a:t>rangey</a:t>
            </a:r>
            <a:r>
              <a:rPr lang="en-US" dirty="0">
                <a:solidFill>
                  <a:srgbClr val="FF0000"/>
                </a:solidFill>
              </a:rPr>
              <a:t>” problem.</a:t>
            </a:r>
            <a:endParaRPr lang="en-US" dirty="0"/>
          </a:p>
          <a:p>
            <a:r>
              <a:rPr lang="en-US" dirty="0"/>
              <a:t>Do we need “valid/invalid” EP?  </a:t>
            </a:r>
            <a:r>
              <a:rPr lang="en-US" dirty="0">
                <a:solidFill>
                  <a:srgbClr val="FF0000"/>
                </a:solidFill>
              </a:rPr>
              <a:t>Good for validation, so yes.</a:t>
            </a:r>
            <a:endParaRPr lang="en-US" dirty="0"/>
          </a:p>
          <a:p>
            <a:r>
              <a:rPr lang="en-US" dirty="0"/>
              <a:t>Do we need other domain-specific EPs?  </a:t>
            </a:r>
            <a:r>
              <a:rPr lang="en-US" dirty="0">
                <a:solidFill>
                  <a:srgbClr val="FF0000"/>
                </a:solidFill>
              </a:rPr>
              <a:t>Yup.  To support the decision tables.</a:t>
            </a:r>
            <a:endParaRPr lang="en-US" dirty="0"/>
          </a:p>
          <a:p>
            <a:r>
              <a:rPr lang="en-US" dirty="0"/>
              <a:t>Can we put out-of-range values in the decision table?  </a:t>
            </a:r>
            <a:r>
              <a:rPr lang="en-US" dirty="0">
                <a:solidFill>
                  <a:srgbClr val="FF0000"/>
                </a:solidFill>
              </a:rPr>
              <a:t>Could.  Add new conditions for each test case with “don’t cares” for the uninteresting elements</a:t>
            </a:r>
            <a:endParaRPr lang="en-US" dirty="0"/>
          </a:p>
          <a:p>
            <a:r>
              <a:rPr lang="en-US" dirty="0"/>
              <a:t>Can we reduce the decision table to produce test cases?  </a:t>
            </a:r>
            <a:r>
              <a:rPr lang="en-US" dirty="0">
                <a:solidFill>
                  <a:srgbClr val="FF0000"/>
                </a:solidFill>
              </a:rPr>
              <a:t>Yes.  Use the proposed reductions to combine the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62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A73E-CD5A-4B56-8DC9-F90488E8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Table Test Cases for </a:t>
            </a:r>
            <a:r>
              <a:rPr lang="en-US" dirty="0" err="1"/>
              <a:t>NextDate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2FCC8F-0357-4F39-8122-FA9ECE5488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608937"/>
              </p:ext>
            </p:extLst>
          </p:nvPr>
        </p:nvGraphicFramePr>
        <p:xfrm>
          <a:off x="3408272" y="1448873"/>
          <a:ext cx="5375456" cy="518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592">
                  <a:extLst>
                    <a:ext uri="{9D8B030D-6E8A-4147-A177-3AD203B41FA5}">
                      <a16:colId xmlns:a16="http://schemas.microsoft.com/office/drawing/2014/main" val="3088180443"/>
                    </a:ext>
                  </a:extLst>
                </a:gridCol>
                <a:gridCol w="879284">
                  <a:extLst>
                    <a:ext uri="{9D8B030D-6E8A-4147-A177-3AD203B41FA5}">
                      <a16:colId xmlns:a16="http://schemas.microsoft.com/office/drawing/2014/main" val="3222801328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90067633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973273466"/>
                    </a:ext>
                  </a:extLst>
                </a:gridCol>
                <a:gridCol w="2270497">
                  <a:extLst>
                    <a:ext uri="{9D8B030D-6E8A-4147-A177-3AD203B41FA5}">
                      <a16:colId xmlns:a16="http://schemas.microsoft.com/office/drawing/2014/main" val="2816069180"/>
                    </a:ext>
                  </a:extLst>
                </a:gridCol>
              </a:tblGrid>
              <a:tr h="3572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4/16/2001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 –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1/16/2001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2/1/2001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11-14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12/16/2001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1/1/2002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2/16/2001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2/29/2004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3/1/2001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7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3/1/2004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0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7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63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226-F17F-40D7-872C-AC368538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NextDate</a:t>
            </a:r>
            <a:r>
              <a:rPr lang="en-US" i="1" dirty="0"/>
              <a:t> Unit Tests…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C6136-26CF-4A96-8669-BDF2633BB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B46A2-B241-4317-88D7-C9E1808754B3}"/>
              </a:ext>
            </a:extLst>
          </p:cNvPr>
          <p:cNvSpPr/>
          <p:nvPr/>
        </p:nvSpPr>
        <p:spPr>
          <a:xfrm>
            <a:off x="7978391" y="4967767"/>
            <a:ext cx="2843684" cy="74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ExampleNextDate.zip</a:t>
            </a:r>
          </a:p>
        </p:txBody>
      </p:sp>
    </p:spTree>
    <p:extLst>
      <p:ext uri="{BB962C8B-B14F-4D97-AF65-F5344CB8AC3E}">
        <p14:creationId xmlns:p14="http://schemas.microsoft.com/office/powerpoint/2010/main" val="44300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D5A2-7F9C-423A-A448-D27EEE55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BF67-D379-435C-9B32-56C14C8B5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9150425" y="4655938"/>
            <a:ext cx="2113568" cy="6846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1947845" y="3151819"/>
            <a:ext cx="2350143" cy="5843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F45681-C229-4CFA-9DB7-8DEC85FC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Structure-Based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B0A17-EB8E-4E75-B2AA-3995710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2177"/>
          </a:xfrm>
        </p:spPr>
        <p:txBody>
          <a:bodyPr/>
          <a:lstStyle/>
          <a:p>
            <a:r>
              <a:rPr lang="en-US" dirty="0"/>
              <a:t>Aka “white-box”</a:t>
            </a:r>
          </a:p>
          <a:p>
            <a:r>
              <a:rPr lang="en-US" dirty="0"/>
              <a:t>Requires zero domain knowledge</a:t>
            </a:r>
          </a:p>
          <a:p>
            <a:r>
              <a:rPr lang="en-US" dirty="0"/>
              <a:t>Goal: design test cases that maximize (code) coverage*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F0B9B-A583-4636-99D9-6BF84DA9C844}"/>
              </a:ext>
            </a:extLst>
          </p:cNvPr>
          <p:cNvSpPr txBox="1"/>
          <p:nvPr/>
        </p:nvSpPr>
        <p:spPr>
          <a:xfrm>
            <a:off x="2722652" y="6323744"/>
            <a:ext cx="36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*Also applies to business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6F949-90BF-4725-8415-DDD111F4A538}"/>
                  </a:ext>
                </a:extLst>
              </p:cNvPr>
              <p:cNvSpPr txBox="1"/>
              <p:nvPr/>
            </p:nvSpPr>
            <p:spPr>
              <a:xfrm>
                <a:off x="2006885" y="3791158"/>
                <a:ext cx="8178229" cy="67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𝑒𝑥𝑒𝑟𝑐𝑖𝑠𝑒𝑑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6F949-90BF-4725-8415-DDD111F4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85" y="3791158"/>
                <a:ext cx="8178229" cy="671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4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CCD3-2AD1-4556-A768-532C95DA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5445-CFCF-4882-8B84-FC14B1D3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applied at any test level</a:t>
            </a:r>
          </a:p>
          <a:p>
            <a:pPr lvl="1"/>
            <a:r>
              <a:rPr lang="en-US" dirty="0"/>
              <a:t>Component, integration, system, acceptance…</a:t>
            </a:r>
          </a:p>
          <a:p>
            <a:r>
              <a:rPr lang="en-US" dirty="0"/>
              <a:t>Coverage items can include specification-based techniques</a:t>
            </a:r>
          </a:p>
          <a:p>
            <a:pPr lvl="1"/>
            <a:r>
              <a:rPr lang="en-US" dirty="0"/>
              <a:t>EPs exercised</a:t>
            </a:r>
          </a:p>
          <a:p>
            <a:pPr lvl="1"/>
            <a:r>
              <a:rPr lang="en-US" dirty="0"/>
              <a:t>BVA boundaries exercised</a:t>
            </a:r>
          </a:p>
          <a:p>
            <a:pPr lvl="1"/>
            <a:r>
              <a:rPr lang="en-US" dirty="0"/>
              <a:t>% of Decision Table business rules tested</a:t>
            </a:r>
          </a:p>
          <a:p>
            <a:pPr lvl="1"/>
            <a:r>
              <a:rPr lang="en-US" dirty="0"/>
              <a:t>States visited, transitions exercised, transition pairs, invalid transitions</a:t>
            </a:r>
          </a:p>
          <a:p>
            <a:r>
              <a:rPr lang="en-US" dirty="0"/>
              <a:t>And, of course, code is special a special kind of coverage item.  </a:t>
            </a:r>
          </a:p>
          <a:p>
            <a:pPr lvl="1"/>
            <a:r>
              <a:rPr lang="en-US" dirty="0"/>
              <a:t>Easiest because of good tool support.</a:t>
            </a:r>
          </a:p>
          <a:p>
            <a:r>
              <a:rPr lang="en-US" dirty="0"/>
              <a:t>Coverage does NOT mean “what % of tests have been run”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C7C7-0F15-46D2-AA2E-5C6DF841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/>
              <a:t>the final…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6EF9-A785-4618-921B-49E466AB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will be on </a:t>
            </a:r>
            <a:r>
              <a:rPr lang="en-US" b="1" dirty="0"/>
              <a:t>Wednesday, 3/18 </a:t>
            </a:r>
            <a:r>
              <a:rPr lang="en-US" dirty="0"/>
              <a:t>online.  You can take it any time during the day (from 12:00am to 11:59pm) in a two-hour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set up a Zoom conference and will be available online from 3pm to 5:10pm.</a:t>
            </a:r>
          </a:p>
        </p:txBody>
      </p:sp>
    </p:spTree>
    <p:extLst>
      <p:ext uri="{BB962C8B-B14F-4D97-AF65-F5344CB8AC3E}">
        <p14:creationId xmlns:p14="http://schemas.microsoft.com/office/powerpoint/2010/main" val="1145080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C5C0-CEB5-487B-B4EB-4876E507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836B-FB95-470B-A3B7-4F345439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Decide on the structural element (i.e., coverage items to be counted)</a:t>
            </a:r>
          </a:p>
          <a:p>
            <a:pPr lvl="1"/>
            <a:r>
              <a:rPr lang="en-US" dirty="0"/>
              <a:t>Count all the structural elements or items</a:t>
            </a:r>
          </a:p>
          <a:p>
            <a:pPr lvl="1"/>
            <a:r>
              <a:rPr lang="en-US" dirty="0"/>
              <a:t>Instrument the code.</a:t>
            </a:r>
          </a:p>
          <a:p>
            <a:pPr lvl="1"/>
            <a:r>
              <a:rPr lang="en-US" dirty="0"/>
              <a:t>Run the tests for which coverage measurement is required.</a:t>
            </a:r>
          </a:p>
          <a:p>
            <a:pPr lvl="1"/>
            <a:r>
              <a:rPr lang="en-US" dirty="0"/>
              <a:t>Determine the percentage of elements exercised.</a:t>
            </a:r>
          </a:p>
          <a:p>
            <a:r>
              <a:rPr lang="en-US" dirty="0"/>
              <a:t>Code coverage tools do this automatically for the items they cover</a:t>
            </a:r>
          </a:p>
        </p:txBody>
      </p:sp>
    </p:spTree>
    <p:extLst>
      <p:ext uri="{BB962C8B-B14F-4D97-AF65-F5344CB8AC3E}">
        <p14:creationId xmlns:p14="http://schemas.microsoft.com/office/powerpoint/2010/main" val="4563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460856" y="3881737"/>
            <a:ext cx="2350143" cy="5843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D4F-076B-47B4-B30D-55E1B69F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2CC09-735D-45F0-A762-1E4935CD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377" y="3294920"/>
            <a:ext cx="6897049" cy="21041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1.1: A = 1, B = 3 	</a:t>
            </a:r>
            <a:r>
              <a:rPr lang="en-US" sz="2000" i="1" dirty="0"/>
              <a:t>Statements covered?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1.2: A = 0, B = 25	</a:t>
            </a:r>
            <a:r>
              <a:rPr lang="en-US" sz="2000" i="1" dirty="0"/>
              <a:t>Statements covered?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1.3: A = 47, B = 1	</a:t>
            </a:r>
            <a:r>
              <a:rPr lang="en-US" sz="2000" i="1" dirty="0"/>
              <a:t>Statements covered?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1.4: A = 20, B = 25	</a:t>
            </a:r>
            <a:r>
              <a:rPr lang="en-US" sz="2000" i="1" dirty="0"/>
              <a:t>Statements covered?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tests required for 100% coverage?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89EF4-3428-45BD-89C4-8C1F96D8CBB9}"/>
                  </a:ext>
                </a:extLst>
              </p:cNvPr>
              <p:cNvSpPr txBox="1"/>
              <p:nvPr/>
            </p:nvSpPr>
            <p:spPr>
              <a:xfrm>
                <a:off x="2006885" y="1690688"/>
                <a:ext cx="8178229" cy="67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𝑒𝑥𝑒𝑟𝑐𝑖𝑠𝑒𝑑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89EF4-3428-45BD-89C4-8C1F96D8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85" y="1690688"/>
                <a:ext cx="8178229" cy="671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FE32E4-7BED-443E-BC05-75EC14C0B274}"/>
              </a:ext>
            </a:extLst>
          </p:cNvPr>
          <p:cNvSpPr txBox="1"/>
          <p:nvPr/>
        </p:nvSpPr>
        <p:spPr>
          <a:xfrm>
            <a:off x="893850" y="3197632"/>
            <a:ext cx="3700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READ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READ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= A + 2 *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IF C &gt; 50 THEN</a:t>
            </a:r>
          </a:p>
          <a:p>
            <a:pPr marL="342900" indent="-342900">
              <a:buAutoNum type="arabicPlain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‘Large C’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ENDIF			</a:t>
            </a:r>
          </a:p>
        </p:txBody>
      </p:sp>
    </p:spTree>
    <p:extLst>
      <p:ext uri="{BB962C8B-B14F-4D97-AF65-F5344CB8AC3E}">
        <p14:creationId xmlns:p14="http://schemas.microsoft.com/office/powerpoint/2010/main" val="17754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D4F-076B-47B4-B30D-55E1B69F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Coverage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2CC09-735D-45F0-A762-1E4935CD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377" y="3294920"/>
            <a:ext cx="6897049" cy="21041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1.1: A = 1, B = 3 	</a:t>
            </a:r>
            <a:r>
              <a:rPr lang="en-US" sz="2000" i="1" dirty="0"/>
              <a:t>Statements covered?	</a:t>
            </a:r>
            <a:r>
              <a:rPr lang="en-US" sz="2000" i="1" dirty="0">
                <a:solidFill>
                  <a:srgbClr val="FF0000"/>
                </a:solidFill>
              </a:rPr>
              <a:t>1,2,3,4,6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1.2: A = 0, B = 25	</a:t>
            </a:r>
            <a:r>
              <a:rPr lang="en-US" sz="2000" i="1" dirty="0"/>
              <a:t>Statements covered?	</a:t>
            </a:r>
            <a:r>
              <a:rPr lang="en-US" sz="2000" i="1" dirty="0">
                <a:solidFill>
                  <a:srgbClr val="FF0000"/>
                </a:solidFill>
              </a:rPr>
              <a:t>1,2,3,4,6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1.3: A = 47, B = 1	</a:t>
            </a:r>
            <a:r>
              <a:rPr lang="en-US" sz="2000" i="1" dirty="0"/>
              <a:t>Statements covered?	</a:t>
            </a:r>
            <a:r>
              <a:rPr lang="en-US" sz="2000" i="1" dirty="0">
                <a:solidFill>
                  <a:srgbClr val="FF0000"/>
                </a:solidFill>
              </a:rPr>
              <a:t>1,2,3,4,6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1.4: A = 20, B = 25	</a:t>
            </a:r>
            <a:r>
              <a:rPr lang="en-US" sz="2000" i="1" dirty="0"/>
              <a:t>Statements covered?	</a:t>
            </a:r>
            <a:r>
              <a:rPr lang="en-US" sz="2000" b="1" i="1" dirty="0">
                <a:solidFill>
                  <a:srgbClr val="FF0000"/>
                </a:solidFill>
              </a:rPr>
              <a:t>1,2,3,4,5,6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How many tests required for 100% coverage? 	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89EF4-3428-45BD-89C4-8C1F96D8CBB9}"/>
                  </a:ext>
                </a:extLst>
              </p:cNvPr>
              <p:cNvSpPr txBox="1"/>
              <p:nvPr/>
            </p:nvSpPr>
            <p:spPr>
              <a:xfrm>
                <a:off x="2006885" y="1690688"/>
                <a:ext cx="8178229" cy="67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𝑒𝑥𝑒𝑟𝑐𝑖𝑠𝑒𝑑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89EF4-3428-45BD-89C4-8C1F96D8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85" y="1690688"/>
                <a:ext cx="8178229" cy="671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FE32E4-7BED-443E-BC05-75EC14C0B274}"/>
              </a:ext>
            </a:extLst>
          </p:cNvPr>
          <p:cNvSpPr txBox="1"/>
          <p:nvPr/>
        </p:nvSpPr>
        <p:spPr>
          <a:xfrm>
            <a:off x="893850" y="3197632"/>
            <a:ext cx="3700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READ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READ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= A + 2 *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IF C &gt; 50 THEN</a:t>
            </a:r>
          </a:p>
          <a:p>
            <a:pPr marL="342900" indent="-342900">
              <a:buAutoNum type="arabicPlain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‘Large C’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ENDIF			</a:t>
            </a:r>
          </a:p>
        </p:txBody>
      </p:sp>
    </p:spTree>
    <p:extLst>
      <p:ext uri="{BB962C8B-B14F-4D97-AF65-F5344CB8AC3E}">
        <p14:creationId xmlns:p14="http://schemas.microsoft.com/office/powerpoint/2010/main" val="15873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378947" y="3822068"/>
            <a:ext cx="2113568" cy="6846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856880" y="4478463"/>
            <a:ext cx="2350143" cy="5843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D4F-076B-47B4-B30D-55E1B69F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Coverage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2CC09-735D-45F0-A762-1E4935CD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425" y="3659315"/>
            <a:ext cx="6897049" cy="21041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1.4: A = 20, B = 25	</a:t>
            </a:r>
            <a:r>
              <a:rPr lang="en-US" sz="2000" i="1" dirty="0"/>
              <a:t>Statements covered?  </a:t>
            </a:r>
            <a:r>
              <a:rPr lang="en-US" sz="2000" dirty="0"/>
              <a:t>100%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89EF4-3428-45BD-89C4-8C1F96D8CBB9}"/>
                  </a:ext>
                </a:extLst>
              </p:cNvPr>
              <p:cNvSpPr txBox="1"/>
              <p:nvPr/>
            </p:nvSpPr>
            <p:spPr>
              <a:xfrm>
                <a:off x="2006885" y="1690688"/>
                <a:ext cx="8178229" cy="67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𝑒𝑥𝑒𝑟𝑐𝑖𝑠𝑒𝑑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89EF4-3428-45BD-89C4-8C1F96D8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85" y="1690688"/>
                <a:ext cx="8178229" cy="671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FE32E4-7BED-443E-BC05-75EC14C0B274}"/>
              </a:ext>
            </a:extLst>
          </p:cNvPr>
          <p:cNvSpPr txBox="1"/>
          <p:nvPr/>
        </p:nvSpPr>
        <p:spPr>
          <a:xfrm>
            <a:off x="914398" y="3557228"/>
            <a:ext cx="3700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READ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READ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= A + 2 *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IF C &gt; 50 THEN</a:t>
            </a:r>
          </a:p>
          <a:p>
            <a:pPr marL="342900" indent="-342900">
              <a:buAutoNum type="arabicPlain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‘Large C’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ENDIF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F9F20-99CA-471D-9776-2F2611554627}"/>
              </a:ext>
            </a:extLst>
          </p:cNvPr>
          <p:cNvSpPr txBox="1"/>
          <p:nvPr/>
        </p:nvSpPr>
        <p:spPr>
          <a:xfrm>
            <a:off x="2157574" y="2529776"/>
            <a:ext cx="718793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…where </a:t>
            </a:r>
            <a:r>
              <a:rPr lang="en-US" i="1" dirty="0"/>
              <a:t>decision outcome </a:t>
            </a:r>
            <a:r>
              <a:rPr lang="en-US" dirty="0"/>
              <a:t>is the result of an </a:t>
            </a:r>
            <a:r>
              <a:rPr lang="en-US" b="1" dirty="0"/>
              <a:t>if, </a:t>
            </a:r>
            <a:r>
              <a:rPr lang="en-US" dirty="0"/>
              <a:t>a </a:t>
            </a:r>
            <a:r>
              <a:rPr lang="en-US" b="1" dirty="0"/>
              <a:t>loop, </a:t>
            </a:r>
            <a:r>
              <a:rPr lang="en-US" dirty="0"/>
              <a:t>or a </a:t>
            </a:r>
            <a:r>
              <a:rPr lang="en-US" b="1" dirty="0"/>
              <a:t>case </a:t>
            </a:r>
            <a:r>
              <a:rPr lang="en-US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3452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0282-3D59-49F4-B72F-67A4C3EC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Coverage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E5CE0-4D36-40D0-9DCF-D8E7139AFD4B}"/>
              </a:ext>
            </a:extLst>
          </p:cNvPr>
          <p:cNvSpPr/>
          <p:nvPr/>
        </p:nvSpPr>
        <p:spPr>
          <a:xfrm>
            <a:off x="4577137" y="1474342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90F94-2D37-4637-9F00-3C768AC3F794}"/>
              </a:ext>
            </a:extLst>
          </p:cNvPr>
          <p:cNvSpPr/>
          <p:nvPr/>
        </p:nvSpPr>
        <p:spPr>
          <a:xfrm>
            <a:off x="4577137" y="2385317"/>
            <a:ext cx="1417833" cy="60617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A+2*B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407167C-D7E0-4458-8696-45D47915DED2}"/>
              </a:ext>
            </a:extLst>
          </p:cNvPr>
          <p:cNvSpPr/>
          <p:nvPr/>
        </p:nvSpPr>
        <p:spPr>
          <a:xfrm>
            <a:off x="4428161" y="3385336"/>
            <a:ext cx="1715785" cy="962346"/>
          </a:xfrm>
          <a:prstGeom prst="flowChartDecisio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 &gt; 50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1416C-CED6-4CF0-83F9-B6FA6A68EA4A}"/>
              </a:ext>
            </a:extLst>
          </p:cNvPr>
          <p:cNvSpPr/>
          <p:nvPr/>
        </p:nvSpPr>
        <p:spPr>
          <a:xfrm>
            <a:off x="6832314" y="3563421"/>
            <a:ext cx="1417833" cy="60617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5E4-CD9D-49EB-8062-DC3885D65AF5}"/>
              </a:ext>
            </a:extLst>
          </p:cNvPr>
          <p:cNvSpPr/>
          <p:nvPr/>
        </p:nvSpPr>
        <p:spPr>
          <a:xfrm>
            <a:off x="4577137" y="4950433"/>
            <a:ext cx="1417833" cy="60617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B04A1A-D365-49CE-B75E-7F56BAA9540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86054" y="2080517"/>
            <a:ext cx="0" cy="30480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1F5E29-2109-4ABE-8A8A-D4FAA89107D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86054" y="2991492"/>
            <a:ext cx="0" cy="3938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BA6082-BC2E-4719-9B05-35778D05221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143946" y="3866509"/>
            <a:ext cx="688368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16EB82-7F27-4F2F-84E4-88D2F61EB5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286054" y="4347682"/>
            <a:ext cx="0" cy="60275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6BB4AE8-E25E-43B9-B6FB-C4CE0DF6DFB9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6173912" y="3281737"/>
            <a:ext cx="479461" cy="2255179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678B48-D711-4609-9858-4106046A8528}"/>
              </a:ext>
            </a:extLst>
          </p:cNvPr>
          <p:cNvSpPr txBox="1"/>
          <p:nvPr/>
        </p:nvSpPr>
        <p:spPr>
          <a:xfrm>
            <a:off x="448139" y="2180491"/>
            <a:ext cx="3700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READ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READ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= A + 2 *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IF C &gt; 50 THEN</a:t>
            </a:r>
          </a:p>
          <a:p>
            <a:pPr marL="342900" indent="-342900">
              <a:buAutoNum type="arabicPlain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‘Large C’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ENDIF		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DEE10-112A-43DB-8F19-1E55CA3F3190}"/>
              </a:ext>
            </a:extLst>
          </p:cNvPr>
          <p:cNvSpPr/>
          <p:nvPr/>
        </p:nvSpPr>
        <p:spPr>
          <a:xfrm>
            <a:off x="8411656" y="2316933"/>
            <a:ext cx="352205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Test 1.1: A = 20, B = 25</a:t>
            </a:r>
          </a:p>
          <a:p>
            <a:r>
              <a:rPr lang="en-US" sz="2400" i="1" dirty="0"/>
              <a:t>Statement coverage: 100%</a:t>
            </a:r>
          </a:p>
          <a:p>
            <a:r>
              <a:rPr lang="en-US" sz="2400" i="1" dirty="0"/>
              <a:t>Decision coverage: ?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24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0282-3D59-49F4-B72F-67A4C3EC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Coverage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E5CE0-4D36-40D0-9DCF-D8E7139AFD4B}"/>
              </a:ext>
            </a:extLst>
          </p:cNvPr>
          <p:cNvSpPr/>
          <p:nvPr/>
        </p:nvSpPr>
        <p:spPr>
          <a:xfrm>
            <a:off x="4577137" y="1474342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90F94-2D37-4637-9F00-3C768AC3F794}"/>
              </a:ext>
            </a:extLst>
          </p:cNvPr>
          <p:cNvSpPr/>
          <p:nvPr/>
        </p:nvSpPr>
        <p:spPr>
          <a:xfrm>
            <a:off x="4577137" y="2385317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A+2*B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407167C-D7E0-4458-8696-45D47915DED2}"/>
              </a:ext>
            </a:extLst>
          </p:cNvPr>
          <p:cNvSpPr/>
          <p:nvPr/>
        </p:nvSpPr>
        <p:spPr>
          <a:xfrm>
            <a:off x="4428161" y="3385336"/>
            <a:ext cx="1715785" cy="962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 &gt; 50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1416C-CED6-4CF0-83F9-B6FA6A68EA4A}"/>
              </a:ext>
            </a:extLst>
          </p:cNvPr>
          <p:cNvSpPr/>
          <p:nvPr/>
        </p:nvSpPr>
        <p:spPr>
          <a:xfrm>
            <a:off x="6832314" y="3563421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5E4-CD9D-49EB-8062-DC3885D65AF5}"/>
              </a:ext>
            </a:extLst>
          </p:cNvPr>
          <p:cNvSpPr/>
          <p:nvPr/>
        </p:nvSpPr>
        <p:spPr>
          <a:xfrm>
            <a:off x="4577137" y="4950433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B04A1A-D365-49CE-B75E-7F56BAA9540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86054" y="2080517"/>
            <a:ext cx="0" cy="304800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1F5E29-2109-4ABE-8A8A-D4FAA89107D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86054" y="2991492"/>
            <a:ext cx="0" cy="393844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BA6082-BC2E-4719-9B05-35778D05221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143946" y="3866509"/>
            <a:ext cx="688368" cy="0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16EB82-7F27-4F2F-84E4-88D2F61EB5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286054" y="4347682"/>
            <a:ext cx="0" cy="602751"/>
          </a:xfrm>
          <a:prstGeom prst="straightConnector1">
            <a:avLst/>
          </a:prstGeom>
          <a:ln w="28575"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6BB4AE8-E25E-43B9-B6FB-C4CE0DF6DFB9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6173912" y="3281737"/>
            <a:ext cx="479461" cy="2255179"/>
          </a:xfrm>
          <a:prstGeom prst="bentConnector2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678B48-D711-4609-9858-4106046A8528}"/>
              </a:ext>
            </a:extLst>
          </p:cNvPr>
          <p:cNvSpPr txBox="1"/>
          <p:nvPr/>
        </p:nvSpPr>
        <p:spPr>
          <a:xfrm>
            <a:off x="448139" y="2180491"/>
            <a:ext cx="3700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READ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READ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= A + 2 *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IF C &gt; 50 THEN</a:t>
            </a:r>
          </a:p>
          <a:p>
            <a:pPr marL="342900" indent="-342900">
              <a:buAutoNum type="arabicPlain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‘Large C’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ENDIF		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E01E5-DA5C-45CE-B58A-4BE07AA139AD}"/>
              </a:ext>
            </a:extLst>
          </p:cNvPr>
          <p:cNvSpPr/>
          <p:nvPr/>
        </p:nvSpPr>
        <p:spPr>
          <a:xfrm>
            <a:off x="8411656" y="2316933"/>
            <a:ext cx="352205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Test 1.1: A = 20, B = 25</a:t>
            </a:r>
          </a:p>
          <a:p>
            <a:r>
              <a:rPr lang="en-US" sz="2400" i="1" dirty="0"/>
              <a:t>Statement coverage: 100%</a:t>
            </a:r>
          </a:p>
          <a:p>
            <a:r>
              <a:rPr lang="en-US" sz="2400" i="1" dirty="0"/>
              <a:t>Decision coverage: </a:t>
            </a:r>
            <a:r>
              <a:rPr lang="en-US" sz="2400" b="1" i="1" dirty="0">
                <a:solidFill>
                  <a:srgbClr val="FF0000"/>
                </a:solidFill>
              </a:rPr>
              <a:t>50%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34616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0282-3D59-49F4-B72F-67A4C3EC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Coverage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E5CE0-4D36-40D0-9DCF-D8E7139AFD4B}"/>
              </a:ext>
            </a:extLst>
          </p:cNvPr>
          <p:cNvSpPr/>
          <p:nvPr/>
        </p:nvSpPr>
        <p:spPr>
          <a:xfrm>
            <a:off x="4577137" y="1474342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90F94-2D37-4637-9F00-3C768AC3F794}"/>
              </a:ext>
            </a:extLst>
          </p:cNvPr>
          <p:cNvSpPr/>
          <p:nvPr/>
        </p:nvSpPr>
        <p:spPr>
          <a:xfrm>
            <a:off x="4577137" y="2385317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A+2*B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407167C-D7E0-4458-8696-45D47915DED2}"/>
              </a:ext>
            </a:extLst>
          </p:cNvPr>
          <p:cNvSpPr/>
          <p:nvPr/>
        </p:nvSpPr>
        <p:spPr>
          <a:xfrm>
            <a:off x="4428161" y="3385336"/>
            <a:ext cx="1715785" cy="962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 &gt; 50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1416C-CED6-4CF0-83F9-B6FA6A68EA4A}"/>
              </a:ext>
            </a:extLst>
          </p:cNvPr>
          <p:cNvSpPr/>
          <p:nvPr/>
        </p:nvSpPr>
        <p:spPr>
          <a:xfrm>
            <a:off x="6832314" y="3563421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5E4-CD9D-49EB-8062-DC3885D65AF5}"/>
              </a:ext>
            </a:extLst>
          </p:cNvPr>
          <p:cNvSpPr/>
          <p:nvPr/>
        </p:nvSpPr>
        <p:spPr>
          <a:xfrm>
            <a:off x="4577137" y="4950433"/>
            <a:ext cx="1417833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B04A1A-D365-49CE-B75E-7F56BAA9540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86054" y="2080517"/>
            <a:ext cx="0" cy="304800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1F5E29-2109-4ABE-8A8A-D4FAA89107D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86054" y="2991492"/>
            <a:ext cx="0" cy="393844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BA6082-BC2E-4719-9B05-35778D05221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143946" y="3866509"/>
            <a:ext cx="688368" cy="0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16EB82-7F27-4F2F-84E4-88D2F61EB5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286054" y="4347682"/>
            <a:ext cx="0" cy="602751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6BB4AE8-E25E-43B9-B6FB-C4CE0DF6DFB9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6173912" y="3281737"/>
            <a:ext cx="479461" cy="2255179"/>
          </a:xfrm>
          <a:prstGeom prst="bentConnector2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678B48-D711-4609-9858-4106046A8528}"/>
              </a:ext>
            </a:extLst>
          </p:cNvPr>
          <p:cNvSpPr txBox="1"/>
          <p:nvPr/>
        </p:nvSpPr>
        <p:spPr>
          <a:xfrm>
            <a:off x="448139" y="2180491"/>
            <a:ext cx="3700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READ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READ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= A + 2 *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IF C &gt; 50 THEN</a:t>
            </a:r>
          </a:p>
          <a:p>
            <a:pPr marL="342900" indent="-342900">
              <a:buAutoNum type="arabicPlain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‘Large C’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ENDIF		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E01E5-DA5C-45CE-B58A-4BE07AA139AD}"/>
              </a:ext>
            </a:extLst>
          </p:cNvPr>
          <p:cNvSpPr/>
          <p:nvPr/>
        </p:nvSpPr>
        <p:spPr>
          <a:xfrm>
            <a:off x="8411656" y="2316933"/>
            <a:ext cx="36407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Test 1.1: A = 20, B = 25</a:t>
            </a:r>
          </a:p>
          <a:p>
            <a:r>
              <a:rPr lang="en-US" sz="2400" dirty="0"/>
              <a:t>Test 1.2: A = 20, B = 10</a:t>
            </a:r>
          </a:p>
          <a:p>
            <a:r>
              <a:rPr lang="en-US" sz="2400" b="1" i="1" dirty="0"/>
              <a:t>For Test Set:</a:t>
            </a:r>
          </a:p>
          <a:p>
            <a:r>
              <a:rPr lang="en-US" sz="2400" i="1" dirty="0"/>
              <a:t>Statement coverage: 	100%</a:t>
            </a:r>
          </a:p>
          <a:p>
            <a:r>
              <a:rPr lang="en-US" sz="2400" i="1" dirty="0"/>
              <a:t>Decision coverage: 	</a:t>
            </a:r>
            <a:r>
              <a:rPr lang="en-US" sz="2400" b="1" i="1" dirty="0"/>
              <a:t>100%</a:t>
            </a:r>
          </a:p>
          <a:p>
            <a:endParaRPr lang="en-US" sz="24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366076-E25D-48EA-B180-1F78268E55DB}"/>
              </a:ext>
            </a:extLst>
          </p:cNvPr>
          <p:cNvCxnSpPr/>
          <p:nvPr/>
        </p:nvCxnSpPr>
        <p:spPr>
          <a:xfrm>
            <a:off x="5294615" y="4347681"/>
            <a:ext cx="0" cy="602751"/>
          </a:xfrm>
          <a:prstGeom prst="straightConnector1">
            <a:avLst/>
          </a:prstGeom>
          <a:ln w="28575"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1D7258-47AD-4923-BE4A-E043CE5B1F51}"/>
              </a:ext>
            </a:extLst>
          </p:cNvPr>
          <p:cNvSpPr txBox="1"/>
          <p:nvPr/>
        </p:nvSpPr>
        <p:spPr>
          <a:xfrm>
            <a:off x="1391478" y="5833639"/>
            <a:ext cx="8900129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100% Decision Coverage results in 100% Statement Coverage</a:t>
            </a:r>
          </a:p>
          <a:p>
            <a:r>
              <a:rPr lang="en-US" sz="2400" dirty="0"/>
              <a:t>100% Statement Coverage does </a:t>
            </a:r>
            <a:r>
              <a:rPr lang="en-US" sz="2400" b="1" dirty="0"/>
              <a:t>not </a:t>
            </a:r>
            <a:r>
              <a:rPr lang="en-US" sz="2400" dirty="0"/>
              <a:t>result in 100% Decision Coverage </a:t>
            </a:r>
          </a:p>
        </p:txBody>
      </p:sp>
    </p:spTree>
    <p:extLst>
      <p:ext uri="{BB962C8B-B14F-4D97-AF65-F5344CB8AC3E}">
        <p14:creationId xmlns:p14="http://schemas.microsoft.com/office/powerpoint/2010/main" val="8787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940087" y="4458995"/>
            <a:ext cx="2113568" cy="6846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1485933" y="5073243"/>
            <a:ext cx="3658823" cy="14038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98628-6A43-4385-8C01-464B505E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Moq</a:t>
            </a:r>
            <a:r>
              <a:rPr lang="en-US" dirty="0"/>
              <a:t> homework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B1EA9-4A8F-465C-86DE-28483B0B9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6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F5D9-EAD0-42DE-AE2F-0E620D07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Structure-Based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9721-D818-4387-9E7F-E424127D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 Coverage </a:t>
            </a:r>
            <a:r>
              <a:rPr lang="en-US" dirty="0"/>
              <a:t>reports true and false outcome of each condition</a:t>
            </a:r>
          </a:p>
          <a:p>
            <a:pPr lvl="1"/>
            <a:r>
              <a:rPr lang="en-US" b="1" dirty="0"/>
              <a:t>Example: </a:t>
            </a:r>
            <a:r>
              <a:rPr lang="en-US" dirty="0">
                <a:latin typeface="Consolas" panose="020B0609020204030204" pitchFamily="49" charset="0"/>
              </a:rPr>
              <a:t>if((A||B) &amp;&amp; C) </a:t>
            </a:r>
            <a:r>
              <a:rPr lang="en-US" dirty="0"/>
              <a:t>Requires 3 tests (</a:t>
            </a:r>
            <a:r>
              <a:rPr lang="en-US" i="1" dirty="0"/>
              <a:t>number of conditions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A == true / B == </a:t>
            </a:r>
            <a:r>
              <a:rPr lang="en-US" i="1" dirty="0"/>
              <a:t>not evaluated </a:t>
            </a:r>
            <a:r>
              <a:rPr lang="en-US" dirty="0"/>
              <a:t>/ C == false</a:t>
            </a:r>
          </a:p>
          <a:p>
            <a:pPr marL="914400" lvl="2" indent="0">
              <a:buNone/>
            </a:pPr>
            <a:r>
              <a:rPr lang="en-US" dirty="0"/>
              <a:t>A == false / B == true</a:t>
            </a:r>
            <a:r>
              <a:rPr lang="en-US" i="1" dirty="0"/>
              <a:t> </a:t>
            </a:r>
            <a:r>
              <a:rPr lang="en-US" dirty="0"/>
              <a:t>/ C == true </a:t>
            </a:r>
          </a:p>
          <a:p>
            <a:pPr marL="914400" lvl="2" indent="0">
              <a:buNone/>
            </a:pPr>
            <a:r>
              <a:rPr lang="en-US" dirty="0"/>
              <a:t>A == false / B == false / C == </a:t>
            </a:r>
            <a:r>
              <a:rPr lang="en-US" i="1" dirty="0"/>
              <a:t>not evaluated</a:t>
            </a:r>
          </a:p>
          <a:p>
            <a:pPr lvl="2"/>
            <a:endParaRPr lang="en-US" dirty="0"/>
          </a:p>
          <a:p>
            <a:r>
              <a:rPr lang="en-US" b="1" dirty="0"/>
              <a:t>Multiple Condition Coverage </a:t>
            </a:r>
            <a:r>
              <a:rPr lang="en-US" dirty="0"/>
              <a:t>all possible combinations of outcomes </a:t>
            </a:r>
          </a:p>
          <a:p>
            <a:pPr lvl="1"/>
            <a:r>
              <a:rPr lang="en-US" dirty="0"/>
              <a:t>Complete decision table</a:t>
            </a:r>
          </a:p>
          <a:p>
            <a:pPr lvl="1"/>
            <a:r>
              <a:rPr lang="en-US" b="1" dirty="0"/>
              <a:t>Example: </a:t>
            </a:r>
            <a:r>
              <a:rPr lang="en-US" dirty="0"/>
              <a:t>above expression requires 8 tests (</a:t>
            </a:r>
            <a:r>
              <a:rPr lang="en-US" i="1" dirty="0"/>
              <a:t>2 </a:t>
            </a:r>
            <a:r>
              <a:rPr lang="en-US" i="1" baseline="30000" dirty="0"/>
              <a:t>number of conditions</a:t>
            </a:r>
            <a:r>
              <a:rPr lang="en-US" b="1" i="1" dirty="0"/>
              <a:t> </a:t>
            </a:r>
            <a:r>
              <a:rPr lang="en-US" dirty="0"/>
              <a:t>)*</a:t>
            </a:r>
          </a:p>
          <a:p>
            <a:pPr marL="914400" lvl="2" indent="0">
              <a:buNone/>
            </a:pPr>
            <a:r>
              <a:rPr lang="en-US" dirty="0"/>
              <a:t>*With no short circuits</a:t>
            </a:r>
          </a:p>
        </p:txBody>
      </p:sp>
    </p:spTree>
    <p:extLst>
      <p:ext uri="{BB962C8B-B14F-4D97-AF65-F5344CB8AC3E}">
        <p14:creationId xmlns:p14="http://schemas.microsoft.com/office/powerpoint/2010/main" val="3353929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7AE3-F6C0-4E70-9CF8-C2F8781C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Exploration – Back to </a:t>
            </a:r>
            <a:r>
              <a:rPr lang="en-US" sz="3600" dirty="0" err="1">
                <a:latin typeface="Consolas" panose="020B0609020204030204" pitchFamily="49" charset="0"/>
              </a:rPr>
              <a:t>NextDate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60CA-436E-4A9F-AD8A-5BB6E685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“Analyze Code Coverage” to run tests.</a:t>
            </a:r>
          </a:p>
          <a:p>
            <a:r>
              <a:rPr lang="en-US" dirty="0"/>
              <a:t>Run only </a:t>
            </a:r>
            <a:r>
              <a:rPr lang="en-US" dirty="0" err="1"/>
              <a:t>NextDate_Should</a:t>
            </a:r>
            <a:r>
              <a:rPr lang="en-US" dirty="0"/>
              <a:t> tests.</a:t>
            </a:r>
          </a:p>
          <a:p>
            <a:pPr lvl="1"/>
            <a:r>
              <a:rPr lang="en-US" dirty="0"/>
              <a:t>Yellow coloring means the compound condition was partly executed</a:t>
            </a:r>
          </a:p>
          <a:p>
            <a:r>
              <a:rPr lang="en-US" dirty="0"/>
              <a:t>What if we broke up the compound condition in Leap Year?</a:t>
            </a:r>
          </a:p>
          <a:p>
            <a:pPr lvl="1"/>
            <a:r>
              <a:rPr lang="en-US" dirty="0"/>
              <a:t>You can determine precisely which condition is not executing</a:t>
            </a:r>
          </a:p>
          <a:p>
            <a:r>
              <a:rPr lang="en-US" dirty="0"/>
              <a:t>Happily, we have Leap Year tests to round off the rough spots.</a:t>
            </a:r>
          </a:p>
        </p:txBody>
      </p:sp>
    </p:spTree>
    <p:extLst>
      <p:ext uri="{BB962C8B-B14F-4D97-AF65-F5344CB8AC3E}">
        <p14:creationId xmlns:p14="http://schemas.microsoft.com/office/powerpoint/2010/main" val="2173158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1368132" y="5058104"/>
            <a:ext cx="3563354" cy="14522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E55CAB-4178-4C73-AC0F-0923E9F9FEAE}"/>
              </a:ext>
            </a:extLst>
          </p:cNvPr>
          <p:cNvSpPr/>
          <p:nvPr/>
        </p:nvSpPr>
        <p:spPr>
          <a:xfrm>
            <a:off x="5327144" y="2450253"/>
            <a:ext cx="3658823" cy="25302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3B1D-1739-414A-987F-6F751427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Experience-Based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ADE4-6732-46EB-A7F6-63A1697E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92"/>
            <a:ext cx="10515600" cy="4760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Error guessing and fault attack</a:t>
            </a:r>
          </a:p>
          <a:p>
            <a:pPr lvl="1"/>
            <a:r>
              <a:rPr lang="en-US" i="1" dirty="0"/>
              <a:t>Directed attempt to evaluate the quality, especially reliability, of a test object by attempting to force specific errors to occur</a:t>
            </a:r>
          </a:p>
          <a:p>
            <a:pPr lvl="1"/>
            <a:r>
              <a:rPr lang="en-US" dirty="0"/>
              <a:t>Used as a complement to formal techniques</a:t>
            </a:r>
          </a:p>
          <a:p>
            <a:pPr lvl="1"/>
            <a:r>
              <a:rPr lang="en-US" dirty="0"/>
              <a:t>No rules.</a:t>
            </a:r>
          </a:p>
          <a:p>
            <a:pPr lvl="1"/>
            <a:r>
              <a:rPr lang="en-US" dirty="0"/>
              <a:t>“That could never happen…”</a:t>
            </a:r>
          </a:p>
          <a:p>
            <a:pPr lvl="1"/>
            <a:r>
              <a:rPr lang="en-US" dirty="0"/>
              <a:t>Based on tester experience</a:t>
            </a:r>
          </a:p>
          <a:p>
            <a:pPr lvl="1"/>
            <a:r>
              <a:rPr lang="en-US" dirty="0"/>
              <a:t>Can have a plan</a:t>
            </a:r>
          </a:p>
          <a:p>
            <a:r>
              <a:rPr lang="en-US" dirty="0"/>
              <a:t>Exploratory testing</a:t>
            </a:r>
          </a:p>
          <a:p>
            <a:pPr lvl="1"/>
            <a:r>
              <a:rPr lang="en-US" i="1" dirty="0"/>
              <a:t>Informal technique where tester actively controls the design of tests as those tests are performed and uses information gained while testing to design new and better tests.</a:t>
            </a:r>
          </a:p>
          <a:p>
            <a:pPr lvl="1"/>
            <a:r>
              <a:rPr lang="en-US" dirty="0"/>
              <a:t>Checking boundaries based on domain knowledge, no formalism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5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D5D7-A1DF-494B-9D4B-15C7B09B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technique?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9624-8909-4306-8641-11443871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Internal factors</a:t>
            </a:r>
          </a:p>
          <a:p>
            <a:pPr lvl="1"/>
            <a:r>
              <a:rPr lang="en-US" dirty="0"/>
              <a:t>Models available (state machine, use cases, etc.)</a:t>
            </a:r>
          </a:p>
          <a:p>
            <a:pPr lvl="1"/>
            <a:r>
              <a:rPr lang="en-US" dirty="0"/>
              <a:t>Tester knowledge/experience</a:t>
            </a:r>
          </a:p>
          <a:p>
            <a:pPr lvl="1"/>
            <a:r>
              <a:rPr lang="en-US" dirty="0"/>
              <a:t>Knowledge of likely defects</a:t>
            </a:r>
          </a:p>
          <a:p>
            <a:pPr lvl="1"/>
            <a:r>
              <a:rPr lang="en-US" dirty="0"/>
              <a:t>Test objective</a:t>
            </a:r>
          </a:p>
          <a:p>
            <a:pPr lvl="1"/>
            <a:r>
              <a:rPr lang="en-US" dirty="0"/>
              <a:t>Documentation available</a:t>
            </a:r>
          </a:p>
          <a:p>
            <a:pPr lvl="1"/>
            <a:r>
              <a:rPr lang="en-US" dirty="0"/>
              <a:t>Life cycle model</a:t>
            </a:r>
          </a:p>
          <a:p>
            <a:r>
              <a:rPr lang="en-US" dirty="0"/>
              <a:t>External factors</a:t>
            </a:r>
          </a:p>
          <a:p>
            <a:pPr lvl="1"/>
            <a:r>
              <a:rPr lang="en-US" dirty="0"/>
              <a:t>Risk</a:t>
            </a:r>
          </a:p>
          <a:p>
            <a:pPr lvl="1"/>
            <a:r>
              <a:rPr lang="en-US" dirty="0"/>
              <a:t>Contractual requirements</a:t>
            </a:r>
          </a:p>
          <a:p>
            <a:pPr lvl="1"/>
            <a:r>
              <a:rPr lang="en-US" dirty="0"/>
              <a:t>Regulatory requirements</a:t>
            </a:r>
          </a:p>
          <a:p>
            <a:pPr lvl="1"/>
            <a:r>
              <a:rPr lang="en-US" dirty="0"/>
              <a:t>Type of system (Computation intensive? Logic intensive?)</a:t>
            </a:r>
          </a:p>
          <a:p>
            <a:pPr lvl="1"/>
            <a:r>
              <a:rPr lang="en-US" dirty="0"/>
              <a:t>Time and Budget</a:t>
            </a:r>
          </a:p>
        </p:txBody>
      </p:sp>
    </p:spTree>
    <p:extLst>
      <p:ext uri="{BB962C8B-B14F-4D97-AF65-F5344CB8AC3E}">
        <p14:creationId xmlns:p14="http://schemas.microsoft.com/office/powerpoint/2010/main" val="3658610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7B52-813E-445A-B2A7-5CE7B713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F9F4-831F-45F5-85B0-2BE0CD77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this one is worth 45 points – 150% of the others.  </a:t>
            </a:r>
            <a:r>
              <a:rPr lang="en-US" i="1" dirty="0"/>
              <a:t>Don’t wait until the last minute!</a:t>
            </a:r>
          </a:p>
        </p:txBody>
      </p:sp>
    </p:spTree>
    <p:extLst>
      <p:ext uri="{BB962C8B-B14F-4D97-AF65-F5344CB8AC3E}">
        <p14:creationId xmlns:p14="http://schemas.microsoft.com/office/powerpoint/2010/main" val="64367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F7A5E7-1652-4AD9-93CC-3D5AB773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Delegates and Lambdas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8B07F-8760-4C96-97FC-52006B973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3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BAA9-1347-48A2-BB40-492D2D0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– the bare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31EA-E35F-4D4B-AC4B-8AEAD252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when you pass a parameter to a method, you’re sending a variable (either by value or by reference)</a:t>
            </a:r>
          </a:p>
          <a:p>
            <a:r>
              <a:rPr lang="en-US" dirty="0"/>
              <a:t>A C# delegate enables you to pass a reference to a </a:t>
            </a:r>
            <a:r>
              <a:rPr lang="en-US" i="1" dirty="0"/>
              <a:t>method.  </a:t>
            </a:r>
            <a:r>
              <a:rPr lang="en-US" dirty="0"/>
              <a:t>It’s similar to a C++ function pointer but is object-oriented and type safe.</a:t>
            </a:r>
          </a:p>
          <a:p>
            <a:r>
              <a:rPr lang="en-US" dirty="0"/>
              <a:t>Java doesn’t support delegates, per se, but you can simulate them using interfaces.</a:t>
            </a:r>
          </a:p>
          <a:p>
            <a:r>
              <a:rPr lang="en-US" dirty="0"/>
              <a:t>Delegates are used for two primary purposes</a:t>
            </a:r>
          </a:p>
          <a:p>
            <a:pPr lvl="1"/>
            <a:r>
              <a:rPr lang="en-US" dirty="0"/>
              <a:t>Implementing events</a:t>
            </a:r>
          </a:p>
          <a:p>
            <a:pPr lvl="1"/>
            <a:r>
              <a:rPr lang="en-US" dirty="0"/>
              <a:t>Implementing callbacks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45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A4A8-9775-47C2-B8A8-1A5246BF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using a named 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D63C-F268-492A-8BB3-91756547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Declare the delegate.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message);</a:t>
            </a:r>
            <a:b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Create a method for it.</a:t>
            </a:r>
          </a:p>
          <a:p>
            <a:pPr marL="914400" lvl="2" indent="0">
              <a:buNone/>
            </a:pPr>
            <a:r>
              <a:rPr lang="en-US" sz="29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7D9A"/>
                </a:solidFill>
                <a:latin typeface="Consolas" panose="020B0609020204030204" pitchFamily="49" charset="0"/>
              </a:rPr>
              <a:t>DelegateMethod</a:t>
            </a: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 message) </a:t>
            </a:r>
          </a:p>
          <a:p>
            <a:pPr marL="914400" lvl="2" indent="0">
              <a:buNone/>
            </a:pP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{ </a:t>
            </a:r>
          </a:p>
          <a:p>
            <a:pPr marL="914400" lvl="2" indent="0">
              <a:buNone/>
            </a:pP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	</a:t>
            </a:r>
            <a:r>
              <a:rPr lang="en-US" sz="2900" dirty="0" err="1">
                <a:solidFill>
                  <a:srgbClr val="171717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(message); </a:t>
            </a:r>
          </a:p>
          <a:p>
            <a:pPr marL="914400" lvl="2" indent="0">
              <a:buNone/>
            </a:pPr>
            <a: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  <a:t>}</a:t>
            </a:r>
            <a:br>
              <a:rPr lang="en-US" sz="2900" dirty="0">
                <a:solidFill>
                  <a:srgbClr val="171717"/>
                </a:solidFill>
                <a:latin typeface="Consolas" panose="020B0609020204030204" pitchFamily="49" charset="0"/>
              </a:rPr>
            </a:br>
            <a:endParaRPr lang="en-US" sz="2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marL="228600" lvl="2">
              <a:spcBef>
                <a:spcPts val="1000"/>
              </a:spcBef>
            </a:pPr>
            <a:r>
              <a:rPr lang="en-US" sz="2800" dirty="0">
                <a:solidFill>
                  <a:srgbClr val="171717"/>
                </a:solidFill>
                <a:latin typeface="SFMono-Regular"/>
              </a:rPr>
              <a:t>Instantiate the delegate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2800" dirty="0">
                <a:solidFill>
                  <a:srgbClr val="171717"/>
                </a:solidFill>
                <a:latin typeface="Consolas" panose="020B0609020204030204" pitchFamily="49" charset="0"/>
              </a:rPr>
              <a:t>Del handler = </a:t>
            </a:r>
            <a:r>
              <a:rPr lang="en-US" sz="2800" dirty="0" err="1">
                <a:solidFill>
                  <a:srgbClr val="171717"/>
                </a:solidFill>
                <a:latin typeface="Consolas" panose="020B0609020204030204" pitchFamily="49" charset="0"/>
              </a:rPr>
              <a:t>DelegateMethod</a:t>
            </a:r>
            <a:r>
              <a:rPr lang="en-US" sz="2800" dirty="0">
                <a:solidFill>
                  <a:srgbClr val="171717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171717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marL="228600" lvl="2">
              <a:spcBef>
                <a:spcPts val="1000"/>
              </a:spcBef>
            </a:pPr>
            <a:r>
              <a:rPr lang="en-US" sz="2800" dirty="0">
                <a:solidFill>
                  <a:srgbClr val="171717"/>
                </a:solidFill>
                <a:latin typeface="SFMono-Regular"/>
              </a:rPr>
              <a:t>Call the delegate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171717"/>
                </a:solidFill>
                <a:latin typeface="Consolas" panose="020B0609020204030204" pitchFamily="49" charset="0"/>
              </a:rPr>
              <a:t>	handler(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17171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5B89-6B31-4F5D-A105-6CDBEDB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and Lambdas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C424-3AF3-4ABB-983F-7D4BEED3DD22}"/>
              </a:ext>
            </a:extLst>
          </p:cNvPr>
          <p:cNvSpPr txBox="1"/>
          <p:nvPr/>
        </p:nvSpPr>
        <p:spPr>
          <a:xfrm>
            <a:off x="687238" y="4515556"/>
            <a:ext cx="399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demo: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Standard delegate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Delegate with an anonymous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a lambda</a:t>
            </a:r>
          </a:p>
        </p:txBody>
      </p:sp>
    </p:spTree>
    <p:extLst>
      <p:ext uri="{BB962C8B-B14F-4D97-AF65-F5344CB8AC3E}">
        <p14:creationId xmlns:p14="http://schemas.microsoft.com/office/powerpoint/2010/main" val="6814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3C7-04FB-44CA-87C3-336BC52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i="1" dirty="0" err="1"/>
              <a:t>NextDate</a:t>
            </a:r>
            <a:r>
              <a:rPr lang="en-US" i="1" dirty="0"/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422D-AA83-4290-B9AC-6B1F2BE69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1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B973-79B2-4FE0-BCA0-FE11A9E8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BB49-8404-4929-ADC4-DD26B500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 that the preceding demo demonstrates </a:t>
            </a:r>
            <a:r>
              <a:rPr lang="en-US" b="1" dirty="0"/>
              <a:t>callbacks.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 </a:t>
            </a:r>
            <a:r>
              <a:rPr lang="en-US" dirty="0">
                <a:hlinkClick r:id="rId2" tooltip="Computer programming"/>
              </a:rPr>
              <a:t>computer programming</a:t>
            </a:r>
            <a:r>
              <a:rPr lang="en-US" dirty="0"/>
              <a:t>, a </a:t>
            </a:r>
            <a:r>
              <a:rPr lang="en-US" b="1" dirty="0"/>
              <a:t>callback</a:t>
            </a:r>
            <a:r>
              <a:rPr lang="en-US" dirty="0"/>
              <a:t>…is any </a:t>
            </a:r>
            <a:r>
              <a:rPr lang="en-US" dirty="0">
                <a:hlinkClick r:id="rId3" tooltip="Executable code"/>
              </a:rPr>
              <a:t>executable code</a:t>
            </a:r>
            <a:r>
              <a:rPr lang="en-US" dirty="0"/>
              <a:t> that is passed as an </a:t>
            </a:r>
            <a:r>
              <a:rPr lang="en-US" dirty="0">
                <a:hlinkClick r:id="rId4" tooltip="Argument (computer science)"/>
              </a:rPr>
              <a:t>argument</a:t>
            </a:r>
            <a:r>
              <a:rPr lang="en-US" dirty="0"/>
              <a:t> to other code that is expected to </a:t>
            </a:r>
            <a:r>
              <a:rPr lang="en-US" i="1" dirty="0"/>
              <a:t>call back</a:t>
            </a:r>
            <a:r>
              <a:rPr lang="en-US" dirty="0"/>
              <a:t> (execute) the argument at a given time. This execution may be immediate as in a </a:t>
            </a:r>
            <a:r>
              <a:rPr lang="en-US" b="1" dirty="0"/>
              <a:t>synchronous callback</a:t>
            </a:r>
            <a:r>
              <a:rPr lang="en-US" dirty="0"/>
              <a:t>, or it might happen at a later time as in an </a:t>
            </a:r>
            <a:r>
              <a:rPr lang="en-US" b="1" dirty="0"/>
              <a:t>asynchronous callback</a:t>
            </a:r>
            <a:r>
              <a:rPr lang="en-US" dirty="0"/>
              <a:t>. </a:t>
            </a:r>
            <a:r>
              <a:rPr lang="en-US" dirty="0">
                <a:hlinkClick r:id="rId5" tooltip="Programming languages"/>
              </a:rPr>
              <a:t>Programming languages</a:t>
            </a:r>
            <a:r>
              <a:rPr lang="en-US" dirty="0"/>
              <a:t> support callbacks in different ways, often implementing them with </a:t>
            </a:r>
            <a:r>
              <a:rPr lang="en-US" dirty="0">
                <a:hlinkClick r:id="rId6" tooltip="Subroutines"/>
              </a:rPr>
              <a:t>subroutines</a:t>
            </a:r>
            <a:r>
              <a:rPr lang="en-US" dirty="0"/>
              <a:t>, </a:t>
            </a:r>
            <a:r>
              <a:rPr lang="en-US" dirty="0">
                <a:hlinkClick r:id="rId7" tooltip="Lambda (programming)"/>
              </a:rPr>
              <a:t>lambda expressions</a:t>
            </a:r>
            <a:r>
              <a:rPr lang="en-US" dirty="0"/>
              <a:t>, </a:t>
            </a:r>
            <a:r>
              <a:rPr lang="en-US" dirty="0">
                <a:hlinkClick r:id="rId8" tooltip="Block (programming)"/>
              </a:rPr>
              <a:t>blocks</a:t>
            </a:r>
            <a:r>
              <a:rPr lang="en-US" dirty="0"/>
              <a:t>, or </a:t>
            </a:r>
            <a:r>
              <a:rPr lang="en-US" dirty="0">
                <a:hlinkClick r:id="rId9" tooltip="Function pointers"/>
              </a:rPr>
              <a:t>function pointers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hlinkClick r:id="rId10"/>
              </a:rPr>
              <a:t>Wikipedia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2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5B89-6B31-4F5D-A105-6CDBEDB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</a:t>
            </a:r>
          </a:p>
        </p:txBody>
      </p:sp>
    </p:spTree>
    <p:extLst>
      <p:ext uri="{BB962C8B-B14F-4D97-AF65-F5344CB8AC3E}">
        <p14:creationId xmlns:p14="http://schemas.microsoft.com/office/powerpoint/2010/main" val="304036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F5D34-6C46-4A4B-823C-55825388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Built-in delegate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75A3-FB7D-4CBB-A60D-FB7C9AFF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Action: generic delegate type for a delegate that returns void</a:t>
            </a:r>
          </a:p>
          <a:p>
            <a:r>
              <a:rPr lang="en-US" dirty="0" err="1"/>
              <a:t>Func</a:t>
            </a:r>
            <a:r>
              <a:rPr lang="en-US" dirty="0"/>
              <a:t>: generic delegate type for delegates that return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C527A-F300-494C-A8FE-17C424AD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Day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AC1DB-5102-4639-B169-527BA649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335"/>
            <a:ext cx="10515600" cy="4351338"/>
          </a:xfrm>
        </p:spPr>
        <p:txBody>
          <a:bodyPr/>
          <a:lstStyle/>
          <a:p>
            <a:r>
              <a:rPr lang="en-US" dirty="0"/>
              <a:t>Input: any valid date between 1/1/1818 and 12/31/2020</a:t>
            </a:r>
          </a:p>
          <a:p>
            <a:r>
              <a:rPr lang="en-US" dirty="0"/>
              <a:t>Output: the next calendar day</a:t>
            </a:r>
          </a:p>
          <a:p>
            <a:r>
              <a:rPr lang="en-US" dirty="0"/>
              <a:t>Special considerations:</a:t>
            </a:r>
          </a:p>
          <a:p>
            <a:pPr lvl="1"/>
            <a:r>
              <a:rPr lang="en-US" dirty="0"/>
              <a:t>Some months have 30 days</a:t>
            </a:r>
          </a:p>
          <a:p>
            <a:pPr lvl="1"/>
            <a:r>
              <a:rPr lang="en-US" dirty="0"/>
              <a:t>Some months have 31 days</a:t>
            </a:r>
          </a:p>
          <a:p>
            <a:pPr lvl="1"/>
            <a:r>
              <a:rPr lang="en-US" dirty="0"/>
              <a:t>February always has at least 28 days</a:t>
            </a:r>
          </a:p>
          <a:p>
            <a:pPr lvl="1"/>
            <a:r>
              <a:rPr lang="en-US" dirty="0"/>
              <a:t>On leap years, February has 29 days</a:t>
            </a:r>
          </a:p>
          <a:p>
            <a:pPr lvl="2"/>
            <a:r>
              <a:rPr lang="en-US" dirty="0"/>
              <a:t>Except for century years, every year evenly divisible by 4 is a leap year.</a:t>
            </a:r>
          </a:p>
          <a:p>
            <a:pPr lvl="2"/>
            <a:r>
              <a:rPr lang="en-US" dirty="0"/>
              <a:t>Every century year evenly divisible by 400 is a leap year.</a:t>
            </a:r>
          </a:p>
        </p:txBody>
      </p:sp>
    </p:spTree>
    <p:extLst>
      <p:ext uri="{BB962C8B-B14F-4D97-AF65-F5344CB8AC3E}">
        <p14:creationId xmlns:p14="http://schemas.microsoft.com/office/powerpoint/2010/main" val="15911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73D9-1ABD-48D9-8F8C-C2F77C63EA9C}"/>
              </a:ext>
            </a:extLst>
          </p:cNvPr>
          <p:cNvCxnSpPr>
            <a:cxnSpLocks/>
          </p:cNvCxnSpPr>
          <p:nvPr/>
        </p:nvCxnSpPr>
        <p:spPr>
          <a:xfrm flipH="1">
            <a:off x="6294936" y="3055239"/>
            <a:ext cx="376179" cy="65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F3AB4E-2C18-47DC-8321-F8A9971B6345}"/>
              </a:ext>
            </a:extLst>
          </p:cNvPr>
          <p:cNvCxnSpPr>
            <a:cxnSpLocks/>
          </p:cNvCxnSpPr>
          <p:nvPr/>
        </p:nvCxnSpPr>
        <p:spPr>
          <a:xfrm flipH="1">
            <a:off x="7670665" y="2895972"/>
            <a:ext cx="91916" cy="1390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AA537-D599-4E2F-A0F5-FF37CA85BDDB}"/>
              </a:ext>
            </a:extLst>
          </p:cNvPr>
          <p:cNvCxnSpPr>
            <a:cxnSpLocks/>
          </p:cNvCxnSpPr>
          <p:nvPr/>
        </p:nvCxnSpPr>
        <p:spPr>
          <a:xfrm flipH="1">
            <a:off x="8661244" y="2940047"/>
            <a:ext cx="492641" cy="30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B17B8-07C8-468A-83E7-05546FA5B73E}"/>
              </a:ext>
            </a:extLst>
          </p:cNvPr>
          <p:cNvCxnSpPr>
            <a:cxnSpLocks/>
          </p:cNvCxnSpPr>
          <p:nvPr/>
        </p:nvCxnSpPr>
        <p:spPr>
          <a:xfrm flipH="1">
            <a:off x="9127578" y="2895972"/>
            <a:ext cx="293874" cy="272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2E6169-FB6C-4864-A0AB-ED40B718EC90}"/>
              </a:ext>
            </a:extLst>
          </p:cNvPr>
          <p:cNvCxnSpPr>
            <a:cxnSpLocks/>
          </p:cNvCxnSpPr>
          <p:nvPr/>
        </p:nvCxnSpPr>
        <p:spPr>
          <a:xfrm flipH="1">
            <a:off x="9633317" y="2895972"/>
            <a:ext cx="44085" cy="2084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A63CE1-0C5A-4766-AE17-610869E0A12D}"/>
              </a:ext>
            </a:extLst>
          </p:cNvPr>
          <p:cNvCxnSpPr>
            <a:cxnSpLocks/>
          </p:cNvCxnSpPr>
          <p:nvPr/>
        </p:nvCxnSpPr>
        <p:spPr>
          <a:xfrm>
            <a:off x="9991985" y="3023800"/>
            <a:ext cx="140407" cy="12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A5E39A-C952-4B89-96BB-92576DB7F079}"/>
              </a:ext>
            </a:extLst>
          </p:cNvPr>
          <p:cNvCxnSpPr>
            <a:cxnSpLocks/>
          </p:cNvCxnSpPr>
          <p:nvPr/>
        </p:nvCxnSpPr>
        <p:spPr>
          <a:xfrm>
            <a:off x="10697964" y="2919806"/>
            <a:ext cx="374723" cy="71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4D3C2F-ED63-4670-BCC0-BB4D5E4F62F9}"/>
              </a:ext>
            </a:extLst>
          </p:cNvPr>
          <p:cNvCxnSpPr>
            <a:cxnSpLocks/>
          </p:cNvCxnSpPr>
          <p:nvPr/>
        </p:nvCxnSpPr>
        <p:spPr>
          <a:xfrm flipH="1">
            <a:off x="3484618" y="388647"/>
            <a:ext cx="4497280" cy="294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107B4F-A16F-4703-9428-CDE4537A6AD4}"/>
              </a:ext>
            </a:extLst>
          </p:cNvPr>
          <p:cNvCxnSpPr>
            <a:cxnSpLocks/>
          </p:cNvCxnSpPr>
          <p:nvPr/>
        </p:nvCxnSpPr>
        <p:spPr>
          <a:xfrm flipH="1">
            <a:off x="7167386" y="541047"/>
            <a:ext cx="966912" cy="248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244D1-155F-4FDF-8CD6-DBD3BA35BB5F}"/>
              </a:ext>
            </a:extLst>
          </p:cNvPr>
          <p:cNvCxnSpPr>
            <a:cxnSpLocks/>
          </p:cNvCxnSpPr>
          <p:nvPr/>
        </p:nvCxnSpPr>
        <p:spPr>
          <a:xfrm>
            <a:off x="9131234" y="583329"/>
            <a:ext cx="1193518" cy="234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627F83-2607-43D6-8438-7CDD1565E75F}"/>
              </a:ext>
            </a:extLst>
          </p:cNvPr>
          <p:cNvCxnSpPr>
            <a:cxnSpLocks/>
          </p:cNvCxnSpPr>
          <p:nvPr/>
        </p:nvCxnSpPr>
        <p:spPr>
          <a:xfrm flipH="1">
            <a:off x="1655747" y="3511221"/>
            <a:ext cx="752410" cy="6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7B8ED9-6B16-45D3-B709-ED9CFD6CA0F3}"/>
              </a:ext>
            </a:extLst>
          </p:cNvPr>
          <p:cNvCxnSpPr>
            <a:cxnSpLocks/>
          </p:cNvCxnSpPr>
          <p:nvPr/>
        </p:nvCxnSpPr>
        <p:spPr>
          <a:xfrm flipH="1">
            <a:off x="2271673" y="3509709"/>
            <a:ext cx="505426" cy="11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27562E-9A92-4EBB-8523-D4D498B2E9B5}"/>
              </a:ext>
            </a:extLst>
          </p:cNvPr>
          <p:cNvCxnSpPr>
            <a:cxnSpLocks/>
          </p:cNvCxnSpPr>
          <p:nvPr/>
        </p:nvCxnSpPr>
        <p:spPr>
          <a:xfrm flipH="1">
            <a:off x="2765341" y="3509709"/>
            <a:ext cx="218334" cy="16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EA04C8-DC60-4068-AA95-276A32791F22}"/>
              </a:ext>
            </a:extLst>
          </p:cNvPr>
          <p:cNvCxnSpPr>
            <a:cxnSpLocks/>
          </p:cNvCxnSpPr>
          <p:nvPr/>
        </p:nvCxnSpPr>
        <p:spPr>
          <a:xfrm>
            <a:off x="3256501" y="3525240"/>
            <a:ext cx="334652" cy="246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C0142B-3741-42AF-A03D-9CD30045280F}"/>
              </a:ext>
            </a:extLst>
          </p:cNvPr>
          <p:cNvCxnSpPr>
            <a:cxnSpLocks/>
          </p:cNvCxnSpPr>
          <p:nvPr/>
        </p:nvCxnSpPr>
        <p:spPr>
          <a:xfrm>
            <a:off x="3285771" y="3481742"/>
            <a:ext cx="794563" cy="149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BF71D8-A68A-4CC0-B56A-0BC8A7079119}"/>
              </a:ext>
            </a:extLst>
          </p:cNvPr>
          <p:cNvCxnSpPr>
            <a:cxnSpLocks/>
          </p:cNvCxnSpPr>
          <p:nvPr/>
        </p:nvCxnSpPr>
        <p:spPr>
          <a:xfrm>
            <a:off x="3688489" y="3416024"/>
            <a:ext cx="873752" cy="87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C810-F7AE-4910-9654-0D3341030E67}"/>
              </a:ext>
            </a:extLst>
          </p:cNvPr>
          <p:cNvCxnSpPr/>
          <p:nvPr/>
        </p:nvCxnSpPr>
        <p:spPr>
          <a:xfrm>
            <a:off x="2923825" y="406018"/>
            <a:ext cx="1009662" cy="22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1625C-D156-488C-9931-1BA4FE4A4BC8}"/>
              </a:ext>
            </a:extLst>
          </p:cNvPr>
          <p:cNvCxnSpPr>
            <a:cxnSpLocks/>
          </p:cNvCxnSpPr>
          <p:nvPr/>
        </p:nvCxnSpPr>
        <p:spPr>
          <a:xfrm flipH="1">
            <a:off x="3966894" y="728566"/>
            <a:ext cx="51688" cy="453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86EEE-D1BC-4702-A547-EA7D2A1E7F9A}"/>
              </a:ext>
            </a:extLst>
          </p:cNvPr>
          <p:cNvCxnSpPr>
            <a:cxnSpLocks/>
          </p:cNvCxnSpPr>
          <p:nvPr/>
        </p:nvCxnSpPr>
        <p:spPr>
          <a:xfrm flipH="1">
            <a:off x="3428656" y="728566"/>
            <a:ext cx="234247" cy="89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06931-8D15-4B1F-93FD-A84C77D78BBB}"/>
              </a:ext>
            </a:extLst>
          </p:cNvPr>
          <p:cNvCxnSpPr>
            <a:cxnSpLocks/>
          </p:cNvCxnSpPr>
          <p:nvPr/>
        </p:nvCxnSpPr>
        <p:spPr>
          <a:xfrm flipH="1">
            <a:off x="1431267" y="406018"/>
            <a:ext cx="611941" cy="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9A6CAD-06C5-4A2F-A5B1-33549CDC6F1C}"/>
              </a:ext>
            </a:extLst>
          </p:cNvPr>
          <p:cNvCxnSpPr>
            <a:cxnSpLocks/>
          </p:cNvCxnSpPr>
          <p:nvPr/>
        </p:nvCxnSpPr>
        <p:spPr>
          <a:xfrm flipH="1">
            <a:off x="1733383" y="501338"/>
            <a:ext cx="368924" cy="95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06E18-DFF0-4C84-977D-0587A7453C84}"/>
              </a:ext>
            </a:extLst>
          </p:cNvPr>
          <p:cNvCxnSpPr>
            <a:cxnSpLocks/>
          </p:cNvCxnSpPr>
          <p:nvPr/>
        </p:nvCxnSpPr>
        <p:spPr>
          <a:xfrm flipH="1">
            <a:off x="1980810" y="501338"/>
            <a:ext cx="297978" cy="1428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903929-E1C5-400D-A1C8-C737BB7A3AC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05863" y="583329"/>
            <a:ext cx="148064" cy="208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596959-B0C0-49AD-920A-77CC5B76628F}"/>
              </a:ext>
            </a:extLst>
          </p:cNvPr>
          <p:cNvSpPr/>
          <p:nvPr/>
        </p:nvSpPr>
        <p:spPr>
          <a:xfrm>
            <a:off x="384527" y="583329"/>
            <a:ext cx="1289756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Informal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5C05-28C3-4D83-AC15-AB895C489981}"/>
              </a:ext>
            </a:extLst>
          </p:cNvPr>
          <p:cNvSpPr/>
          <p:nvPr/>
        </p:nvSpPr>
        <p:spPr>
          <a:xfrm>
            <a:off x="416809" y="1276671"/>
            <a:ext cx="1514482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Walkthroughs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E5AF-354B-4DA2-9AF3-4C8369C1228D}"/>
              </a:ext>
            </a:extLst>
          </p:cNvPr>
          <p:cNvSpPr/>
          <p:nvPr/>
        </p:nvSpPr>
        <p:spPr>
          <a:xfrm>
            <a:off x="706265" y="1841742"/>
            <a:ext cx="1369483" cy="512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Technical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E54B-1A89-4D24-9CF2-8920CD69D919}"/>
              </a:ext>
            </a:extLst>
          </p:cNvPr>
          <p:cNvSpPr/>
          <p:nvPr/>
        </p:nvSpPr>
        <p:spPr>
          <a:xfrm>
            <a:off x="1084442" y="2585425"/>
            <a:ext cx="1369484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Inspections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82AE-93DF-474A-B0BB-27EC7263EBC5}"/>
              </a:ext>
            </a:extLst>
          </p:cNvPr>
          <p:cNvSpPr/>
          <p:nvPr/>
        </p:nvSpPr>
        <p:spPr>
          <a:xfrm>
            <a:off x="3373619" y="475180"/>
            <a:ext cx="1557867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EC49-6B59-4FF1-9CCF-4E582DBF69F7}"/>
              </a:ext>
            </a:extLst>
          </p:cNvPr>
          <p:cNvSpPr/>
          <p:nvPr/>
        </p:nvSpPr>
        <p:spPr>
          <a:xfrm>
            <a:off x="3747917" y="1012646"/>
            <a:ext cx="1557866" cy="339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C7478-A75E-427D-95FB-CA9271907803}"/>
              </a:ext>
            </a:extLst>
          </p:cNvPr>
          <p:cNvSpPr/>
          <p:nvPr/>
        </p:nvSpPr>
        <p:spPr>
          <a:xfrm>
            <a:off x="2923825" y="1510615"/>
            <a:ext cx="1360311" cy="354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28F0A-F6A8-4C40-BE3E-A5C71837361C}"/>
              </a:ext>
            </a:extLst>
          </p:cNvPr>
          <p:cNvSpPr/>
          <p:nvPr/>
        </p:nvSpPr>
        <p:spPr>
          <a:xfrm>
            <a:off x="1809049" y="228707"/>
            <a:ext cx="1289755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0318-9B0B-4067-944C-67B36F309A30}"/>
              </a:ext>
            </a:extLst>
          </p:cNvPr>
          <p:cNvSpPr/>
          <p:nvPr/>
        </p:nvSpPr>
        <p:spPr>
          <a:xfrm>
            <a:off x="5536879" y="3404790"/>
            <a:ext cx="1716608" cy="3546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Error Guessing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05504-66DF-425A-8C4B-7BEEE46BB6D9}"/>
              </a:ext>
            </a:extLst>
          </p:cNvPr>
          <p:cNvSpPr/>
          <p:nvPr/>
        </p:nvSpPr>
        <p:spPr>
          <a:xfrm>
            <a:off x="6170450" y="2762735"/>
            <a:ext cx="2125130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Experience-based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43EE-A524-494A-B209-5E9F717C779C}"/>
              </a:ext>
            </a:extLst>
          </p:cNvPr>
          <p:cNvSpPr/>
          <p:nvPr/>
        </p:nvSpPr>
        <p:spPr>
          <a:xfrm>
            <a:off x="8880562" y="2762735"/>
            <a:ext cx="2888108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Specification-based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7112D-9148-4E99-AC14-7FE02A4D4D2D}"/>
              </a:ext>
            </a:extLst>
          </p:cNvPr>
          <p:cNvSpPr/>
          <p:nvPr/>
        </p:nvSpPr>
        <p:spPr>
          <a:xfrm>
            <a:off x="10218562" y="3329284"/>
            <a:ext cx="1862665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Equivalence Class Partitioning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62083-A7FD-4BD9-8D13-A3546C707701}"/>
              </a:ext>
            </a:extLst>
          </p:cNvPr>
          <p:cNvSpPr/>
          <p:nvPr/>
        </p:nvSpPr>
        <p:spPr>
          <a:xfrm>
            <a:off x="9808960" y="4108964"/>
            <a:ext cx="1557866" cy="50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 Value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1794A-7378-4295-A459-D42927EA6CB5}"/>
              </a:ext>
            </a:extLst>
          </p:cNvPr>
          <p:cNvSpPr/>
          <p:nvPr/>
        </p:nvSpPr>
        <p:spPr>
          <a:xfrm>
            <a:off x="9386001" y="4810632"/>
            <a:ext cx="1557866" cy="339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4EB-0101-4221-BD31-5D17D9C98C87}"/>
              </a:ext>
            </a:extLst>
          </p:cNvPr>
          <p:cNvSpPr/>
          <p:nvPr/>
        </p:nvSpPr>
        <p:spPr>
          <a:xfrm>
            <a:off x="8943619" y="5402962"/>
            <a:ext cx="1862665" cy="33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385C1-90AD-4193-9659-55F8AE35F652}"/>
              </a:ext>
            </a:extLst>
          </p:cNvPr>
          <p:cNvSpPr/>
          <p:nvPr/>
        </p:nvSpPr>
        <p:spPr>
          <a:xfrm>
            <a:off x="8454668" y="5985801"/>
            <a:ext cx="1862666" cy="3546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case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F9860-00D3-4996-A641-55C63542B3DA}"/>
              </a:ext>
            </a:extLst>
          </p:cNvPr>
          <p:cNvSpPr/>
          <p:nvPr/>
        </p:nvSpPr>
        <p:spPr>
          <a:xfrm>
            <a:off x="6278060" y="4140403"/>
            <a:ext cx="1950854" cy="3546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205F3-8B0A-42AB-8118-CEFBF03E3ABB}"/>
              </a:ext>
            </a:extLst>
          </p:cNvPr>
          <p:cNvSpPr/>
          <p:nvPr/>
        </p:nvSpPr>
        <p:spPr>
          <a:xfrm>
            <a:off x="2222865" y="3278767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Structure-based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51451-3C47-4384-8A18-5CAF66284AD9}"/>
              </a:ext>
            </a:extLst>
          </p:cNvPr>
          <p:cNvSpPr/>
          <p:nvPr/>
        </p:nvSpPr>
        <p:spPr>
          <a:xfrm>
            <a:off x="769430" y="4015211"/>
            <a:ext cx="152576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E41C2-1966-4AAA-9E55-BB0D9A102242}"/>
              </a:ext>
            </a:extLst>
          </p:cNvPr>
          <p:cNvSpPr/>
          <p:nvPr/>
        </p:nvSpPr>
        <p:spPr>
          <a:xfrm>
            <a:off x="1248133" y="4592642"/>
            <a:ext cx="1412872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425F2-2135-4574-AD2C-BC370EB19248}"/>
              </a:ext>
            </a:extLst>
          </p:cNvPr>
          <p:cNvSpPr/>
          <p:nvPr/>
        </p:nvSpPr>
        <p:spPr>
          <a:xfrm>
            <a:off x="1674283" y="5170074"/>
            <a:ext cx="1611488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89D51-23E4-4E0B-BDB9-42DD9C952583}"/>
              </a:ext>
            </a:extLst>
          </p:cNvPr>
          <p:cNvSpPr/>
          <p:nvPr/>
        </p:nvSpPr>
        <p:spPr>
          <a:xfrm>
            <a:off x="2731570" y="5831316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Multiple Condition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5FD6D-A2D4-4C7C-A38F-D95BF9AC942E}"/>
              </a:ext>
            </a:extLst>
          </p:cNvPr>
          <p:cNvSpPr/>
          <p:nvPr/>
        </p:nvSpPr>
        <p:spPr>
          <a:xfrm>
            <a:off x="3933487" y="4108964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1551F6-9DEA-4345-AD66-C71491A82055}"/>
              </a:ext>
            </a:extLst>
          </p:cNvPr>
          <p:cNvSpPr/>
          <p:nvPr/>
        </p:nvSpPr>
        <p:spPr>
          <a:xfrm>
            <a:off x="3735678" y="4897955"/>
            <a:ext cx="1862666" cy="3546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LCSAJ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20E62-8360-4BC2-ADD1-6604DAE4B6CC}"/>
              </a:ext>
            </a:extLst>
          </p:cNvPr>
          <p:cNvSpPr/>
          <p:nvPr/>
        </p:nvSpPr>
        <p:spPr>
          <a:xfrm>
            <a:off x="7814736" y="272205"/>
            <a:ext cx="1862666" cy="354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4DF03B-5585-4382-A864-FD2D4F63365A}"/>
              </a:ext>
            </a:extLst>
          </p:cNvPr>
          <p:cNvSpPr/>
          <p:nvPr/>
        </p:nvSpPr>
        <p:spPr>
          <a:xfrm>
            <a:off x="9262796" y="3887213"/>
            <a:ext cx="2657824" cy="9041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CF85-1B7B-477E-A00D-241EB0C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 (in our last episode)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7B7B-CC6F-4FBD-A330-1F1A2A9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31"/>
            <a:ext cx="9372600" cy="5032375"/>
          </a:xfrm>
        </p:spPr>
        <p:txBody>
          <a:bodyPr>
            <a:normAutofit/>
          </a:bodyPr>
          <a:lstStyle/>
          <a:p>
            <a:r>
              <a:rPr lang="en-US" dirty="0"/>
              <a:t>Test at…well, the boundaries</a:t>
            </a:r>
          </a:p>
          <a:p>
            <a:r>
              <a:rPr lang="en-US" dirty="0"/>
              <a:t>Informal: For each range test </a:t>
            </a:r>
            <a:r>
              <a:rPr lang="en-US" i="1" dirty="0"/>
              <a:t>min, max </a:t>
            </a:r>
          </a:p>
          <a:p>
            <a:r>
              <a:rPr lang="en-US" dirty="0"/>
              <a:t>Boundary value analysis is nearly always based on a </a:t>
            </a:r>
            <a:r>
              <a:rPr lang="en-US" b="1" dirty="0"/>
              <a:t>single variable </a:t>
            </a:r>
            <a:r>
              <a:rPr lang="en-US" dirty="0"/>
              <a:t>(single-fault assumption)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 110 Template.potx" id="{DAE0C17F-F06B-4517-9168-AA8CA9A5293A}" vid="{DEAFF74A-EE19-47F9-87DE-BEE4206A3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18792</TotalTime>
  <Words>4140</Words>
  <Application>Microsoft Office PowerPoint</Application>
  <PresentationFormat>Widescreen</PresentationFormat>
  <Paragraphs>1229</Paragraphs>
  <Slides>62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Courier New</vt:lpstr>
      <vt:lpstr>SFMono-Regular</vt:lpstr>
      <vt:lpstr>Tahoma</vt:lpstr>
      <vt:lpstr>Office Theme</vt:lpstr>
      <vt:lpstr>ISIT 324 Software Testing</vt:lpstr>
      <vt:lpstr>First things first…</vt:lpstr>
      <vt:lpstr>On the Docket  </vt:lpstr>
      <vt:lpstr>About the final…</vt:lpstr>
      <vt:lpstr>Moq homework review</vt:lpstr>
      <vt:lpstr>Introducing NextDate()</vt:lpstr>
      <vt:lpstr>Next Day Rules</vt:lpstr>
      <vt:lpstr>PowerPoint Presentation</vt:lpstr>
      <vt:lpstr>Boundary Value Analysis (in our last episode)</vt:lpstr>
      <vt:lpstr>Some definitions</vt:lpstr>
      <vt:lpstr>Boundary Value Analysis Example</vt:lpstr>
      <vt:lpstr>BVA Example with NextDate</vt:lpstr>
      <vt:lpstr>BVA Example with NextDate</vt:lpstr>
      <vt:lpstr>Selection of worst-case NextDate BVA test cases</vt:lpstr>
      <vt:lpstr>PowerPoint Presentation</vt:lpstr>
      <vt:lpstr>Equivalence Partitioning (aka Equivalence Classes) -- Redux</vt:lpstr>
      <vt:lpstr>Definitions</vt:lpstr>
      <vt:lpstr>EP Example with NextDate</vt:lpstr>
      <vt:lpstr>EP Example with NextDate</vt:lpstr>
      <vt:lpstr>Equivalence Partitions for NextDate</vt:lpstr>
      <vt:lpstr>Equivalence Partitions for NextDate</vt:lpstr>
      <vt:lpstr>PowerPoint Presentation</vt:lpstr>
      <vt:lpstr>Decision Table Testing One More Time</vt:lpstr>
      <vt:lpstr>Example Decision Table</vt:lpstr>
      <vt:lpstr>NextDate Decision Table Equivalence Classes… after further consideration</vt:lpstr>
      <vt:lpstr>NextDate Decision Table – Conditions and Actions</vt:lpstr>
      <vt:lpstr>NextDate Decision Table (Part 1)</vt:lpstr>
      <vt:lpstr>NextDate Decision Table (Part 2)</vt:lpstr>
      <vt:lpstr>NextDate Decision Table (Part 1 – reduction)</vt:lpstr>
      <vt:lpstr>NextDate Decision Table (Part 2) - reduction</vt:lpstr>
      <vt:lpstr>Validate variables independently</vt:lpstr>
      <vt:lpstr>Test Case == Unit Test?</vt:lpstr>
      <vt:lpstr>Unit Testing NextDate</vt:lpstr>
      <vt:lpstr>Decision Table Test Cases for NextDate</vt:lpstr>
      <vt:lpstr>NextDate Unit Tests…</vt:lpstr>
      <vt:lpstr>PowerPoint Presentation</vt:lpstr>
      <vt:lpstr>PowerPoint Presentation</vt:lpstr>
      <vt:lpstr>Structure-Based Testing</vt:lpstr>
      <vt:lpstr>Dimensions of Coverage</vt:lpstr>
      <vt:lpstr>How to Measure Coverage</vt:lpstr>
      <vt:lpstr>PowerPoint Presentation</vt:lpstr>
      <vt:lpstr>Statement Coverage</vt:lpstr>
      <vt:lpstr>Statement Coverage</vt:lpstr>
      <vt:lpstr>PowerPoint Presentation</vt:lpstr>
      <vt:lpstr>Decision Coverage</vt:lpstr>
      <vt:lpstr>Decision Coverage</vt:lpstr>
      <vt:lpstr>Decision Coverage</vt:lpstr>
      <vt:lpstr>Decision Coverage</vt:lpstr>
      <vt:lpstr>PowerPoint Presentation</vt:lpstr>
      <vt:lpstr>Other Structure-Based Techniques</vt:lpstr>
      <vt:lpstr>Code Coverage Exploration – Back to NextDate()</vt:lpstr>
      <vt:lpstr>PowerPoint Presentation</vt:lpstr>
      <vt:lpstr>Experience-Based Testing</vt:lpstr>
      <vt:lpstr>How to choose a technique?</vt:lpstr>
      <vt:lpstr>Homework 7 Overview</vt:lpstr>
      <vt:lpstr>Delegates and Lambdas</vt:lpstr>
      <vt:lpstr>Delegates – the bare bones</vt:lpstr>
      <vt:lpstr>Declaring and using a named delegate</vt:lpstr>
      <vt:lpstr>Delegates and Lambdas</vt:lpstr>
      <vt:lpstr>Callback</vt:lpstr>
      <vt:lpstr>Multicast Delegate</vt:lpstr>
      <vt:lpstr>Advanced topic: Built-in delegate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Programs and BuildingSystems</dc:title>
  <dc:creator>DENNIS MINIUM</dc:creator>
  <cp:lastModifiedBy>DENNIS</cp:lastModifiedBy>
  <cp:revision>19</cp:revision>
  <dcterms:created xsi:type="dcterms:W3CDTF">2017-09-16T23:37:14Z</dcterms:created>
  <dcterms:modified xsi:type="dcterms:W3CDTF">2020-03-04T19:31:09Z</dcterms:modified>
</cp:coreProperties>
</file>