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321" r:id="rId3"/>
    <p:sldId id="279" r:id="rId4"/>
    <p:sldId id="390" r:id="rId5"/>
    <p:sldId id="388" r:id="rId6"/>
    <p:sldId id="322" r:id="rId7"/>
    <p:sldId id="367" r:id="rId8"/>
    <p:sldId id="368" r:id="rId9"/>
    <p:sldId id="369" r:id="rId10"/>
    <p:sldId id="370" r:id="rId11"/>
    <p:sldId id="377" r:id="rId12"/>
    <p:sldId id="371" r:id="rId13"/>
    <p:sldId id="379" r:id="rId14"/>
    <p:sldId id="373" r:id="rId15"/>
    <p:sldId id="376" r:id="rId16"/>
    <p:sldId id="374" r:id="rId17"/>
    <p:sldId id="372" r:id="rId18"/>
    <p:sldId id="395" r:id="rId19"/>
    <p:sldId id="378" r:id="rId20"/>
    <p:sldId id="382" r:id="rId21"/>
    <p:sldId id="384" r:id="rId22"/>
    <p:sldId id="386" r:id="rId23"/>
    <p:sldId id="380" r:id="rId24"/>
    <p:sldId id="396" r:id="rId25"/>
    <p:sldId id="375" r:id="rId26"/>
    <p:sldId id="387" r:id="rId27"/>
    <p:sldId id="389" r:id="rId28"/>
    <p:sldId id="393" r:id="rId29"/>
    <p:sldId id="3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B51F5-9D08-425B-B499-0EBB7FFC9272}" v="88" dt="2020-01-22T18:19:04.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1199" autoAdjust="0"/>
  </p:normalViewPr>
  <p:slideViewPr>
    <p:cSldViewPr snapToGrid="0">
      <p:cViewPr varScale="1">
        <p:scale>
          <a:sx n="85" d="100"/>
          <a:sy n="85" d="100"/>
        </p:scale>
        <p:origin x="1542" y="84"/>
      </p:cViewPr>
      <p:guideLst/>
    </p:cSldViewPr>
  </p:slideViewPr>
  <p:notesTextViewPr>
    <p:cViewPr>
      <p:scale>
        <a:sx n="1" d="1"/>
        <a:sy n="1" d="1"/>
      </p:scale>
      <p:origin x="0" y="0"/>
    </p:cViewPr>
  </p:notesTextViewPr>
  <p:sorterViewPr>
    <p:cViewPr>
      <p:scale>
        <a:sx n="100" d="100"/>
        <a:sy n="100" d="100"/>
      </p:scale>
      <p:origin x="0" y="-33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MINIUM" userId="c8c4a6be79238fb2" providerId="LiveId" clId="{5B5B51F5-9D08-425B-B499-0EBB7FFC9272}"/>
    <pc:docChg chg="undo custSel delSld modSld">
      <pc:chgData name="DENNIS MINIUM" userId="c8c4a6be79238fb2" providerId="LiveId" clId="{5B5B51F5-9D08-425B-B499-0EBB7FFC9272}" dt="2020-01-22T18:20:12.968" v="289" actId="47"/>
      <pc:docMkLst>
        <pc:docMk/>
      </pc:docMkLst>
      <pc:sldChg chg="modSp">
        <pc:chgData name="DENNIS MINIUM" userId="c8c4a6be79238fb2" providerId="LiveId" clId="{5B5B51F5-9D08-425B-B499-0EBB7FFC9272}" dt="2020-01-21T22:12:44.398" v="11" actId="6549"/>
        <pc:sldMkLst>
          <pc:docMk/>
          <pc:sldMk cId="2104356767" sldId="279"/>
        </pc:sldMkLst>
        <pc:spChg chg="mod">
          <ac:chgData name="DENNIS MINIUM" userId="c8c4a6be79238fb2" providerId="LiveId" clId="{5B5B51F5-9D08-425B-B499-0EBB7FFC9272}" dt="2020-01-21T22:12:44.398" v="11" actId="6549"/>
          <ac:spMkLst>
            <pc:docMk/>
            <pc:sldMk cId="2104356767" sldId="279"/>
            <ac:spMk id="3" creationId="{00000000-0000-0000-0000-000000000000}"/>
          </ac:spMkLst>
        </pc:spChg>
      </pc:sldChg>
      <pc:sldChg chg="modSp">
        <pc:chgData name="DENNIS MINIUM" userId="c8c4a6be79238fb2" providerId="LiveId" clId="{5B5B51F5-9D08-425B-B499-0EBB7FFC9272}" dt="2020-01-21T22:13:15.988" v="95" actId="20577"/>
        <pc:sldMkLst>
          <pc:docMk/>
          <pc:sldMk cId="3281331140" sldId="321"/>
        </pc:sldMkLst>
        <pc:spChg chg="mod">
          <ac:chgData name="DENNIS MINIUM" userId="c8c4a6be79238fb2" providerId="LiveId" clId="{5B5B51F5-9D08-425B-B499-0EBB7FFC9272}" dt="2020-01-21T22:13:15.988" v="95" actId="20577"/>
          <ac:spMkLst>
            <pc:docMk/>
            <pc:sldMk cId="3281331140" sldId="321"/>
            <ac:spMk id="3" creationId="{C816A81D-3EA2-46D8-AC9C-3E1F6FAFAB73}"/>
          </ac:spMkLst>
        </pc:spChg>
      </pc:sldChg>
      <pc:sldChg chg="modSp">
        <pc:chgData name="DENNIS MINIUM" userId="c8c4a6be79238fb2" providerId="LiveId" clId="{5B5B51F5-9D08-425B-B499-0EBB7FFC9272}" dt="2020-01-21T22:19:27.388" v="125" actId="6549"/>
        <pc:sldMkLst>
          <pc:docMk/>
          <pc:sldMk cId="207040336" sldId="371"/>
        </pc:sldMkLst>
        <pc:spChg chg="mod">
          <ac:chgData name="DENNIS MINIUM" userId="c8c4a6be79238fb2" providerId="LiveId" clId="{5B5B51F5-9D08-425B-B499-0EBB7FFC9272}" dt="2020-01-21T22:19:27.388" v="125" actId="6549"/>
          <ac:spMkLst>
            <pc:docMk/>
            <pc:sldMk cId="207040336" sldId="371"/>
            <ac:spMk id="3" creationId="{CBE2BFBE-FE0C-4CE2-BA05-DE68C8497F9E}"/>
          </ac:spMkLst>
        </pc:spChg>
      </pc:sldChg>
      <pc:sldChg chg="modSp modAnim">
        <pc:chgData name="DENNIS MINIUM" userId="c8c4a6be79238fb2" providerId="LiveId" clId="{5B5B51F5-9D08-425B-B499-0EBB7FFC9272}" dt="2020-01-21T22:30:10.391" v="195" actId="20577"/>
        <pc:sldMkLst>
          <pc:docMk/>
          <pc:sldMk cId="2284943255" sldId="372"/>
        </pc:sldMkLst>
        <pc:spChg chg="mod">
          <ac:chgData name="DENNIS MINIUM" userId="c8c4a6be79238fb2" providerId="LiveId" clId="{5B5B51F5-9D08-425B-B499-0EBB7FFC9272}" dt="2020-01-21T22:30:10.391" v="195" actId="20577"/>
          <ac:spMkLst>
            <pc:docMk/>
            <pc:sldMk cId="2284943255" sldId="372"/>
            <ac:spMk id="3" creationId="{15161A75-F1C3-4485-A44A-49B7E871C91C}"/>
          </ac:spMkLst>
        </pc:spChg>
      </pc:sldChg>
      <pc:sldChg chg="modSp">
        <pc:chgData name="DENNIS MINIUM" userId="c8c4a6be79238fb2" providerId="LiveId" clId="{5B5B51F5-9D08-425B-B499-0EBB7FFC9272}" dt="2020-01-22T18:18:19.386" v="241" actId="20577"/>
        <pc:sldMkLst>
          <pc:docMk/>
          <pc:sldMk cId="2019493353" sldId="374"/>
        </pc:sldMkLst>
        <pc:spChg chg="mod">
          <ac:chgData name="DENNIS MINIUM" userId="c8c4a6be79238fb2" providerId="LiveId" clId="{5B5B51F5-9D08-425B-B499-0EBB7FFC9272}" dt="2020-01-22T18:18:19.386" v="241" actId="20577"/>
          <ac:spMkLst>
            <pc:docMk/>
            <pc:sldMk cId="2019493353" sldId="374"/>
            <ac:spMk id="3" creationId="{E2728C2B-DE95-4719-A83C-602668743E8D}"/>
          </ac:spMkLst>
        </pc:spChg>
      </pc:sldChg>
      <pc:sldChg chg="modSp">
        <pc:chgData name="DENNIS MINIUM" userId="c8c4a6be79238fb2" providerId="LiveId" clId="{5B5B51F5-9D08-425B-B499-0EBB7FFC9272}" dt="2020-01-21T22:27:13.085" v="147" actId="6549"/>
        <pc:sldMkLst>
          <pc:docMk/>
          <pc:sldMk cId="1824288791" sldId="376"/>
        </pc:sldMkLst>
        <pc:spChg chg="mod">
          <ac:chgData name="DENNIS MINIUM" userId="c8c4a6be79238fb2" providerId="LiveId" clId="{5B5B51F5-9D08-425B-B499-0EBB7FFC9272}" dt="2020-01-21T22:27:13.085" v="147" actId="6549"/>
          <ac:spMkLst>
            <pc:docMk/>
            <pc:sldMk cId="1824288791" sldId="376"/>
            <ac:spMk id="3" creationId="{EC8B5DD8-0253-4032-830D-B336CC30478C}"/>
          </ac:spMkLst>
        </pc:spChg>
      </pc:sldChg>
      <pc:sldChg chg="modSp">
        <pc:chgData name="DENNIS MINIUM" userId="c8c4a6be79238fb2" providerId="LiveId" clId="{5B5B51F5-9D08-425B-B499-0EBB7FFC9272}" dt="2020-01-22T18:19:04.849" v="288" actId="20577"/>
        <pc:sldMkLst>
          <pc:docMk/>
          <pc:sldMk cId="984882582" sldId="384"/>
        </pc:sldMkLst>
        <pc:spChg chg="mod">
          <ac:chgData name="DENNIS MINIUM" userId="c8c4a6be79238fb2" providerId="LiveId" clId="{5B5B51F5-9D08-425B-B499-0EBB7FFC9272}" dt="2020-01-22T18:19:04.849" v="288" actId="20577"/>
          <ac:spMkLst>
            <pc:docMk/>
            <pc:sldMk cId="984882582" sldId="384"/>
            <ac:spMk id="3" creationId="{113CFDBB-CD7B-4572-A9F4-26632962F288}"/>
          </ac:spMkLst>
        </pc:spChg>
      </pc:sldChg>
      <pc:sldChg chg="modSp">
        <pc:chgData name="DENNIS MINIUM" userId="c8c4a6be79238fb2" providerId="LiveId" clId="{5B5B51F5-9D08-425B-B499-0EBB7FFC9272}" dt="2020-01-21T22:30:35.667" v="212" actId="6549"/>
        <pc:sldMkLst>
          <pc:docMk/>
          <pc:sldMk cId="431921710" sldId="395"/>
        </pc:sldMkLst>
        <pc:spChg chg="mod">
          <ac:chgData name="DENNIS MINIUM" userId="c8c4a6be79238fb2" providerId="LiveId" clId="{5B5B51F5-9D08-425B-B499-0EBB7FFC9272}" dt="2020-01-21T22:30:35.667" v="212" actId="6549"/>
          <ac:spMkLst>
            <pc:docMk/>
            <pc:sldMk cId="431921710" sldId="395"/>
            <ac:spMk id="3" creationId="{C92ACF76-B574-4C16-8AA9-03F39A3832A2}"/>
          </ac:spMkLst>
        </pc:spChg>
      </pc:sldChg>
      <pc:sldChg chg="del">
        <pc:chgData name="DENNIS MINIUM" userId="c8c4a6be79238fb2" providerId="LiveId" clId="{5B5B51F5-9D08-425B-B499-0EBB7FFC9272}" dt="2020-01-22T18:20:12.968" v="289" actId="47"/>
        <pc:sldMkLst>
          <pc:docMk/>
          <pc:sldMk cId="802598052"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C3262-343D-4918-AEBF-A07796A10236}"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F1741-D744-4A91-BFD6-85BB8D5D290A}" type="slidenum">
              <a:rPr lang="en-US" smtClean="0"/>
              <a:t>‹#›</a:t>
            </a:fld>
            <a:endParaRPr lang="en-US"/>
          </a:p>
        </p:txBody>
      </p:sp>
    </p:spTree>
    <p:extLst>
      <p:ext uri="{BB962C8B-B14F-4D97-AF65-F5344CB8AC3E}">
        <p14:creationId xmlns:p14="http://schemas.microsoft.com/office/powerpoint/2010/main" val="2728613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2</a:t>
            </a:fld>
            <a:endParaRPr lang="en-US"/>
          </a:p>
        </p:txBody>
      </p:sp>
    </p:spTree>
    <p:extLst>
      <p:ext uri="{BB962C8B-B14F-4D97-AF65-F5344CB8AC3E}">
        <p14:creationId xmlns:p14="http://schemas.microsoft.com/office/powerpoint/2010/main" val="177584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5</a:t>
            </a:fld>
            <a:endParaRPr lang="en-US"/>
          </a:p>
        </p:txBody>
      </p:sp>
    </p:spTree>
    <p:extLst>
      <p:ext uri="{BB962C8B-B14F-4D97-AF65-F5344CB8AC3E}">
        <p14:creationId xmlns:p14="http://schemas.microsoft.com/office/powerpoint/2010/main" val="350899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 that Ammann and Offutt are very much computer science-focused with a strong emphasis on math.  While this bias permeates the book, we’ll take the relevant parts and omit the rest.</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6</a:t>
            </a:fld>
            <a:endParaRPr lang="en-US" sz="1100" b="0" dirty="0">
              <a:solidFill>
                <a:schemeClr val="tx1"/>
              </a:solidFill>
            </a:endParaRPr>
          </a:p>
        </p:txBody>
      </p:sp>
    </p:spTree>
    <p:extLst>
      <p:ext uri="{BB962C8B-B14F-4D97-AF65-F5344CB8AC3E}">
        <p14:creationId xmlns:p14="http://schemas.microsoft.com/office/powerpoint/2010/main" val="273508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F1741-D744-4A91-BFD6-85BB8D5D290A}" type="slidenum">
              <a:rPr lang="en-US" smtClean="0"/>
              <a:t>13</a:t>
            </a:fld>
            <a:endParaRPr lang="en-US"/>
          </a:p>
        </p:txBody>
      </p:sp>
    </p:spTree>
    <p:extLst>
      <p:ext uri="{BB962C8B-B14F-4D97-AF65-F5344CB8AC3E}">
        <p14:creationId xmlns:p14="http://schemas.microsoft.com/office/powerpoint/2010/main" val="118165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15</a:t>
            </a:fld>
            <a:endParaRPr lang="en-US"/>
          </a:p>
        </p:txBody>
      </p:sp>
    </p:spTree>
    <p:extLst>
      <p:ext uri="{BB962C8B-B14F-4D97-AF65-F5344CB8AC3E}">
        <p14:creationId xmlns:p14="http://schemas.microsoft.com/office/powerpoint/2010/main" val="178108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17</a:t>
            </a:fld>
            <a:endParaRPr lang="en-US"/>
          </a:p>
        </p:txBody>
      </p:sp>
    </p:spTree>
    <p:extLst>
      <p:ext uri="{BB962C8B-B14F-4D97-AF65-F5344CB8AC3E}">
        <p14:creationId xmlns:p14="http://schemas.microsoft.com/office/powerpoint/2010/main" val="157489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F1741-D744-4A91-BFD6-85BB8D5D290A}" type="slidenum">
              <a:rPr lang="en-US" smtClean="0"/>
              <a:t>19</a:t>
            </a:fld>
            <a:endParaRPr lang="en-US"/>
          </a:p>
        </p:txBody>
      </p:sp>
    </p:spTree>
    <p:extLst>
      <p:ext uri="{BB962C8B-B14F-4D97-AF65-F5344CB8AC3E}">
        <p14:creationId xmlns:p14="http://schemas.microsoft.com/office/powerpoint/2010/main" val="48045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F1741-D744-4A91-BFD6-85BB8D5D290A}" type="slidenum">
              <a:rPr lang="en-US" smtClean="0"/>
              <a:t>23</a:t>
            </a:fld>
            <a:endParaRPr lang="en-US"/>
          </a:p>
        </p:txBody>
      </p:sp>
    </p:spTree>
    <p:extLst>
      <p:ext uri="{BB962C8B-B14F-4D97-AF65-F5344CB8AC3E}">
        <p14:creationId xmlns:p14="http://schemas.microsoft.com/office/powerpoint/2010/main" val="417980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C967E8-EB9C-4C15-A577-07654CA7DCB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74192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6690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20003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6077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9"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Tree>
    <p:extLst>
      <p:ext uri="{BB962C8B-B14F-4D97-AF65-F5344CB8AC3E}">
        <p14:creationId xmlns:p14="http://schemas.microsoft.com/office/powerpoint/2010/main" val="374931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3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076285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1" name="Rectangle 10"/>
          <p:cNvSpPr/>
          <p:nvPr userDrawn="1"/>
        </p:nvSpPr>
        <p:spPr>
          <a:xfrm>
            <a:off x="756249" y="3300966"/>
            <a:ext cx="10446589" cy="1061049"/>
          </a:xfrm>
          <a:prstGeom prst="rect">
            <a:avLst/>
          </a:prstGeo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12" name="Title 1"/>
          <p:cNvSpPr txBox="1">
            <a:spLocks/>
          </p:cNvSpPr>
          <p:nvPr userDrawn="1"/>
        </p:nvSpPr>
        <p:spPr>
          <a:xfrm>
            <a:off x="838200" y="3168710"/>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4400" b="1"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dirty="0"/>
              <a:t>Click to edit Master title style</a:t>
            </a:r>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1/22/2020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Tree>
    <p:extLst>
      <p:ext uri="{BB962C8B-B14F-4D97-AF65-F5344CB8AC3E}">
        <p14:creationId xmlns:p14="http://schemas.microsoft.com/office/powerpoint/2010/main" val="3089413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Ride-along">
    <p:spTree>
      <p:nvGrpSpPr>
        <p:cNvPr id="1" name=""/>
        <p:cNvGrpSpPr/>
        <p:nvPr/>
      </p:nvGrpSpPr>
      <p:grpSpPr>
        <a:xfrm>
          <a:off x="0" y="0"/>
          <a:ext cx="0" cy="0"/>
          <a:chOff x="0" y="0"/>
          <a:chExt cx="0" cy="0"/>
        </a:xfrm>
      </p:grpSpPr>
      <p:sp>
        <p:nvSpPr>
          <p:cNvPr id="7" name="Rectangle 6"/>
          <p:cNvSpPr/>
          <p:nvPr userDrawn="1"/>
        </p:nvSpPr>
        <p:spPr>
          <a:xfrm>
            <a:off x="756249" y="3300966"/>
            <a:ext cx="10446589" cy="10610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2" name="Title 1"/>
          <p:cNvSpPr>
            <a:spLocks noGrp="1"/>
          </p:cNvSpPr>
          <p:nvPr>
            <p:ph type="title"/>
          </p:nvPr>
        </p:nvSpPr>
        <p:spPr>
          <a:xfrm>
            <a:off x="838200" y="3168710"/>
            <a:ext cx="10515600" cy="1325563"/>
          </a:xfrm>
        </p:spPr>
        <p:txBody>
          <a:bodyPr>
            <a:normAutofit/>
          </a:bodyPr>
          <a:lstStyle>
            <a:lvl1pPr marL="0" algn="l" defTabSz="914400" rtl="0" eaLnBrk="1" latinLnBrk="0" hangingPunct="1">
              <a:lnSpc>
                <a:spcPct val="90000"/>
              </a:lnSpc>
              <a:spcBef>
                <a:spcPct val="0"/>
              </a:spcBef>
              <a:buNone/>
              <a:defRPr lang="en-US" sz="4400"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6" name="TextBox 5"/>
          <p:cNvSpPr txBox="1"/>
          <p:nvPr userDrawn="1"/>
        </p:nvSpPr>
        <p:spPr>
          <a:xfrm>
            <a:off x="756249" y="4626529"/>
            <a:ext cx="5377132" cy="646331"/>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3600" b="1" i="1" cap="none" spc="0" dirty="0">
                <a:ln w="0"/>
                <a:solidFill>
                  <a:srgbClr val="0070C0"/>
                </a:solidFill>
                <a:effectLst/>
              </a:rPr>
              <a:t>A PROG 110 Ride-along</a:t>
            </a:r>
            <a:endParaRPr lang="en-US" sz="3600" b="1" i="1" cap="none" spc="0" dirty="0">
              <a:ln w="0"/>
              <a:solidFill>
                <a:srgbClr val="0070C0"/>
              </a:solidFill>
              <a:effectLst>
                <a:reflection blurRad="6350" stA="53000" endA="300" endPos="35500" dir="5400000" sy="-90000" algn="bl" rotWithShape="0"/>
              </a:effectLst>
            </a:endParaRPr>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Tree>
    <p:extLst>
      <p:ext uri="{BB962C8B-B14F-4D97-AF65-F5344CB8AC3E}">
        <p14:creationId xmlns:p14="http://schemas.microsoft.com/office/powerpoint/2010/main" val="3985027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Assignm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790815"/>
          </a:xfr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100000" t="100000"/>
            </a:path>
            <a:tileRect r="-100000" b="-100000"/>
          </a:gradFill>
          <a:effectLst>
            <a:outerShdw blurRad="50800" dist="38100" dir="2700000" algn="tl" rotWithShape="0">
              <a:prstClr val="black">
                <a:alpha val="40000"/>
              </a:prstClr>
            </a:outerShdw>
          </a:effectLst>
        </p:spPr>
        <p:txBody>
          <a:bodyPr vert="horz" lIns="91440" tIns="45720" rIns="91440" bIns="45720" rtlCol="0" anchor="ctr">
            <a:normAutofit/>
          </a:bodyPr>
          <a:lstStyle>
            <a:lvl1pPr>
              <a:defRPr lang="en-US" sz="4400" baseline="0"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pPr marL="0" lvl="0"/>
            <a:r>
              <a:rPr lang="en-US" dirty="0"/>
              <a:t>On your own…</a:t>
            </a:r>
          </a:p>
        </p:txBody>
      </p:sp>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a:lvl1pPr>
          </a:lstStyle>
          <a:p>
            <a:pPr lvl="0"/>
            <a:r>
              <a:rPr lang="en-US"/>
              <a:t>Edit Master text styles</a:t>
            </a:r>
          </a:p>
          <a:p>
            <a:pPr lvl="1"/>
            <a:r>
              <a:rPr lang="en-US"/>
              <a:t>Second level</a:t>
            </a:r>
          </a:p>
        </p:txBody>
      </p:sp>
      <p:sp>
        <p:nvSpPr>
          <p:cNvPr id="8" name="Content Placeholder 8"/>
          <p:cNvSpPr>
            <a:spLocks noGrp="1"/>
          </p:cNvSpPr>
          <p:nvPr>
            <p:ph sz="quarter" idx="14"/>
          </p:nvPr>
        </p:nvSpPr>
        <p:spPr>
          <a:xfrm>
            <a:off x="838200" y="2630309"/>
            <a:ext cx="10515600" cy="1820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38200" y="1244278"/>
            <a:ext cx="567906" cy="369332"/>
          </a:xfrm>
          <a:prstGeom prst="rect">
            <a:avLst/>
          </a:prstGeom>
          <a:noFill/>
        </p:spPr>
        <p:txBody>
          <a:bodyPr wrap="square" rtlCol="0">
            <a:spAutoFit/>
          </a:bodyPr>
          <a:lstStyle/>
          <a:p>
            <a:r>
              <a:rPr lang="en-US" b="1" i="1" dirty="0"/>
              <a:t>10</a:t>
            </a:r>
          </a:p>
        </p:txBody>
      </p:sp>
      <p:sp>
        <p:nvSpPr>
          <p:cNvPr id="10" name="TextBox 9"/>
          <p:cNvSpPr txBox="1"/>
          <p:nvPr userDrawn="1"/>
        </p:nvSpPr>
        <p:spPr>
          <a:xfrm>
            <a:off x="1145878" y="1244278"/>
            <a:ext cx="1062486" cy="369332"/>
          </a:xfrm>
          <a:prstGeom prst="rect">
            <a:avLst/>
          </a:prstGeom>
          <a:noFill/>
        </p:spPr>
        <p:txBody>
          <a:bodyPr wrap="square" rtlCol="0">
            <a:spAutoFit/>
          </a:bodyPr>
          <a:lstStyle/>
          <a:p>
            <a:r>
              <a:rPr lang="en-US" b="1" i="1" dirty="0"/>
              <a:t>Points</a:t>
            </a:r>
          </a:p>
        </p:txBody>
      </p:sp>
    </p:spTree>
    <p:extLst>
      <p:ext uri="{BB962C8B-B14F-4D97-AF65-F5344CB8AC3E}">
        <p14:creationId xmlns:p14="http://schemas.microsoft.com/office/powerpoint/2010/main" val="27705032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solidFill>
                  <a:schemeClr val="accent5">
                    <a:lumMod val="75000"/>
                  </a:schemeClr>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1554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ignm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a:noFill/>
          <a:effectLst/>
        </p:spPr>
        <p:txBody>
          <a:bodyPr vert="horz" lIns="91440" tIns="45720" rIns="91440" bIns="45720" rtlCol="0" anchor="ctr">
            <a:normAutofit/>
          </a:bodyPr>
          <a:lstStyle>
            <a:lvl1pPr>
              <a:defRPr lang="en-US" dirty="0">
                <a:effectLst/>
              </a:defRPr>
            </a:lvl1pPr>
          </a:lstStyle>
          <a:p>
            <a:pPr marL="0" lvl="0"/>
            <a:r>
              <a:rPr lang="en-US"/>
              <a:t>Click to edit Master title style</a:t>
            </a:r>
            <a:endParaRPr lang="en-US" dirty="0"/>
          </a:p>
        </p:txBody>
      </p:sp>
      <p:sp>
        <p:nvSpPr>
          <p:cNvPr id="3" name="Date Placeholder 2"/>
          <p:cNvSpPr>
            <a:spLocks noGrp="1"/>
          </p:cNvSpPr>
          <p:nvPr>
            <p:ph type="dt" sz="half" idx="10"/>
          </p:nvPr>
        </p:nvSpPr>
        <p:spPr/>
        <p:txBody>
          <a:bodyPr/>
          <a:lstStyle>
            <a:lvl1pPr>
              <a:defRPr lang="en-US" smtClean="0"/>
            </a:lvl1pPr>
          </a:lstStyle>
          <a:p>
            <a:fld id="{0AC967E8-EB9C-4C15-A577-07654CA7DCB9}" type="datetimeFigureOut">
              <a:rPr lang="en-US" smtClean="0"/>
              <a:pPr/>
              <a:t>1/22/2020</a:t>
            </a:fld>
            <a:endParaRPr lang="en-US"/>
          </a:p>
        </p:txBody>
      </p:sp>
      <p:sp>
        <p:nvSpPr>
          <p:cNvPr id="4" name="Footer Placeholder 3"/>
          <p:cNvSpPr>
            <a:spLocks noGrp="1"/>
          </p:cNvSpPr>
          <p:nvPr>
            <p:ph type="ftr" sz="quarter" idx="11"/>
          </p:nvPr>
        </p:nvSpPr>
        <p:spPr/>
        <p:txBody>
          <a:bodyPr/>
          <a:lstStyle>
            <a:lvl1pPr>
              <a:defRPr lang="en-US"/>
            </a:lvl1pPr>
          </a:lstStyle>
          <a:p>
            <a:endParaRPr lang="en-US"/>
          </a:p>
        </p:txBody>
      </p:sp>
      <p:sp>
        <p:nvSpPr>
          <p:cNvPr id="5" name="Slide Number Placeholder 4"/>
          <p:cNvSpPr>
            <a:spLocks noGrp="1"/>
          </p:cNvSpPr>
          <p:nvPr>
            <p:ph type="sldNum" sz="quarter" idx="12"/>
          </p:nvPr>
        </p:nvSpPr>
        <p:spPr/>
        <p:txBody>
          <a:bodyPr/>
          <a:lstStyle>
            <a:lvl1pPr>
              <a:defRPr lang="en-US" smtClean="0"/>
            </a:lvl1pPr>
          </a:lstStyle>
          <a:p>
            <a:fld id="{8287153D-D009-4E22-8FBE-1C467099BA94}" type="slidenum">
              <a:rPr lang="en-US" smtClean="0"/>
              <a:pPr/>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lang="en-US" dirty="0" smtClean="0"/>
            </a:lvl1pPr>
            <a:lvl2pPr>
              <a:defRPr lang="en-US" smtClean="0"/>
            </a:lvl2pPr>
          </a:lstStyle>
          <a:p>
            <a:pPr lvl="0"/>
            <a:r>
              <a:rPr lang="en-US"/>
              <a:t>Edit Master text styles</a:t>
            </a:r>
          </a:p>
        </p:txBody>
      </p:sp>
      <p:sp>
        <p:nvSpPr>
          <p:cNvPr id="8" name="Content Placeholder 8"/>
          <p:cNvSpPr>
            <a:spLocks noGrp="1"/>
          </p:cNvSpPr>
          <p:nvPr>
            <p:ph sz="quarter" idx="14"/>
          </p:nvPr>
        </p:nvSpPr>
        <p:spPr>
          <a:xfrm>
            <a:off x="838200" y="2630309"/>
            <a:ext cx="10515600" cy="1820922"/>
          </a:xfrm>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5" hasCustomPrompt="1"/>
          </p:nvPr>
        </p:nvSpPr>
        <p:spPr>
          <a:xfrm>
            <a:off x="838199" y="1268413"/>
            <a:ext cx="10515601" cy="318847"/>
          </a:xfrm>
          <a:solidFill>
            <a:schemeClr val="tx1"/>
          </a:solidFill>
        </p:spPr>
        <p:txBody>
          <a:bodyPr>
            <a:normAutofit/>
          </a:bodyPr>
          <a:lstStyle>
            <a:lvl1pPr marL="0" indent="0">
              <a:buNone/>
              <a:defRPr sz="1800">
                <a:solidFill>
                  <a:schemeClr val="bg1"/>
                </a:solidFill>
              </a:defRPr>
            </a:lvl1pPr>
          </a:lstStyle>
          <a:p>
            <a:pPr lvl="0"/>
            <a:r>
              <a:rPr lang="en-US" dirty="0"/>
              <a:t>10 Points</a:t>
            </a:r>
          </a:p>
        </p:txBody>
      </p:sp>
    </p:spTree>
    <p:extLst>
      <p:ext uri="{BB962C8B-B14F-4D97-AF65-F5344CB8AC3E}">
        <p14:creationId xmlns:p14="http://schemas.microsoft.com/office/powerpoint/2010/main" val="15358267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C967E8-EB9C-4C15-A577-07654CA7DCB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44237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latin typeface="+mj-lt"/>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C967E8-EB9C-4C15-A577-07654CA7DCB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94911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967E8-EB9C-4C15-A577-07654CA7DCB9}"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28342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2620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967E8-EB9C-4C15-A577-07654CA7DCB9}"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1957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096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967E8-EB9C-4C15-A577-07654CA7DCB9}"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7153D-D009-4E22-8FBE-1C467099BA94}" type="slidenum">
              <a:rPr lang="en-US" smtClean="0"/>
              <a:t>‹#›</a:t>
            </a:fld>
            <a:endParaRPr lang="en-US"/>
          </a:p>
        </p:txBody>
      </p:sp>
    </p:spTree>
    <p:extLst>
      <p:ext uri="{BB962C8B-B14F-4D97-AF65-F5344CB8AC3E}">
        <p14:creationId xmlns:p14="http://schemas.microsoft.com/office/powerpoint/2010/main" val="59188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0" r:id="rId16"/>
    <p:sldLayoutId id="2147483665" r:id="rId17"/>
    <p:sldLayoutId id="2147483666" r:id="rId18"/>
  </p:sldLayoutIdLst>
  <p:txStyles>
    <p:titleStyle>
      <a:lvl1pPr algn="l" defTabSz="914400" rtl="0" eaLnBrk="1" latinLnBrk="0" hangingPunct="1">
        <a:lnSpc>
          <a:spcPct val="90000"/>
        </a:lnSpc>
        <a:spcBef>
          <a:spcPct val="0"/>
        </a:spcBef>
        <a:buNone/>
        <a:defRPr sz="4000" b="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hyperlink" Target="http://xunit.github.io/docs/comparis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b="1" dirty="0"/>
              <a:t>ISIT 324</a:t>
            </a:r>
            <a:br>
              <a:rPr lang="en-US" b="1" dirty="0"/>
            </a:br>
            <a:r>
              <a:rPr lang="en-US" dirty="0"/>
              <a:t>Software Testing</a:t>
            </a:r>
          </a:p>
        </p:txBody>
      </p:sp>
      <p:sp>
        <p:nvSpPr>
          <p:cNvPr id="3" name="Subtitle 2"/>
          <p:cNvSpPr>
            <a:spLocks noGrp="1"/>
          </p:cNvSpPr>
          <p:nvPr>
            <p:ph type="subTitle" idx="1"/>
          </p:nvPr>
        </p:nvSpPr>
        <p:spPr/>
        <p:txBody>
          <a:bodyPr/>
          <a:lstStyle/>
          <a:p>
            <a:r>
              <a:rPr lang="en-US" dirty="0"/>
              <a:t>Testing Frameworks (1)</a:t>
            </a:r>
          </a:p>
        </p:txBody>
      </p:sp>
    </p:spTree>
    <p:extLst>
      <p:ext uri="{BB962C8B-B14F-4D97-AF65-F5344CB8AC3E}">
        <p14:creationId xmlns:p14="http://schemas.microsoft.com/office/powerpoint/2010/main" val="61772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Test Case</a:t>
            </a:r>
          </a:p>
        </p:txBody>
      </p:sp>
      <p:sp>
        <p:nvSpPr>
          <p:cNvPr id="3" name="Content Placeholder 2"/>
          <p:cNvSpPr>
            <a:spLocks noGrp="1"/>
          </p:cNvSpPr>
          <p:nvPr>
            <p:ph idx="1"/>
          </p:nvPr>
        </p:nvSpPr>
        <p:spPr>
          <a:xfrm>
            <a:off x="838200" y="1507126"/>
            <a:ext cx="10515600" cy="4351338"/>
          </a:xfrm>
        </p:spPr>
        <p:txBody>
          <a:bodyPr>
            <a:normAutofit fontScale="92500" lnSpcReduction="20000"/>
          </a:bodyPr>
          <a:lstStyle/>
          <a:p>
            <a:r>
              <a:rPr lang="en-US" dirty="0"/>
              <a:t>A test case is a </a:t>
            </a:r>
            <a:r>
              <a:rPr lang="en-US" dirty="0">
                <a:solidFill>
                  <a:schemeClr val="tx2"/>
                </a:solidFill>
              </a:rPr>
              <a:t>multipart artifact</a:t>
            </a:r>
            <a:r>
              <a:rPr lang="en-US" dirty="0"/>
              <a:t> with a definite structure</a:t>
            </a:r>
          </a:p>
          <a:p>
            <a:pPr lvl="1"/>
            <a:endParaRPr lang="en-US" dirty="0"/>
          </a:p>
          <a:p>
            <a:r>
              <a:rPr lang="en-US" dirty="0">
                <a:effectLst>
                  <a:outerShdw blurRad="38100" dist="38100" dir="2700000" algn="tl">
                    <a:srgbClr val="000000">
                      <a:alpha val="43137"/>
                    </a:srgbClr>
                  </a:outerShdw>
                </a:effectLst>
                <a:cs typeface="Calibri" pitchFamily="34" charset="0"/>
              </a:rPr>
              <a:t>Test case values</a:t>
            </a:r>
          </a:p>
          <a:p>
            <a:endParaRPr lang="en-US" dirty="0">
              <a:effectLst>
                <a:outerShdw blurRad="38100" dist="38100" dir="2700000" algn="tl">
                  <a:srgbClr val="000000">
                    <a:alpha val="43137"/>
                  </a:srgbClr>
                </a:outerShdw>
              </a:effectLst>
              <a:cs typeface="Calibri" pitchFamily="34" charset="0"/>
            </a:endParaRPr>
          </a:p>
          <a:p>
            <a:endParaRPr lang="en-US" dirty="0"/>
          </a:p>
          <a:p>
            <a:endParaRPr lang="en-US" dirty="0"/>
          </a:p>
          <a:p>
            <a:r>
              <a:rPr lang="en-US" dirty="0">
                <a:effectLst>
                  <a:outerShdw blurRad="38100" dist="38100" dir="2700000" algn="tl">
                    <a:srgbClr val="000000">
                      <a:alpha val="43137"/>
                    </a:srgbClr>
                  </a:outerShdw>
                </a:effectLst>
                <a:cs typeface="Calibri" pitchFamily="34" charset="0"/>
              </a:rPr>
              <a:t>Expected results</a:t>
            </a:r>
            <a:r>
              <a:rPr lang="en-US" dirty="0"/>
              <a:t>	</a:t>
            </a:r>
          </a:p>
          <a:p>
            <a:endParaRPr lang="en-US" dirty="0"/>
          </a:p>
          <a:p>
            <a:endParaRPr lang="en-US" dirty="0"/>
          </a:p>
          <a:p>
            <a:pPr lvl="1"/>
            <a:endParaRPr lang="en-US" dirty="0"/>
          </a:p>
          <a:p>
            <a:pPr lvl="1"/>
            <a:r>
              <a:rPr lang="en-US" dirty="0"/>
              <a:t>A </a:t>
            </a:r>
            <a:r>
              <a:rPr lang="en-US" i="1" dirty="0">
                <a:solidFill>
                  <a:schemeClr val="tx2"/>
                </a:solidFill>
              </a:rPr>
              <a:t>test oracle</a:t>
            </a:r>
            <a:r>
              <a:rPr lang="en-US" dirty="0"/>
              <a:t> uses expected results to decide whether a test passed or failed</a:t>
            </a:r>
          </a:p>
        </p:txBody>
      </p:sp>
      <p:sp>
        <p:nvSpPr>
          <p:cNvPr id="4" name="Date Placeholder 3"/>
          <p:cNvSpPr>
            <a:spLocks noGrp="1"/>
          </p:cNvSpPr>
          <p:nvPr>
            <p:ph type="dt" sz="half" idx="10"/>
          </p:nvPr>
        </p:nvSpPr>
        <p:spPr/>
        <p:txBody>
          <a:bodyPr/>
          <a:lstStyle/>
          <a:p>
            <a:pPr>
              <a:defRPr/>
            </a:pPr>
            <a:r>
              <a:rPr lang="en-US"/>
              <a:t>Introduction to Software Testing, Edition 2  (Ch 3)</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
        <p:nvSpPr>
          <p:cNvPr id="7" name="Text Box 4"/>
          <p:cNvSpPr txBox="1">
            <a:spLocks noChangeArrowheads="1"/>
          </p:cNvSpPr>
          <p:nvPr/>
        </p:nvSpPr>
        <p:spPr bwMode="auto">
          <a:xfrm>
            <a:off x="1178161" y="4272461"/>
            <a:ext cx="8727311" cy="867930"/>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sz="2800" dirty="0">
                <a:latin typeface="Bahnschrift" panose="020B0502040204020203" pitchFamily="34" charset="0"/>
              </a:rPr>
              <a:t>The result that will be produced by the test if the software behaves as expected</a:t>
            </a:r>
          </a:p>
        </p:txBody>
      </p:sp>
      <p:sp>
        <p:nvSpPr>
          <p:cNvPr id="8" name="Text Box 4"/>
          <p:cNvSpPr txBox="1">
            <a:spLocks noChangeArrowheads="1"/>
          </p:cNvSpPr>
          <p:nvPr/>
        </p:nvSpPr>
        <p:spPr bwMode="auto">
          <a:xfrm>
            <a:off x="1178161" y="2592358"/>
            <a:ext cx="8727311" cy="867930"/>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sz="2800" dirty="0">
                <a:latin typeface="Bahnschrift" panose="020B0502040204020203" pitchFamily="34" charset="0"/>
              </a:rPr>
              <a:t>The input values needed to complete an execution of the software under test</a:t>
            </a:r>
          </a:p>
        </p:txBody>
      </p:sp>
    </p:spTree>
    <p:extLst>
      <p:ext uri="{BB962C8B-B14F-4D97-AF65-F5344CB8AC3E}">
        <p14:creationId xmlns:p14="http://schemas.microsoft.com/office/powerpoint/2010/main" val="3192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5332-CB73-4973-B409-193D852FF6D3}"/>
              </a:ext>
            </a:extLst>
          </p:cNvPr>
          <p:cNvSpPr>
            <a:spLocks noGrp="1"/>
          </p:cNvSpPr>
          <p:nvPr>
            <p:ph type="title"/>
          </p:nvPr>
        </p:nvSpPr>
        <p:spPr/>
        <p:txBody>
          <a:bodyPr/>
          <a:lstStyle/>
          <a:p>
            <a:r>
              <a:rPr lang="en-US" dirty="0" err="1"/>
              <a:t>FindLast</a:t>
            </a:r>
            <a:r>
              <a:rPr lang="en-US" dirty="0"/>
              <a:t> Refresher</a:t>
            </a:r>
          </a:p>
        </p:txBody>
      </p:sp>
      <p:sp>
        <p:nvSpPr>
          <p:cNvPr id="4" name="Text Placeholder 3">
            <a:extLst>
              <a:ext uri="{FF2B5EF4-FFF2-40B4-BE49-F238E27FC236}">
                <a16:creationId xmlns:a16="http://schemas.microsoft.com/office/drawing/2014/main" id="{A89A596E-E4F6-4187-B5FE-DF3B5DAE5EC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25445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Framework</a:t>
            </a:r>
          </a:p>
        </p:txBody>
      </p:sp>
      <p:sp>
        <p:nvSpPr>
          <p:cNvPr id="3" name="Content Placeholder 2">
            <a:extLst>
              <a:ext uri="{FF2B5EF4-FFF2-40B4-BE49-F238E27FC236}">
                <a16:creationId xmlns:a16="http://schemas.microsoft.com/office/drawing/2014/main" id="{CBE2BFBE-FE0C-4CE2-BA05-DE68C8497F9E}"/>
              </a:ext>
            </a:extLst>
          </p:cNvPr>
          <p:cNvSpPr>
            <a:spLocks noGrp="1"/>
          </p:cNvSpPr>
          <p:nvPr>
            <p:ph idx="1"/>
          </p:nvPr>
        </p:nvSpPr>
        <p:spPr>
          <a:xfrm>
            <a:off x="838200" y="1526345"/>
            <a:ext cx="10515600" cy="4650618"/>
          </a:xfrm>
        </p:spPr>
        <p:txBody>
          <a:bodyPr>
            <a:normAutofit fontScale="92500" lnSpcReduction="10000"/>
          </a:bodyPr>
          <a:lstStyle/>
          <a:p>
            <a:r>
              <a:rPr lang="en-US" dirty="0"/>
              <a:t>A set of assumptions, concepts, and tools that support test automation</a:t>
            </a:r>
          </a:p>
          <a:p>
            <a:r>
              <a:rPr lang="en-US" dirty="0"/>
              <a:t>Popular frameworks for </a:t>
            </a:r>
            <a:r>
              <a:rPr lang="en-US" dirty="0" err="1"/>
              <a:t>.Net</a:t>
            </a:r>
            <a:endParaRPr lang="en-US" dirty="0"/>
          </a:p>
          <a:p>
            <a:pPr lvl="1"/>
            <a:r>
              <a:rPr lang="en-US" dirty="0" err="1"/>
              <a:t>MSTest</a:t>
            </a:r>
            <a:r>
              <a:rPr lang="en-US" dirty="0"/>
              <a:t> v2 (built into VS 2017)</a:t>
            </a:r>
          </a:p>
          <a:p>
            <a:pPr lvl="1"/>
            <a:r>
              <a:rPr lang="en-US" dirty="0" err="1"/>
              <a:t>NUnit</a:t>
            </a:r>
            <a:endParaRPr lang="en-US" dirty="0"/>
          </a:p>
          <a:p>
            <a:pPr lvl="1"/>
            <a:r>
              <a:rPr lang="en-US" dirty="0" err="1"/>
              <a:t>xUnit</a:t>
            </a:r>
            <a:endParaRPr lang="en-US" dirty="0"/>
          </a:p>
          <a:p>
            <a:pPr lvl="1"/>
            <a:r>
              <a:rPr lang="en-US" dirty="0"/>
              <a:t>Comparison: </a:t>
            </a:r>
            <a:r>
              <a:rPr lang="en-US" dirty="0">
                <a:hlinkClick r:id="rId2"/>
              </a:rPr>
              <a:t>http://xunit.github.io/docs/comparisons.html</a:t>
            </a:r>
            <a:r>
              <a:rPr lang="en-US" dirty="0"/>
              <a:t> </a:t>
            </a:r>
          </a:p>
          <a:p>
            <a:pPr lvl="2"/>
            <a:r>
              <a:rPr lang="en-US" dirty="0"/>
              <a:t>Note: this doc shows </a:t>
            </a:r>
            <a:r>
              <a:rPr lang="en-US" dirty="0" err="1"/>
              <a:t>MSTest</a:t>
            </a:r>
            <a:r>
              <a:rPr lang="en-US" dirty="0"/>
              <a:t> v1.5.  </a:t>
            </a:r>
            <a:r>
              <a:rPr lang="en-US" dirty="0" err="1"/>
              <a:t>MSTest</a:t>
            </a:r>
            <a:r>
              <a:rPr lang="en-US" dirty="0"/>
              <a:t> v2 is better.</a:t>
            </a:r>
          </a:p>
          <a:p>
            <a:r>
              <a:rPr lang="en-US" dirty="0"/>
              <a:t>Current consensus:</a:t>
            </a:r>
          </a:p>
          <a:p>
            <a:pPr lvl="1"/>
            <a:r>
              <a:rPr lang="en-US" dirty="0" err="1"/>
              <a:t>MSTest</a:t>
            </a:r>
            <a:r>
              <a:rPr lang="en-US" dirty="0"/>
              <a:t> is better integrated into VS than the others (although the others are still pretty nicely integrated), but</a:t>
            </a:r>
          </a:p>
          <a:p>
            <a:pPr lvl="1"/>
            <a:r>
              <a:rPr lang="en-US" dirty="0" err="1"/>
              <a:t>xUnit</a:t>
            </a:r>
            <a:r>
              <a:rPr lang="en-US" dirty="0"/>
              <a:t> is the next stage in unit testing evolution and is most full-bodied</a:t>
            </a:r>
          </a:p>
          <a:p>
            <a:r>
              <a:rPr lang="en-US" dirty="0"/>
              <a:t>JUnit for Java aficionados</a:t>
            </a:r>
          </a:p>
          <a:p>
            <a:endParaRPr lang="en-US" dirty="0"/>
          </a:p>
        </p:txBody>
      </p:sp>
      <p:sp>
        <p:nvSpPr>
          <p:cNvPr id="4" name="Date Placeholder 3"/>
          <p:cNvSpPr>
            <a:spLocks noGrp="1"/>
          </p:cNvSpPr>
          <p:nvPr>
            <p:ph type="dt" sz="half" idx="10"/>
          </p:nvPr>
        </p:nvSpPr>
        <p:spPr/>
        <p:txBody>
          <a:bodyPr/>
          <a:lstStyle/>
          <a:p>
            <a:pPr>
              <a:defRPr/>
            </a:pPr>
            <a:r>
              <a:rPr lang="en-US"/>
              <a:t>Introduction to Software Testing, Edition 2  (Ch 3)</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2070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062D-63D0-48DB-9C24-B18B3DF3F9E6}"/>
              </a:ext>
            </a:extLst>
          </p:cNvPr>
          <p:cNvSpPr>
            <a:spLocks noGrp="1"/>
          </p:cNvSpPr>
          <p:nvPr>
            <p:ph type="title"/>
          </p:nvPr>
        </p:nvSpPr>
        <p:spPr/>
        <p:txBody>
          <a:bodyPr/>
          <a:lstStyle/>
          <a:p>
            <a:r>
              <a:rPr lang="en-US" dirty="0" err="1"/>
              <a:t>MSTest</a:t>
            </a:r>
            <a:r>
              <a:rPr lang="en-US" dirty="0"/>
              <a:t>, </a:t>
            </a:r>
            <a:r>
              <a:rPr lang="en-US" dirty="0" err="1"/>
              <a:t>xUnit</a:t>
            </a:r>
            <a:r>
              <a:rPr lang="en-US" dirty="0"/>
              <a:t>, </a:t>
            </a:r>
            <a:r>
              <a:rPr lang="en-US" dirty="0" err="1"/>
              <a:t>NUnit</a:t>
            </a:r>
            <a:r>
              <a:rPr lang="en-US" dirty="0"/>
              <a:t>, JUnit, et al, can be used to test: </a:t>
            </a:r>
          </a:p>
        </p:txBody>
      </p:sp>
      <p:sp>
        <p:nvSpPr>
          <p:cNvPr id="3" name="Content Placeholder 2">
            <a:extLst>
              <a:ext uri="{FF2B5EF4-FFF2-40B4-BE49-F238E27FC236}">
                <a16:creationId xmlns:a16="http://schemas.microsoft.com/office/drawing/2014/main" id="{7A7BDAB2-BF18-45FC-B28C-B7634E1328CE}"/>
              </a:ext>
            </a:extLst>
          </p:cNvPr>
          <p:cNvSpPr>
            <a:spLocks noGrp="1"/>
          </p:cNvSpPr>
          <p:nvPr>
            <p:ph idx="1"/>
          </p:nvPr>
        </p:nvSpPr>
        <p:spPr/>
        <p:txBody>
          <a:bodyPr/>
          <a:lstStyle/>
          <a:p>
            <a:r>
              <a:rPr lang="en-US" dirty="0"/>
              <a:t>An entire object,</a:t>
            </a:r>
          </a:p>
          <a:p>
            <a:r>
              <a:rPr lang="en-US" dirty="0"/>
              <a:t>A part of an object – a method or some interacting methods, or</a:t>
            </a:r>
          </a:p>
          <a:p>
            <a:r>
              <a:rPr lang="en-US" dirty="0"/>
              <a:t>Interaction between objects</a:t>
            </a:r>
          </a:p>
          <a:p>
            <a:endParaRPr lang="en-US" dirty="0"/>
          </a:p>
          <a:p>
            <a:endParaRPr lang="en-US" dirty="0"/>
          </a:p>
          <a:p>
            <a:endParaRPr lang="en-US" dirty="0"/>
          </a:p>
          <a:p>
            <a:pPr lvl="1"/>
            <a:endParaRPr lang="en-US" dirty="0"/>
          </a:p>
        </p:txBody>
      </p:sp>
      <p:sp>
        <p:nvSpPr>
          <p:cNvPr id="4" name="Rectangle 3">
            <a:extLst>
              <a:ext uri="{FF2B5EF4-FFF2-40B4-BE49-F238E27FC236}">
                <a16:creationId xmlns:a16="http://schemas.microsoft.com/office/drawing/2014/main" id="{396A1246-DDCF-4F42-AD69-3BC61E9945B1}"/>
              </a:ext>
            </a:extLst>
          </p:cNvPr>
          <p:cNvSpPr/>
          <p:nvPr/>
        </p:nvSpPr>
        <p:spPr>
          <a:xfrm>
            <a:off x="1801402" y="4523669"/>
            <a:ext cx="8589196" cy="978729"/>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pPr>
            <a:r>
              <a:rPr lang="en-US" sz="3200" dirty="0">
                <a:solidFill>
                  <a:srgbClr val="FFFF00"/>
                </a:solidFill>
                <a:effectLst>
                  <a:outerShdw blurRad="38100" dist="38100" dir="2700000" algn="tl">
                    <a:srgbClr val="000000"/>
                  </a:outerShdw>
                </a:effectLst>
                <a:latin typeface="Gill Sans MT" pitchFamily="34" charset="0"/>
                <a:cs typeface="Arial" pitchFamily="34" charset="0"/>
              </a:rPr>
              <a:t>Good for unit and integration testing, but not so much  for system testing</a:t>
            </a:r>
          </a:p>
        </p:txBody>
      </p:sp>
    </p:spTree>
    <p:extLst>
      <p:ext uri="{BB962C8B-B14F-4D97-AF65-F5344CB8AC3E}">
        <p14:creationId xmlns:p14="http://schemas.microsoft.com/office/powerpoint/2010/main" val="330475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60A0-7730-4FF0-96E4-AC91206F8535}"/>
              </a:ext>
            </a:extLst>
          </p:cNvPr>
          <p:cNvSpPr>
            <a:spLocks noGrp="1"/>
          </p:cNvSpPr>
          <p:nvPr>
            <p:ph type="title"/>
          </p:nvPr>
        </p:nvSpPr>
        <p:spPr/>
        <p:txBody>
          <a:bodyPr/>
          <a:lstStyle/>
          <a:p>
            <a:r>
              <a:rPr lang="en-US" dirty="0"/>
              <a:t>Components of the Testing Environment</a:t>
            </a:r>
          </a:p>
        </p:txBody>
      </p:sp>
      <p:sp>
        <p:nvSpPr>
          <p:cNvPr id="3" name="Content Placeholder 2">
            <a:extLst>
              <a:ext uri="{FF2B5EF4-FFF2-40B4-BE49-F238E27FC236}">
                <a16:creationId xmlns:a16="http://schemas.microsoft.com/office/drawing/2014/main" id="{9A40850F-F87C-442D-ACA5-5EFFA3F6A5EA}"/>
              </a:ext>
            </a:extLst>
          </p:cNvPr>
          <p:cNvSpPr>
            <a:spLocks noGrp="1"/>
          </p:cNvSpPr>
          <p:nvPr>
            <p:ph idx="1"/>
          </p:nvPr>
        </p:nvSpPr>
        <p:spPr/>
        <p:txBody>
          <a:bodyPr/>
          <a:lstStyle/>
          <a:p>
            <a:r>
              <a:rPr lang="en-US" dirty="0"/>
              <a:t>Software Under Test (SUT)</a:t>
            </a:r>
          </a:p>
          <a:p>
            <a:r>
              <a:rPr lang="en-US" dirty="0"/>
              <a:t>Test Class</a:t>
            </a:r>
          </a:p>
          <a:p>
            <a:r>
              <a:rPr lang="en-US" dirty="0"/>
              <a:t>Test Runner</a:t>
            </a:r>
          </a:p>
          <a:p>
            <a:pPr marL="0" indent="0">
              <a:buNone/>
            </a:pPr>
            <a:endParaRPr lang="en-US" dirty="0"/>
          </a:p>
        </p:txBody>
      </p:sp>
    </p:spTree>
    <p:extLst>
      <p:ext uri="{BB962C8B-B14F-4D97-AF65-F5344CB8AC3E}">
        <p14:creationId xmlns:p14="http://schemas.microsoft.com/office/powerpoint/2010/main" val="32407661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4FEB-7B6A-41D4-BF01-B2A8CBCB95AE}"/>
              </a:ext>
            </a:extLst>
          </p:cNvPr>
          <p:cNvSpPr>
            <a:spLocks noGrp="1"/>
          </p:cNvSpPr>
          <p:nvPr>
            <p:ph type="title"/>
          </p:nvPr>
        </p:nvSpPr>
        <p:spPr/>
        <p:txBody>
          <a:bodyPr/>
          <a:lstStyle/>
          <a:p>
            <a:r>
              <a:rPr lang="en-US" dirty="0" err="1"/>
              <a:t>MSTest</a:t>
            </a:r>
            <a:r>
              <a:rPr lang="en-US" dirty="0"/>
              <a:t> Special Sauce</a:t>
            </a:r>
          </a:p>
        </p:txBody>
      </p:sp>
      <p:sp>
        <p:nvSpPr>
          <p:cNvPr id="3" name="Content Placeholder 2">
            <a:extLst>
              <a:ext uri="{FF2B5EF4-FFF2-40B4-BE49-F238E27FC236}">
                <a16:creationId xmlns:a16="http://schemas.microsoft.com/office/drawing/2014/main" id="{EC8B5DD8-0253-4032-830D-B336CC30478C}"/>
              </a:ext>
            </a:extLst>
          </p:cNvPr>
          <p:cNvSpPr>
            <a:spLocks noGrp="1"/>
          </p:cNvSpPr>
          <p:nvPr>
            <p:ph idx="1"/>
          </p:nvPr>
        </p:nvSpPr>
        <p:spPr>
          <a:xfrm>
            <a:off x="838200" y="1825625"/>
            <a:ext cx="10515600" cy="4351338"/>
          </a:xfrm>
        </p:spPr>
        <p:txBody>
          <a:bodyPr/>
          <a:lstStyle/>
          <a:p>
            <a:r>
              <a:rPr lang="en-US" dirty="0" err="1"/>
              <a:t>MSTest</a:t>
            </a:r>
            <a:r>
              <a:rPr lang="en-US" dirty="0"/>
              <a:t> v2 pre-integrated into VS starting in 2017</a:t>
            </a:r>
          </a:p>
          <a:p>
            <a:r>
              <a:rPr lang="en-US" dirty="0"/>
              <a:t>Create a </a:t>
            </a:r>
            <a:r>
              <a:rPr lang="en-US" dirty="0" err="1"/>
              <a:t>UnitTest</a:t>
            </a:r>
            <a:r>
              <a:rPr lang="en-US" dirty="0"/>
              <a:t> project and you get:</a:t>
            </a:r>
          </a:p>
          <a:p>
            <a:pPr lvl="1"/>
            <a:r>
              <a:rPr lang="en-US" dirty="0"/>
              <a:t>References to the Testing assemblies</a:t>
            </a:r>
          </a:p>
          <a:p>
            <a:pPr lvl="1"/>
            <a:r>
              <a:rPr lang="en-US" dirty="0"/>
              <a:t>A shell that includes unit test </a:t>
            </a:r>
            <a:r>
              <a:rPr lang="en-US" dirty="0" err="1"/>
              <a:t>.Net</a:t>
            </a:r>
            <a:r>
              <a:rPr lang="en-US" dirty="0"/>
              <a:t> attributes, and</a:t>
            </a:r>
          </a:p>
          <a:p>
            <a:pPr lvl="1"/>
            <a:r>
              <a:rPr lang="en-US" dirty="0"/>
              <a:t>A handy using statement for the </a:t>
            </a:r>
            <a:r>
              <a:rPr lang="en-US" dirty="0" err="1"/>
              <a:t>UnitTesting</a:t>
            </a:r>
            <a:r>
              <a:rPr lang="en-US" dirty="0"/>
              <a:t> namespace</a:t>
            </a:r>
          </a:p>
          <a:p>
            <a:r>
              <a:rPr lang="en-US" dirty="0"/>
              <a:t>[</a:t>
            </a:r>
            <a:r>
              <a:rPr lang="en-US" dirty="0" err="1"/>
              <a:t>TestClass</a:t>
            </a:r>
            <a:r>
              <a:rPr lang="en-US" dirty="0"/>
              <a:t>] tells VS that the following class holds unit tests</a:t>
            </a:r>
          </a:p>
          <a:p>
            <a:r>
              <a:rPr lang="en-US" dirty="0"/>
              <a:t>[</a:t>
            </a:r>
            <a:r>
              <a:rPr lang="en-US" dirty="0" err="1"/>
              <a:t>TestMethod</a:t>
            </a:r>
            <a:r>
              <a:rPr lang="en-US" dirty="0"/>
              <a:t>] tells VS that the following method is a unit test</a:t>
            </a:r>
          </a:p>
          <a:p>
            <a:r>
              <a:rPr lang="en-US" dirty="0"/>
              <a:t>Assert is a method that the Test Runner can use to determine whether a method passed or failed.</a:t>
            </a:r>
          </a:p>
          <a:p>
            <a:endParaRPr lang="en-US" dirty="0"/>
          </a:p>
        </p:txBody>
      </p:sp>
    </p:spTree>
    <p:extLst>
      <p:ext uri="{BB962C8B-B14F-4D97-AF65-F5344CB8AC3E}">
        <p14:creationId xmlns:p14="http://schemas.microsoft.com/office/powerpoint/2010/main" val="182428879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E7EB-2224-48BD-A30F-3AC8F3E846A5}"/>
              </a:ext>
            </a:extLst>
          </p:cNvPr>
          <p:cNvSpPr>
            <a:spLocks noGrp="1"/>
          </p:cNvSpPr>
          <p:nvPr>
            <p:ph type="title"/>
          </p:nvPr>
        </p:nvSpPr>
        <p:spPr/>
        <p:txBody>
          <a:bodyPr/>
          <a:lstStyle/>
          <a:p>
            <a:r>
              <a:rPr lang="en-US" dirty="0"/>
              <a:t>Arrange, Act, Assert</a:t>
            </a:r>
          </a:p>
        </p:txBody>
      </p:sp>
      <p:sp>
        <p:nvSpPr>
          <p:cNvPr id="3" name="Content Placeholder 2">
            <a:extLst>
              <a:ext uri="{FF2B5EF4-FFF2-40B4-BE49-F238E27FC236}">
                <a16:creationId xmlns:a16="http://schemas.microsoft.com/office/drawing/2014/main" id="{E2728C2B-DE95-4719-A83C-602668743E8D}"/>
              </a:ext>
            </a:extLst>
          </p:cNvPr>
          <p:cNvSpPr>
            <a:spLocks noGrp="1"/>
          </p:cNvSpPr>
          <p:nvPr>
            <p:ph idx="1"/>
          </p:nvPr>
        </p:nvSpPr>
        <p:spPr/>
        <p:txBody>
          <a:bodyPr/>
          <a:lstStyle/>
          <a:p>
            <a:r>
              <a:rPr lang="en-US" dirty="0"/>
              <a:t>General convention for constructing a test (using TDD, discussed in an upcoming lecture)</a:t>
            </a:r>
            <a:br>
              <a:rPr lang="en-US" dirty="0"/>
            </a:br>
            <a:endParaRPr lang="en-US" dirty="0"/>
          </a:p>
          <a:p>
            <a:r>
              <a:rPr lang="en-US" b="1" dirty="0"/>
              <a:t>Arrange</a:t>
            </a:r>
            <a:r>
              <a:rPr lang="en-US" dirty="0"/>
              <a:t>: Get everything ready to call the method.  Initialize classes, variables, etc.</a:t>
            </a:r>
          </a:p>
          <a:p>
            <a:r>
              <a:rPr lang="en-US" b="1" dirty="0"/>
              <a:t>Act: </a:t>
            </a:r>
            <a:r>
              <a:rPr lang="en-US" dirty="0"/>
              <a:t>Call the method.</a:t>
            </a:r>
          </a:p>
          <a:p>
            <a:r>
              <a:rPr lang="en-US" b="1" dirty="0"/>
              <a:t>Assert: </a:t>
            </a:r>
            <a:r>
              <a:rPr lang="en-US" dirty="0"/>
              <a:t>Check to see whether the method returned the expected result</a:t>
            </a:r>
            <a:endParaRPr lang="en-US" b="1" dirty="0"/>
          </a:p>
        </p:txBody>
      </p:sp>
    </p:spTree>
    <p:extLst>
      <p:ext uri="{BB962C8B-B14F-4D97-AF65-F5344CB8AC3E}">
        <p14:creationId xmlns:p14="http://schemas.microsoft.com/office/powerpoint/2010/main" val="201949335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33C2-1C0A-41B2-882E-ED171402F7C4}"/>
              </a:ext>
            </a:extLst>
          </p:cNvPr>
          <p:cNvSpPr>
            <a:spLocks noGrp="1"/>
          </p:cNvSpPr>
          <p:nvPr>
            <p:ph type="title"/>
          </p:nvPr>
        </p:nvSpPr>
        <p:spPr>
          <a:xfrm>
            <a:off x="838200" y="365125"/>
            <a:ext cx="10515600" cy="1325563"/>
          </a:xfrm>
        </p:spPr>
        <p:txBody>
          <a:bodyPr/>
          <a:lstStyle/>
          <a:p>
            <a:r>
              <a:rPr lang="en-US" dirty="0"/>
              <a:t>Method Naming Conventions</a:t>
            </a:r>
          </a:p>
        </p:txBody>
      </p:sp>
      <p:sp>
        <p:nvSpPr>
          <p:cNvPr id="3" name="Content Placeholder 2">
            <a:extLst>
              <a:ext uri="{FF2B5EF4-FFF2-40B4-BE49-F238E27FC236}">
                <a16:creationId xmlns:a16="http://schemas.microsoft.com/office/drawing/2014/main" id="{15161A75-F1C3-4485-A44A-49B7E871C91C}"/>
              </a:ext>
            </a:extLst>
          </p:cNvPr>
          <p:cNvSpPr>
            <a:spLocks noGrp="1"/>
          </p:cNvSpPr>
          <p:nvPr>
            <p:ph idx="1"/>
          </p:nvPr>
        </p:nvSpPr>
        <p:spPr>
          <a:xfrm>
            <a:off x="838200" y="1582614"/>
            <a:ext cx="10515600" cy="5169878"/>
          </a:xfrm>
        </p:spPr>
        <p:txBody>
          <a:bodyPr>
            <a:normAutofit/>
          </a:bodyPr>
          <a:lstStyle/>
          <a:p>
            <a:r>
              <a:rPr lang="en-US" dirty="0" err="1"/>
              <a:t>FindLast</a:t>
            </a:r>
            <a:r>
              <a:rPr lang="en-US" dirty="0"/>
              <a:t> test where:</a:t>
            </a:r>
          </a:p>
          <a:p>
            <a:pPr lvl="1"/>
            <a:r>
              <a:rPr lang="en-US" dirty="0"/>
              <a:t>x = {1, 2, 5}, and</a:t>
            </a:r>
          </a:p>
          <a:p>
            <a:pPr lvl="1"/>
            <a:r>
              <a:rPr lang="en-US" dirty="0"/>
              <a:t>y = 1</a:t>
            </a:r>
          </a:p>
          <a:p>
            <a:r>
              <a:rPr lang="en-US" dirty="0"/>
              <a:t>Lots of Alternatives</a:t>
            </a:r>
          </a:p>
          <a:p>
            <a:pPr lvl="1"/>
            <a:r>
              <a:rPr lang="en-US" dirty="0"/>
              <a:t>FindLastTest1</a:t>
            </a:r>
          </a:p>
          <a:p>
            <a:pPr lvl="1"/>
            <a:r>
              <a:rPr lang="en-US" dirty="0" err="1"/>
              <a:t>TestReturnIndexOfFirstElement</a:t>
            </a:r>
            <a:endParaRPr lang="en-US" dirty="0"/>
          </a:p>
          <a:p>
            <a:pPr lvl="1"/>
            <a:r>
              <a:rPr lang="en-US" dirty="0" err="1"/>
              <a:t>FindLast_LastInstanceIsFirstElement_ReturnsZero</a:t>
            </a:r>
            <a:endParaRPr lang="en-US" dirty="0"/>
          </a:p>
          <a:p>
            <a:pPr lvl="1"/>
            <a:r>
              <a:rPr lang="en-US" b="1" dirty="0" err="1"/>
              <a:t>FindLast_Should</a:t>
            </a:r>
            <a:r>
              <a:rPr lang="en-US" b="1" dirty="0"/>
              <a:t> </a:t>
            </a:r>
            <a:r>
              <a:rPr lang="en-US" b="1" dirty="0" err="1"/>
              <a:t>ReturnZero_WhenLastInstanceIsFirstElement</a:t>
            </a:r>
            <a:endParaRPr lang="en-US" b="1" dirty="0"/>
          </a:p>
          <a:p>
            <a:pPr lvl="1"/>
            <a:endParaRPr lang="en-US" dirty="0"/>
          </a:p>
          <a:p>
            <a:pPr marL="914400" lvl="2" indent="0">
              <a:buNone/>
            </a:pPr>
            <a:endParaRPr lang="en-US" i="1" dirty="0"/>
          </a:p>
          <a:p>
            <a:pPr lvl="2"/>
            <a:endParaRPr lang="en-US" i="1"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2849432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36E8-1F84-499D-A2A1-0ED2421C9733}"/>
              </a:ext>
            </a:extLst>
          </p:cNvPr>
          <p:cNvSpPr>
            <a:spLocks noGrp="1"/>
          </p:cNvSpPr>
          <p:nvPr>
            <p:ph type="title"/>
          </p:nvPr>
        </p:nvSpPr>
        <p:spPr/>
        <p:txBody>
          <a:bodyPr/>
          <a:lstStyle/>
          <a:p>
            <a:r>
              <a:rPr lang="en-US" dirty="0"/>
              <a:t>In this class:</a:t>
            </a:r>
          </a:p>
        </p:txBody>
      </p:sp>
      <p:sp>
        <p:nvSpPr>
          <p:cNvPr id="3" name="Content Placeholder 2">
            <a:extLst>
              <a:ext uri="{FF2B5EF4-FFF2-40B4-BE49-F238E27FC236}">
                <a16:creationId xmlns:a16="http://schemas.microsoft.com/office/drawing/2014/main" id="{C92ACF76-B574-4C16-8AA9-03F39A3832A2}"/>
              </a:ext>
            </a:extLst>
          </p:cNvPr>
          <p:cNvSpPr>
            <a:spLocks noGrp="1"/>
          </p:cNvSpPr>
          <p:nvPr>
            <p:ph idx="1"/>
          </p:nvPr>
        </p:nvSpPr>
        <p:spPr/>
        <p:txBody>
          <a:bodyPr>
            <a:normAutofit lnSpcReduction="10000"/>
          </a:bodyPr>
          <a:lstStyle/>
          <a:p>
            <a:r>
              <a:rPr lang="en-US" dirty="0"/>
              <a:t>Put all tests of a method in the same class named </a:t>
            </a:r>
            <a:r>
              <a:rPr lang="en-US" b="1" dirty="0"/>
              <a:t>&lt;method&gt;_Should</a:t>
            </a:r>
            <a:endParaRPr lang="en-US" dirty="0"/>
          </a:p>
          <a:p>
            <a:r>
              <a:rPr lang="en-US" dirty="0"/>
              <a:t>Each test is a </a:t>
            </a:r>
            <a:r>
              <a:rPr lang="en-US" dirty="0" err="1"/>
              <a:t>TestMethod</a:t>
            </a:r>
            <a:r>
              <a:rPr lang="en-US" dirty="0"/>
              <a:t> and is named </a:t>
            </a:r>
            <a:br>
              <a:rPr lang="en-US" dirty="0"/>
            </a:br>
            <a:r>
              <a:rPr lang="en-US" b="1" dirty="0"/>
              <a:t>&lt;expected behavior&gt;_When&lt;state being tested&gt;</a:t>
            </a:r>
          </a:p>
          <a:p>
            <a:endParaRPr lang="en-US" b="1" dirty="0"/>
          </a:p>
          <a:p>
            <a:pPr marL="0" indent="0">
              <a:buNone/>
            </a:pPr>
            <a:r>
              <a:rPr lang="en-US" dirty="0"/>
              <a:t>Examples:</a:t>
            </a:r>
          </a:p>
          <a:p>
            <a:pPr marL="0" indent="0">
              <a:buNone/>
            </a:pPr>
            <a:r>
              <a:rPr lang="en-US" dirty="0"/>
              <a:t>	</a:t>
            </a:r>
            <a:r>
              <a:rPr lang="en-US" i="1" dirty="0" err="1"/>
              <a:t>TestClass</a:t>
            </a:r>
            <a:r>
              <a:rPr lang="en-US" i="1" dirty="0"/>
              <a:t> </a:t>
            </a:r>
            <a:r>
              <a:rPr lang="en-US" dirty="0"/>
              <a:t>public class </a:t>
            </a:r>
            <a:r>
              <a:rPr lang="en-US" dirty="0" err="1"/>
              <a:t>FahrenheitToCelsius_Should</a:t>
            </a:r>
            <a:endParaRPr lang="en-US" dirty="0"/>
          </a:p>
          <a:p>
            <a:pPr marL="0" indent="0">
              <a:buNone/>
            </a:pPr>
            <a:r>
              <a:rPr lang="en-US" dirty="0"/>
              <a:t>		</a:t>
            </a:r>
            <a:r>
              <a:rPr lang="en-US" i="1" dirty="0" err="1"/>
              <a:t>TestMethod</a:t>
            </a:r>
            <a:r>
              <a:rPr lang="en-US" dirty="0"/>
              <a:t> ReturnZero_WhenInputIs32</a:t>
            </a:r>
          </a:p>
          <a:p>
            <a:pPr marL="0" indent="0">
              <a:buNone/>
            </a:pPr>
            <a:r>
              <a:rPr lang="en-US" dirty="0"/>
              <a:t>		</a:t>
            </a:r>
            <a:r>
              <a:rPr lang="en-US" i="1" dirty="0" err="1"/>
              <a:t>TestMethod</a:t>
            </a:r>
            <a:r>
              <a:rPr lang="en-US" dirty="0"/>
              <a:t> Return100_WhenInputIs212</a:t>
            </a:r>
          </a:p>
          <a:p>
            <a:pPr marL="0" indent="0">
              <a:buNone/>
            </a:pPr>
            <a:r>
              <a:rPr lang="en-US" dirty="0"/>
              <a:t>		</a:t>
            </a:r>
            <a:r>
              <a:rPr lang="en-US" i="1" dirty="0" err="1"/>
              <a:t>TestMethod</a:t>
            </a:r>
            <a:r>
              <a:rPr lang="en-US" dirty="0"/>
              <a:t> ThrowException_WhenInputIsMinus1000 	</a:t>
            </a:r>
          </a:p>
          <a:p>
            <a:endParaRPr lang="en-US" dirty="0"/>
          </a:p>
        </p:txBody>
      </p:sp>
    </p:spTree>
    <p:extLst>
      <p:ext uri="{BB962C8B-B14F-4D97-AF65-F5344CB8AC3E}">
        <p14:creationId xmlns:p14="http://schemas.microsoft.com/office/powerpoint/2010/main" val="43192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CF9771-221E-4356-9D1B-6C1DCB984AF4}"/>
              </a:ext>
            </a:extLst>
          </p:cNvPr>
          <p:cNvSpPr>
            <a:spLocks noGrp="1"/>
          </p:cNvSpPr>
          <p:nvPr>
            <p:ph type="title"/>
          </p:nvPr>
        </p:nvSpPr>
        <p:spPr/>
        <p:txBody>
          <a:bodyPr/>
          <a:lstStyle/>
          <a:p>
            <a:r>
              <a:rPr lang="en-US" dirty="0"/>
              <a:t>Make </a:t>
            </a:r>
            <a:r>
              <a:rPr lang="en-US" dirty="0" err="1"/>
              <a:t>FindLast</a:t>
            </a:r>
            <a:r>
              <a:rPr lang="en-US" dirty="0"/>
              <a:t> Tests Proper Unit Tests</a:t>
            </a:r>
          </a:p>
        </p:txBody>
      </p:sp>
    </p:spTree>
    <p:extLst>
      <p:ext uri="{BB962C8B-B14F-4D97-AF65-F5344CB8AC3E}">
        <p14:creationId xmlns:p14="http://schemas.microsoft.com/office/powerpoint/2010/main" val="148176104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F31B-4B52-457E-86DE-EBBEF2AAAC32}"/>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C816A81D-3EA2-46D8-AC9C-3E1F6FAFAB73}"/>
              </a:ext>
            </a:extLst>
          </p:cNvPr>
          <p:cNvSpPr>
            <a:spLocks noGrp="1"/>
          </p:cNvSpPr>
          <p:nvPr>
            <p:ph idx="1"/>
          </p:nvPr>
        </p:nvSpPr>
        <p:spPr/>
        <p:txBody>
          <a:bodyPr/>
          <a:lstStyle/>
          <a:p>
            <a:r>
              <a:rPr lang="en-US" dirty="0"/>
              <a:t>Homework 1 – A source of consternation and conflict</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8133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6EDE-C382-4BEC-BD1F-2FE589B03251}"/>
              </a:ext>
            </a:extLst>
          </p:cNvPr>
          <p:cNvSpPr>
            <a:spLocks noGrp="1"/>
          </p:cNvSpPr>
          <p:nvPr>
            <p:ph type="title"/>
          </p:nvPr>
        </p:nvSpPr>
        <p:spPr/>
        <p:txBody>
          <a:bodyPr/>
          <a:lstStyle/>
          <a:p>
            <a:r>
              <a:rPr lang="en-US" dirty="0"/>
              <a:t>Unit Test initial setup</a:t>
            </a:r>
          </a:p>
        </p:txBody>
      </p:sp>
      <p:sp>
        <p:nvSpPr>
          <p:cNvPr id="3" name="Content Placeholder 2">
            <a:extLst>
              <a:ext uri="{FF2B5EF4-FFF2-40B4-BE49-F238E27FC236}">
                <a16:creationId xmlns:a16="http://schemas.microsoft.com/office/drawing/2014/main" id="{41533C89-4680-42FF-8B07-C43B8B5BBBF4}"/>
              </a:ext>
            </a:extLst>
          </p:cNvPr>
          <p:cNvSpPr>
            <a:spLocks noGrp="1"/>
          </p:cNvSpPr>
          <p:nvPr>
            <p:ph idx="1"/>
          </p:nvPr>
        </p:nvSpPr>
        <p:spPr/>
        <p:txBody>
          <a:bodyPr/>
          <a:lstStyle/>
          <a:p>
            <a:r>
              <a:rPr lang="en-US" dirty="0"/>
              <a:t>Add a Unit Test project to the solution</a:t>
            </a:r>
          </a:p>
          <a:p>
            <a:pPr lvl="1"/>
            <a:r>
              <a:rPr lang="en-US" dirty="0"/>
              <a:t>Right click the solution name</a:t>
            </a:r>
          </a:p>
          <a:p>
            <a:pPr lvl="1"/>
            <a:r>
              <a:rPr lang="en-US" dirty="0"/>
              <a:t>Select </a:t>
            </a:r>
            <a:r>
              <a:rPr lang="en-US" b="1" dirty="0"/>
              <a:t>Add -&gt; New Project</a:t>
            </a:r>
          </a:p>
          <a:p>
            <a:pPr lvl="1"/>
            <a:r>
              <a:rPr lang="en-US" dirty="0"/>
              <a:t>In the left nav bar, select </a:t>
            </a:r>
            <a:r>
              <a:rPr lang="en-US" b="1" dirty="0"/>
              <a:t>Test</a:t>
            </a:r>
          </a:p>
          <a:p>
            <a:pPr lvl="1"/>
            <a:r>
              <a:rPr lang="en-US" dirty="0"/>
              <a:t>Select </a:t>
            </a:r>
            <a:r>
              <a:rPr lang="en-US" b="1" dirty="0"/>
              <a:t>Unit Test Project (.NET Framework)</a:t>
            </a:r>
          </a:p>
          <a:p>
            <a:r>
              <a:rPr lang="en-US" dirty="0"/>
              <a:t>For grins, look at the References in the Unit Test project</a:t>
            </a:r>
          </a:p>
          <a:p>
            <a:pPr lvl="1"/>
            <a:r>
              <a:rPr lang="en-US" i="1" dirty="0"/>
              <a:t>Note: that reference to </a:t>
            </a:r>
            <a:r>
              <a:rPr lang="en-US" b="1" i="1" dirty="0"/>
              <a:t>System </a:t>
            </a:r>
            <a:r>
              <a:rPr lang="en-US" i="1" dirty="0"/>
              <a:t>is what allows you to use the programs in the System namespace</a:t>
            </a:r>
          </a:p>
          <a:p>
            <a:pPr lvl="1"/>
            <a:endParaRPr lang="en-US" dirty="0"/>
          </a:p>
          <a:p>
            <a:pPr lvl="1"/>
            <a:endParaRPr lang="en-US" dirty="0"/>
          </a:p>
        </p:txBody>
      </p:sp>
    </p:spTree>
    <p:extLst>
      <p:ext uri="{BB962C8B-B14F-4D97-AF65-F5344CB8AC3E}">
        <p14:creationId xmlns:p14="http://schemas.microsoft.com/office/powerpoint/2010/main" val="256610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62CB-62D4-4798-99C8-C973B3AB0342}"/>
              </a:ext>
            </a:extLst>
          </p:cNvPr>
          <p:cNvSpPr>
            <a:spLocks noGrp="1"/>
          </p:cNvSpPr>
          <p:nvPr>
            <p:ph type="title"/>
          </p:nvPr>
        </p:nvSpPr>
        <p:spPr/>
        <p:txBody>
          <a:bodyPr/>
          <a:lstStyle/>
          <a:p>
            <a:r>
              <a:rPr lang="en-US" dirty="0"/>
              <a:t>Unit Test initial setup (continued)</a:t>
            </a:r>
          </a:p>
        </p:txBody>
      </p:sp>
      <p:sp>
        <p:nvSpPr>
          <p:cNvPr id="3" name="Content Placeholder 2">
            <a:extLst>
              <a:ext uri="{FF2B5EF4-FFF2-40B4-BE49-F238E27FC236}">
                <a16:creationId xmlns:a16="http://schemas.microsoft.com/office/drawing/2014/main" id="{113CFDBB-CD7B-4572-A9F4-26632962F288}"/>
              </a:ext>
            </a:extLst>
          </p:cNvPr>
          <p:cNvSpPr>
            <a:spLocks noGrp="1"/>
          </p:cNvSpPr>
          <p:nvPr>
            <p:ph idx="1"/>
          </p:nvPr>
        </p:nvSpPr>
        <p:spPr/>
        <p:txBody>
          <a:bodyPr/>
          <a:lstStyle/>
          <a:p>
            <a:r>
              <a:rPr lang="en-US" dirty="0"/>
              <a:t>Add </a:t>
            </a:r>
            <a:r>
              <a:rPr lang="en-US" b="1" dirty="0"/>
              <a:t>NuGet </a:t>
            </a:r>
            <a:r>
              <a:rPr lang="en-US" dirty="0"/>
              <a:t>packages to supply assemblies to support Unit Testing and the Test Explorer (no longer usually required)</a:t>
            </a:r>
          </a:p>
          <a:p>
            <a:pPr lvl="1"/>
            <a:r>
              <a:rPr lang="en-US" dirty="0"/>
              <a:t>Right-click the Unit Test project you added</a:t>
            </a:r>
          </a:p>
          <a:p>
            <a:pPr lvl="1"/>
            <a:r>
              <a:rPr lang="en-US" dirty="0"/>
              <a:t>Select </a:t>
            </a:r>
            <a:r>
              <a:rPr lang="en-US" b="1" dirty="0"/>
              <a:t>Manage NuGet packages</a:t>
            </a:r>
          </a:p>
          <a:p>
            <a:pPr lvl="1"/>
            <a:r>
              <a:rPr lang="en-US" dirty="0"/>
              <a:t>Select the </a:t>
            </a:r>
            <a:r>
              <a:rPr lang="en-US" b="1" dirty="0"/>
              <a:t>Browse </a:t>
            </a:r>
            <a:r>
              <a:rPr lang="en-US" dirty="0"/>
              <a:t>tab.</a:t>
            </a:r>
          </a:p>
          <a:p>
            <a:pPr lvl="1"/>
            <a:r>
              <a:rPr lang="en-US" dirty="0"/>
              <a:t>Search for </a:t>
            </a:r>
            <a:r>
              <a:rPr lang="en-US" b="1" dirty="0" err="1"/>
              <a:t>MSTest</a:t>
            </a:r>
            <a:endParaRPr lang="en-US" b="1" dirty="0"/>
          </a:p>
          <a:p>
            <a:pPr lvl="1"/>
            <a:r>
              <a:rPr lang="en-US" dirty="0"/>
              <a:t>Select </a:t>
            </a:r>
            <a:r>
              <a:rPr lang="en-US" b="1" dirty="0" err="1"/>
              <a:t>MSTest.TestFramework</a:t>
            </a:r>
            <a:r>
              <a:rPr lang="en-US" b="1" dirty="0"/>
              <a:t> </a:t>
            </a:r>
            <a:r>
              <a:rPr lang="en-US" dirty="0"/>
              <a:t>and select </a:t>
            </a:r>
            <a:r>
              <a:rPr lang="en-US" b="1" dirty="0"/>
              <a:t>Install</a:t>
            </a:r>
            <a:r>
              <a:rPr lang="en-US" dirty="0"/>
              <a:t>, accept the license, etc.</a:t>
            </a:r>
          </a:p>
          <a:p>
            <a:pPr lvl="1"/>
            <a:r>
              <a:rPr lang="en-US" dirty="0"/>
              <a:t>Select </a:t>
            </a:r>
            <a:r>
              <a:rPr lang="en-US" b="1" dirty="0" err="1"/>
              <a:t>MSTest.TestAdapter</a:t>
            </a:r>
            <a:r>
              <a:rPr lang="en-US" b="1" dirty="0"/>
              <a:t> </a:t>
            </a:r>
            <a:r>
              <a:rPr lang="en-US" dirty="0"/>
              <a:t>and select </a:t>
            </a:r>
            <a:r>
              <a:rPr lang="en-US" b="1" dirty="0"/>
              <a:t>Install, </a:t>
            </a:r>
            <a:r>
              <a:rPr lang="en-US" dirty="0"/>
              <a:t>accept the license, etc.</a:t>
            </a:r>
          </a:p>
          <a:p>
            <a:r>
              <a:rPr lang="en-US" dirty="0"/>
              <a:t>Now look at references again.  See the new stuff? </a:t>
            </a:r>
          </a:p>
          <a:p>
            <a:endParaRPr lang="en-US" dirty="0"/>
          </a:p>
          <a:p>
            <a:endParaRPr lang="en-US" dirty="0"/>
          </a:p>
        </p:txBody>
      </p:sp>
    </p:spTree>
    <p:extLst>
      <p:ext uri="{BB962C8B-B14F-4D97-AF65-F5344CB8AC3E}">
        <p14:creationId xmlns:p14="http://schemas.microsoft.com/office/powerpoint/2010/main" val="98488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62CB-62D4-4798-99C8-C973B3AB0342}"/>
              </a:ext>
            </a:extLst>
          </p:cNvPr>
          <p:cNvSpPr>
            <a:spLocks noGrp="1"/>
          </p:cNvSpPr>
          <p:nvPr>
            <p:ph type="title"/>
          </p:nvPr>
        </p:nvSpPr>
        <p:spPr/>
        <p:txBody>
          <a:bodyPr/>
          <a:lstStyle/>
          <a:p>
            <a:r>
              <a:rPr lang="en-US" dirty="0"/>
              <a:t>Unit Test initial setup (continued)</a:t>
            </a:r>
          </a:p>
        </p:txBody>
      </p:sp>
      <p:sp>
        <p:nvSpPr>
          <p:cNvPr id="3" name="Content Placeholder 2">
            <a:extLst>
              <a:ext uri="{FF2B5EF4-FFF2-40B4-BE49-F238E27FC236}">
                <a16:creationId xmlns:a16="http://schemas.microsoft.com/office/drawing/2014/main" id="{113CFDBB-CD7B-4572-A9F4-26632962F288}"/>
              </a:ext>
            </a:extLst>
          </p:cNvPr>
          <p:cNvSpPr>
            <a:spLocks noGrp="1"/>
          </p:cNvSpPr>
          <p:nvPr>
            <p:ph idx="1"/>
          </p:nvPr>
        </p:nvSpPr>
        <p:spPr/>
        <p:txBody>
          <a:bodyPr/>
          <a:lstStyle/>
          <a:p>
            <a:r>
              <a:rPr lang="en-US" dirty="0"/>
              <a:t>Add a reference from the Unit Test project to the project under test</a:t>
            </a:r>
          </a:p>
          <a:p>
            <a:pPr lvl="1"/>
            <a:r>
              <a:rPr lang="en-US" dirty="0"/>
              <a:t>Solution Explorer: Right-click </a:t>
            </a:r>
            <a:r>
              <a:rPr lang="en-US" b="1" dirty="0"/>
              <a:t>References </a:t>
            </a:r>
            <a:r>
              <a:rPr lang="en-US" dirty="0"/>
              <a:t>in the Unit Test project</a:t>
            </a:r>
          </a:p>
          <a:p>
            <a:pPr lvl="1"/>
            <a:r>
              <a:rPr lang="en-US" dirty="0"/>
              <a:t>Select </a:t>
            </a:r>
            <a:r>
              <a:rPr lang="en-US" b="1" dirty="0"/>
              <a:t>Add Reference </a:t>
            </a:r>
            <a:r>
              <a:rPr lang="en-US" dirty="0"/>
              <a:t>to start the </a:t>
            </a:r>
            <a:r>
              <a:rPr lang="en-US" b="1" dirty="0"/>
              <a:t>Reference Manager</a:t>
            </a:r>
          </a:p>
          <a:p>
            <a:pPr lvl="1"/>
            <a:r>
              <a:rPr lang="en-US" dirty="0"/>
              <a:t>Choose </a:t>
            </a:r>
            <a:r>
              <a:rPr lang="en-US" b="1" dirty="0"/>
              <a:t>Projects -&gt; Solution </a:t>
            </a:r>
            <a:r>
              <a:rPr lang="en-US" dirty="0"/>
              <a:t>in the Reference Manager navigation window</a:t>
            </a:r>
          </a:p>
          <a:p>
            <a:pPr lvl="1"/>
            <a:r>
              <a:rPr lang="en-US" dirty="0"/>
              <a:t>Select your </a:t>
            </a:r>
            <a:r>
              <a:rPr lang="en-US" dirty="0" err="1"/>
              <a:t>ClassLibrary</a:t>
            </a:r>
            <a:r>
              <a:rPr lang="en-US" dirty="0"/>
              <a:t> project and click OK.</a:t>
            </a:r>
          </a:p>
          <a:p>
            <a:pPr lvl="1"/>
            <a:r>
              <a:rPr lang="en-US" dirty="0"/>
              <a:t>Look at the references in Solution Explorer and you’ll see the reference added.</a:t>
            </a:r>
          </a:p>
          <a:p>
            <a:r>
              <a:rPr lang="en-US" dirty="0"/>
              <a:t>Add a using statement to </a:t>
            </a:r>
            <a:r>
              <a:rPr lang="en-US" b="1" dirty="0"/>
              <a:t>alias </a:t>
            </a:r>
            <a:r>
              <a:rPr lang="en-US" dirty="0"/>
              <a:t>the Class Library </a:t>
            </a:r>
            <a:r>
              <a:rPr lang="en-US" b="1" dirty="0"/>
              <a:t>namespace </a:t>
            </a:r>
            <a:r>
              <a:rPr lang="en-US" dirty="0"/>
              <a:t>to the name </a:t>
            </a:r>
            <a:r>
              <a:rPr lang="en-US" b="1" dirty="0"/>
              <a:t>SUT </a:t>
            </a:r>
            <a:r>
              <a:rPr lang="en-US" dirty="0"/>
              <a:t>(for Software Under Test).</a:t>
            </a:r>
          </a:p>
          <a:p>
            <a:endParaRPr lang="en-US" dirty="0"/>
          </a:p>
          <a:p>
            <a:endParaRPr lang="en-US" dirty="0"/>
          </a:p>
        </p:txBody>
      </p:sp>
    </p:spTree>
    <p:extLst>
      <p:ext uri="{BB962C8B-B14F-4D97-AF65-F5344CB8AC3E}">
        <p14:creationId xmlns:p14="http://schemas.microsoft.com/office/powerpoint/2010/main" val="225367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3D4213-9D03-4D02-8CB0-A5F71554EC4A}"/>
              </a:ext>
            </a:extLst>
          </p:cNvPr>
          <p:cNvSpPr>
            <a:spLocks noGrp="1"/>
          </p:cNvSpPr>
          <p:nvPr>
            <p:ph type="title"/>
          </p:nvPr>
        </p:nvSpPr>
        <p:spPr>
          <a:xfrm>
            <a:off x="838200" y="68739"/>
            <a:ext cx="10515600" cy="1325563"/>
          </a:xfrm>
        </p:spPr>
        <p:txBody>
          <a:bodyPr/>
          <a:lstStyle/>
          <a:p>
            <a:r>
              <a:rPr lang="en-US" dirty="0"/>
              <a:t>Useful patterns…</a:t>
            </a:r>
          </a:p>
        </p:txBody>
      </p:sp>
      <p:sp>
        <p:nvSpPr>
          <p:cNvPr id="8" name="Content Placeholder 7">
            <a:extLst>
              <a:ext uri="{FF2B5EF4-FFF2-40B4-BE49-F238E27FC236}">
                <a16:creationId xmlns:a16="http://schemas.microsoft.com/office/drawing/2014/main" id="{6789D79E-B457-4164-94CD-08EA6DD95388}"/>
              </a:ext>
            </a:extLst>
          </p:cNvPr>
          <p:cNvSpPr>
            <a:spLocks noGrp="1"/>
          </p:cNvSpPr>
          <p:nvPr>
            <p:ph idx="1"/>
          </p:nvPr>
        </p:nvSpPr>
        <p:spPr>
          <a:xfrm>
            <a:off x="838200" y="1382492"/>
            <a:ext cx="10515600" cy="4743987"/>
          </a:xfrm>
        </p:spPr>
        <p:txBody>
          <a:bodyPr>
            <a:normAutofit/>
          </a:bodyPr>
          <a:lstStyle/>
          <a:p>
            <a:r>
              <a:rPr lang="en-US" dirty="0"/>
              <a:t>Make it easy to identify software under test:</a:t>
            </a:r>
          </a:p>
          <a:p>
            <a:endParaRPr lang="en-US" dirty="0"/>
          </a:p>
          <a:p>
            <a:r>
              <a:rPr lang="en-US" dirty="0"/>
              <a:t>Check to see if an exception is properly thrown:</a:t>
            </a:r>
          </a:p>
          <a:p>
            <a:endParaRPr lang="en-US" dirty="0"/>
          </a:p>
          <a:p>
            <a:r>
              <a:rPr lang="en-US" dirty="0"/>
              <a:t>Class name and method name are readable:</a:t>
            </a:r>
          </a:p>
          <a:p>
            <a:endParaRPr lang="en-US" dirty="0"/>
          </a:p>
          <a:p>
            <a:endParaRPr lang="en-US" dirty="0"/>
          </a:p>
          <a:p>
            <a:r>
              <a:rPr lang="en-US" dirty="0"/>
              <a:t>Organize your tests using Arrange, Act, Assert</a:t>
            </a:r>
          </a:p>
        </p:txBody>
      </p:sp>
      <p:sp>
        <p:nvSpPr>
          <p:cNvPr id="5" name="Rectangle 4">
            <a:extLst>
              <a:ext uri="{FF2B5EF4-FFF2-40B4-BE49-F238E27FC236}">
                <a16:creationId xmlns:a16="http://schemas.microsoft.com/office/drawing/2014/main" id="{4712A223-E6D4-4822-BC76-4AA53F42CAE6}"/>
              </a:ext>
            </a:extLst>
          </p:cNvPr>
          <p:cNvSpPr/>
          <p:nvPr/>
        </p:nvSpPr>
        <p:spPr>
          <a:xfrm>
            <a:off x="1142787" y="1902737"/>
            <a:ext cx="4616970" cy="369332"/>
          </a:xfrm>
          <a:prstGeom prst="rect">
            <a:avLst/>
          </a:prstGeom>
          <a:ln>
            <a:solidFill>
              <a:schemeClr val="accent1"/>
            </a:solidFill>
          </a:ln>
        </p:spPr>
        <p:txBody>
          <a:bodyPr wrap="none">
            <a:spAutoFit/>
          </a:bodyPr>
          <a:lstStyle/>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SUT = FindLast30.SearchArray;</a:t>
            </a:r>
            <a:endParaRPr lang="en-US" dirty="0"/>
          </a:p>
        </p:txBody>
      </p:sp>
      <p:sp>
        <p:nvSpPr>
          <p:cNvPr id="6" name="Rectangle 5">
            <a:extLst>
              <a:ext uri="{FF2B5EF4-FFF2-40B4-BE49-F238E27FC236}">
                <a16:creationId xmlns:a16="http://schemas.microsoft.com/office/drawing/2014/main" id="{77C82D67-C2C0-4F89-A8DF-00A29CF57D80}"/>
              </a:ext>
            </a:extLst>
          </p:cNvPr>
          <p:cNvSpPr/>
          <p:nvPr/>
        </p:nvSpPr>
        <p:spPr>
          <a:xfrm>
            <a:off x="1142787" y="2976100"/>
            <a:ext cx="10090263" cy="369332"/>
          </a:xfrm>
          <a:prstGeom prst="rect">
            <a:avLst/>
          </a:prstGeom>
          <a:ln>
            <a:solidFill>
              <a:schemeClr val="accent1"/>
            </a:solidFill>
          </a:ln>
        </p:spPr>
        <p:txBody>
          <a:bodyPr wrap="square">
            <a:spAutoFit/>
          </a:bodyPr>
          <a:lstStyle/>
          <a:p>
            <a:r>
              <a:rPr lang="en-US" dirty="0" err="1">
                <a:solidFill>
                  <a:srgbClr val="000000"/>
                </a:solidFill>
                <a:latin typeface="Consolas" panose="020B0609020204030204" pitchFamily="49" charset="0"/>
              </a:rPr>
              <a:t>Assert.ThrowsException</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NullReferenceException</a:t>
            </a:r>
            <a:r>
              <a:rPr lang="en-US" dirty="0">
                <a:solidFill>
                  <a:srgbClr val="000000"/>
                </a:solidFill>
                <a:latin typeface="Consolas" panose="020B0609020204030204" pitchFamily="49" charset="0"/>
              </a:rPr>
              <a:t>&gt;(() =&gt; </a:t>
            </a:r>
            <a:r>
              <a:rPr lang="en-US" dirty="0" err="1">
                <a:solidFill>
                  <a:srgbClr val="000000"/>
                </a:solidFill>
                <a:latin typeface="Consolas" panose="020B0609020204030204" pitchFamily="49" charset="0"/>
              </a:rPr>
              <a:t>SUT.FindLast</a:t>
            </a:r>
            <a:r>
              <a:rPr lang="en-US" dirty="0">
                <a:solidFill>
                  <a:srgbClr val="000000"/>
                </a:solidFill>
                <a:latin typeface="Consolas" panose="020B0609020204030204" pitchFamily="49" charset="0"/>
              </a:rPr>
              <a:t>(x, y));</a:t>
            </a:r>
            <a:endParaRPr lang="en-US" dirty="0"/>
          </a:p>
        </p:txBody>
      </p:sp>
      <p:sp>
        <p:nvSpPr>
          <p:cNvPr id="9" name="Rectangle 8">
            <a:extLst>
              <a:ext uri="{FF2B5EF4-FFF2-40B4-BE49-F238E27FC236}">
                <a16:creationId xmlns:a16="http://schemas.microsoft.com/office/drawing/2014/main" id="{BDF4047B-F9BA-4FDE-9901-980BD07E06BC}"/>
              </a:ext>
            </a:extLst>
          </p:cNvPr>
          <p:cNvSpPr/>
          <p:nvPr/>
        </p:nvSpPr>
        <p:spPr>
          <a:xfrm>
            <a:off x="1142787" y="3978475"/>
            <a:ext cx="7276351" cy="646331"/>
          </a:xfrm>
          <a:prstGeom prst="rect">
            <a:avLst/>
          </a:prstGeom>
          <a:ln>
            <a:solidFill>
              <a:schemeClr val="accent1"/>
            </a:solidFill>
          </a:ln>
        </p:spPr>
        <p:txBody>
          <a:bodyPr wrap="none">
            <a:spAutoFit/>
          </a:bodyPr>
          <a:lstStyle/>
          <a:p>
            <a:r>
              <a:rPr lang="en-US" dirty="0">
                <a:solidFill>
                  <a:schemeClr val="bg1">
                    <a:lumMod val="50000"/>
                  </a:schemeClr>
                </a:solidFill>
                <a:latin typeface="Consolas" panose="020B0609020204030204" pitchFamily="49" charset="0"/>
              </a:rPr>
              <a:t>public class </a:t>
            </a:r>
            <a:r>
              <a:rPr lang="en-US" dirty="0" err="1">
                <a:solidFill>
                  <a:srgbClr val="2B91AF"/>
                </a:solidFill>
                <a:latin typeface="Consolas" panose="020B0609020204030204" pitchFamily="49" charset="0"/>
              </a:rPr>
              <a:t>FindLast_Should</a:t>
            </a:r>
            <a:r>
              <a:rPr lang="en-US" dirty="0">
                <a:solidFill>
                  <a:srgbClr val="2B91AF"/>
                </a:solidFill>
                <a:latin typeface="Consolas" panose="020B0609020204030204" pitchFamily="49" charset="0"/>
              </a:rPr>
              <a:t> </a:t>
            </a:r>
          </a:p>
          <a:p>
            <a:r>
              <a:rPr lang="en-US" dirty="0">
                <a:solidFill>
                  <a:srgbClr val="0000FF"/>
                </a:solidFill>
                <a:latin typeface="Consolas" panose="020B0609020204030204" pitchFamily="49" charset="0"/>
              </a:rPr>
              <a:t>     </a:t>
            </a:r>
            <a:r>
              <a:rPr lang="en-US" dirty="0">
                <a:solidFill>
                  <a:schemeClr val="bg1">
                    <a:lumMod val="50000"/>
                  </a:schemeClr>
                </a:solidFill>
                <a:latin typeface="Consolas" panose="020B0609020204030204" pitchFamily="49" charset="0"/>
              </a:rPr>
              <a:t>public void </a:t>
            </a:r>
            <a:r>
              <a:rPr lang="en-US" dirty="0">
                <a:solidFill>
                  <a:srgbClr val="000000"/>
                </a:solidFill>
                <a:latin typeface="Consolas" panose="020B0609020204030204" pitchFamily="49" charset="0"/>
              </a:rPr>
              <a:t>ReturnMinus1_ForSearchValueNotInArray()</a:t>
            </a:r>
            <a:endParaRPr lang="en-US" dirty="0"/>
          </a:p>
        </p:txBody>
      </p:sp>
    </p:spTree>
    <p:extLst>
      <p:ext uri="{BB962C8B-B14F-4D97-AF65-F5344CB8AC3E}">
        <p14:creationId xmlns:p14="http://schemas.microsoft.com/office/powerpoint/2010/main" val="336022270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02A8-F9D3-4C8D-AE14-507885FF66FB}"/>
              </a:ext>
            </a:extLst>
          </p:cNvPr>
          <p:cNvSpPr>
            <a:spLocks noGrp="1"/>
          </p:cNvSpPr>
          <p:nvPr>
            <p:ph type="title"/>
          </p:nvPr>
        </p:nvSpPr>
        <p:spPr/>
        <p:txBody>
          <a:bodyPr/>
          <a:lstStyle/>
          <a:p>
            <a:r>
              <a:rPr lang="en-US" dirty="0"/>
              <a:t>The Tests (based on Manual Test Harness) </a:t>
            </a:r>
          </a:p>
        </p:txBody>
      </p:sp>
      <p:sp>
        <p:nvSpPr>
          <p:cNvPr id="3" name="Content Placeholder 2">
            <a:extLst>
              <a:ext uri="{FF2B5EF4-FFF2-40B4-BE49-F238E27FC236}">
                <a16:creationId xmlns:a16="http://schemas.microsoft.com/office/drawing/2014/main" id="{9CFF7EB3-A2C6-4D3C-861C-F69DDC20C9DE}"/>
              </a:ext>
            </a:extLst>
          </p:cNvPr>
          <p:cNvSpPr>
            <a:spLocks noGrp="1"/>
          </p:cNvSpPr>
          <p:nvPr>
            <p:ph idx="1"/>
          </p:nvPr>
        </p:nvSpPr>
        <p:spPr/>
        <p:txBody>
          <a:bodyPr/>
          <a:lstStyle/>
          <a:p>
            <a:pPr marL="0" indent="0">
              <a:buNone/>
            </a:pPr>
            <a:r>
              <a:rPr lang="en-US" sz="3200" dirty="0" err="1"/>
              <a:t>FindLast_Should</a:t>
            </a:r>
            <a:r>
              <a:rPr lang="en-US" sz="3200" dirty="0"/>
              <a:t>…</a:t>
            </a:r>
          </a:p>
          <a:p>
            <a:r>
              <a:rPr lang="en-US" dirty="0"/>
              <a:t>ReturnNegative1_WhenInputNotInArray</a:t>
            </a:r>
          </a:p>
          <a:p>
            <a:r>
              <a:rPr lang="en-US" dirty="0"/>
              <a:t>Return1_WhenInputInSecondPosition</a:t>
            </a:r>
          </a:p>
          <a:p>
            <a:r>
              <a:rPr lang="en-US" dirty="0"/>
              <a:t>Return0_WhenInputInFirstPosition</a:t>
            </a:r>
          </a:p>
          <a:p>
            <a:r>
              <a:rPr lang="en-US" dirty="0" err="1"/>
              <a:t>ThrowNullReferenceException_WhenArrayIsNull</a:t>
            </a:r>
            <a:endParaRPr lang="en-US" dirty="0"/>
          </a:p>
        </p:txBody>
      </p:sp>
    </p:spTree>
    <p:extLst>
      <p:ext uri="{BB962C8B-B14F-4D97-AF65-F5344CB8AC3E}">
        <p14:creationId xmlns:p14="http://schemas.microsoft.com/office/powerpoint/2010/main" val="274134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853B-E2EF-430E-9260-224CEE45F6CB}"/>
              </a:ext>
            </a:extLst>
          </p:cNvPr>
          <p:cNvSpPr>
            <a:spLocks noGrp="1"/>
          </p:cNvSpPr>
          <p:nvPr>
            <p:ph type="title"/>
          </p:nvPr>
        </p:nvSpPr>
        <p:spPr/>
        <p:txBody>
          <a:bodyPr/>
          <a:lstStyle/>
          <a:p>
            <a:r>
              <a:rPr lang="en-US" dirty="0"/>
              <a:t>Consolidate Common Tests Using Parameterization</a:t>
            </a:r>
          </a:p>
        </p:txBody>
      </p:sp>
      <p:sp>
        <p:nvSpPr>
          <p:cNvPr id="5" name="Text Placeholder 4">
            <a:extLst>
              <a:ext uri="{FF2B5EF4-FFF2-40B4-BE49-F238E27FC236}">
                <a16:creationId xmlns:a16="http://schemas.microsoft.com/office/drawing/2014/main" id="{6FC92E37-C6B9-453F-A0CA-48094B44FF32}"/>
              </a:ext>
            </a:extLst>
          </p:cNvPr>
          <p:cNvSpPr>
            <a:spLocks noGrp="1"/>
          </p:cNvSpPr>
          <p:nvPr>
            <p:ph type="body" idx="1"/>
          </p:nvPr>
        </p:nvSpPr>
        <p:spPr/>
        <p:txBody>
          <a:bodyPr/>
          <a:lstStyle/>
          <a:p>
            <a:r>
              <a:rPr lang="en-US" dirty="0"/>
              <a:t>New in </a:t>
            </a:r>
            <a:r>
              <a:rPr lang="en-US" dirty="0" err="1"/>
              <a:t>MSTest</a:t>
            </a:r>
            <a:r>
              <a:rPr lang="en-US" dirty="0"/>
              <a:t> v2</a:t>
            </a:r>
            <a:endParaRPr lang="en-US" b="1" dirty="0"/>
          </a:p>
          <a:p>
            <a:endParaRPr lang="en-US" b="1" dirty="0"/>
          </a:p>
          <a:p>
            <a:r>
              <a:rPr lang="en-US" b="1" dirty="0"/>
              <a:t>Fibonacci</a:t>
            </a:r>
          </a:p>
        </p:txBody>
      </p:sp>
    </p:spTree>
    <p:extLst>
      <p:ext uri="{BB962C8B-B14F-4D97-AF65-F5344CB8AC3E}">
        <p14:creationId xmlns:p14="http://schemas.microsoft.com/office/powerpoint/2010/main" val="415498521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0D7F-0EB7-4803-B56D-04A7A3AB0698}"/>
              </a:ext>
            </a:extLst>
          </p:cNvPr>
          <p:cNvSpPr>
            <a:spLocks noGrp="1"/>
          </p:cNvSpPr>
          <p:nvPr>
            <p:ph type="title"/>
          </p:nvPr>
        </p:nvSpPr>
        <p:spPr/>
        <p:txBody>
          <a:bodyPr/>
          <a:lstStyle/>
          <a:p>
            <a:r>
              <a:rPr lang="en-US" dirty="0"/>
              <a:t>Parameterized Tests</a:t>
            </a:r>
          </a:p>
        </p:txBody>
      </p:sp>
      <p:sp>
        <p:nvSpPr>
          <p:cNvPr id="3" name="Content Placeholder 2">
            <a:extLst>
              <a:ext uri="{FF2B5EF4-FFF2-40B4-BE49-F238E27FC236}">
                <a16:creationId xmlns:a16="http://schemas.microsoft.com/office/drawing/2014/main" id="{4F0C8C79-37E0-4109-9D34-11B3836957B8}"/>
              </a:ext>
            </a:extLst>
          </p:cNvPr>
          <p:cNvSpPr>
            <a:spLocks noGrp="1"/>
          </p:cNvSpPr>
          <p:nvPr>
            <p:ph idx="1"/>
          </p:nvPr>
        </p:nvSpPr>
        <p:spPr/>
        <p:txBody>
          <a:bodyPr>
            <a:normAutofit/>
          </a:bodyPr>
          <a:lstStyle/>
          <a:p>
            <a:r>
              <a:rPr lang="en-US" dirty="0"/>
              <a:t>Provides a way to iteratively inject expected and actual values into the same test method.  Test runs repeatedly until value sets are exhausted.</a:t>
            </a:r>
          </a:p>
          <a:p>
            <a:r>
              <a:rPr lang="en-US" dirty="0" err="1"/>
              <a:t>MSTest</a:t>
            </a:r>
            <a:r>
              <a:rPr lang="en-US" dirty="0"/>
              <a:t> </a:t>
            </a:r>
            <a:r>
              <a:rPr lang="en-US" b="1" dirty="0"/>
              <a:t>V2</a:t>
            </a:r>
            <a:r>
              <a:rPr lang="en-US" dirty="0"/>
              <a:t>, </a:t>
            </a:r>
            <a:r>
              <a:rPr lang="en-US" dirty="0" err="1"/>
              <a:t>NUnit</a:t>
            </a:r>
            <a:r>
              <a:rPr lang="en-US" dirty="0"/>
              <a:t> and </a:t>
            </a:r>
            <a:r>
              <a:rPr lang="en-US" dirty="0" err="1"/>
              <a:t>xUnit</a:t>
            </a:r>
            <a:r>
              <a:rPr lang="en-US" dirty="0"/>
              <a:t> all support parameterization of tests.</a:t>
            </a:r>
          </a:p>
          <a:p>
            <a:pPr lvl="1"/>
            <a:r>
              <a:rPr lang="en-US" dirty="0" err="1"/>
              <a:t>NUnit</a:t>
            </a:r>
            <a:r>
              <a:rPr lang="en-US" dirty="0"/>
              <a:t> and </a:t>
            </a:r>
            <a:r>
              <a:rPr lang="en-US" dirty="0" err="1"/>
              <a:t>xUnit</a:t>
            </a:r>
            <a:r>
              <a:rPr lang="en-US" dirty="0"/>
              <a:t> use the terms “Fact” to describe non-parameterized tests and “Theory” for parameterized ones.</a:t>
            </a:r>
          </a:p>
          <a:p>
            <a:pPr lvl="1"/>
            <a:r>
              <a:rPr lang="en-US" dirty="0" err="1"/>
              <a:t>MSTest</a:t>
            </a:r>
            <a:r>
              <a:rPr lang="en-US" dirty="0"/>
              <a:t> uses “</a:t>
            </a:r>
            <a:r>
              <a:rPr lang="en-US" dirty="0" err="1"/>
              <a:t>DataTestMethod</a:t>
            </a:r>
            <a:r>
              <a:rPr lang="en-US" dirty="0"/>
              <a:t>.”  Doesn’t sound quite as grand, but it’s about the same thing.</a:t>
            </a:r>
          </a:p>
          <a:p>
            <a:endParaRPr lang="en-US" dirty="0"/>
          </a:p>
          <a:p>
            <a:endParaRPr lang="en-US" dirty="0"/>
          </a:p>
        </p:txBody>
      </p:sp>
    </p:spTree>
    <p:extLst>
      <p:ext uri="{BB962C8B-B14F-4D97-AF65-F5344CB8AC3E}">
        <p14:creationId xmlns:p14="http://schemas.microsoft.com/office/powerpoint/2010/main" val="32597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72C9-589A-445D-BFEA-61037DD33C9B}"/>
              </a:ext>
            </a:extLst>
          </p:cNvPr>
          <p:cNvSpPr>
            <a:spLocks noGrp="1"/>
          </p:cNvSpPr>
          <p:nvPr>
            <p:ph type="title"/>
          </p:nvPr>
        </p:nvSpPr>
        <p:spPr/>
        <p:txBody>
          <a:bodyPr/>
          <a:lstStyle/>
          <a:p>
            <a:r>
              <a:rPr lang="en-US" dirty="0"/>
              <a:t>Parameterizing in MSTestV2</a:t>
            </a:r>
          </a:p>
        </p:txBody>
      </p:sp>
      <p:sp>
        <p:nvSpPr>
          <p:cNvPr id="3" name="Content Placeholder 2">
            <a:extLst>
              <a:ext uri="{FF2B5EF4-FFF2-40B4-BE49-F238E27FC236}">
                <a16:creationId xmlns:a16="http://schemas.microsoft.com/office/drawing/2014/main" id="{44CA930F-1138-42FC-9D46-538DC041562C}"/>
              </a:ext>
            </a:extLst>
          </p:cNvPr>
          <p:cNvSpPr>
            <a:spLocks noGrp="1"/>
          </p:cNvSpPr>
          <p:nvPr>
            <p:ph idx="1"/>
          </p:nvPr>
        </p:nvSpPr>
        <p:spPr/>
        <p:txBody>
          <a:bodyPr/>
          <a:lstStyle/>
          <a:p>
            <a:r>
              <a:rPr lang="en-US" b="1" dirty="0"/>
              <a:t>[</a:t>
            </a:r>
            <a:r>
              <a:rPr lang="en-US" b="1" dirty="0" err="1"/>
              <a:t>DataTestMethod</a:t>
            </a:r>
            <a:r>
              <a:rPr lang="en-US" b="1" dirty="0"/>
              <a:t>] </a:t>
            </a:r>
            <a:r>
              <a:rPr lang="en-US" dirty="0"/>
              <a:t>attribute identifies parameterized test method</a:t>
            </a:r>
          </a:p>
          <a:p>
            <a:r>
              <a:rPr lang="en-US" b="1" dirty="0"/>
              <a:t>[</a:t>
            </a:r>
            <a:r>
              <a:rPr lang="en-US" b="1" dirty="0" err="1"/>
              <a:t>DataRow</a:t>
            </a:r>
            <a:r>
              <a:rPr lang="en-US" b="1" dirty="0"/>
              <a:t>(</a:t>
            </a:r>
            <a:r>
              <a:rPr lang="en-US" b="1" i="1" dirty="0"/>
              <a:t>values</a:t>
            </a:r>
            <a:r>
              <a:rPr lang="en-US" b="1" dirty="0"/>
              <a:t>)] </a:t>
            </a:r>
            <a:r>
              <a:rPr lang="en-US" dirty="0"/>
              <a:t>attributes for each test execution</a:t>
            </a:r>
          </a:p>
          <a:p>
            <a:pPr lvl="1"/>
            <a:r>
              <a:rPr lang="en-US" i="1" dirty="0"/>
              <a:t>Values: </a:t>
            </a:r>
            <a:r>
              <a:rPr lang="en-US" dirty="0"/>
              <a:t>comma-separated list of values to be fed to the test method parameters</a:t>
            </a:r>
          </a:p>
          <a:p>
            <a:pPr lvl="1"/>
            <a:r>
              <a:rPr lang="en-US" dirty="0"/>
              <a:t>By convention, the last value is the “expected” value</a:t>
            </a:r>
          </a:p>
          <a:p>
            <a:r>
              <a:rPr lang="en-US" dirty="0"/>
              <a:t>Test method </a:t>
            </a:r>
          </a:p>
          <a:p>
            <a:pPr lvl="1"/>
            <a:r>
              <a:rPr lang="en-US" dirty="0"/>
              <a:t>One parameter per list of </a:t>
            </a:r>
            <a:r>
              <a:rPr lang="en-US" i="1" dirty="0"/>
              <a:t>values </a:t>
            </a:r>
            <a:r>
              <a:rPr lang="en-US" dirty="0"/>
              <a:t>in </a:t>
            </a:r>
            <a:r>
              <a:rPr lang="en-US" dirty="0" err="1"/>
              <a:t>DataRow</a:t>
            </a:r>
            <a:r>
              <a:rPr lang="en-US" dirty="0"/>
              <a:t> attributes</a:t>
            </a:r>
          </a:p>
          <a:p>
            <a:pPr lvl="1"/>
            <a:r>
              <a:rPr lang="en-US" dirty="0"/>
              <a:t>Executes once per data row</a:t>
            </a:r>
          </a:p>
          <a:p>
            <a:pPr lvl="1"/>
            <a:r>
              <a:rPr lang="en-US" dirty="0"/>
              <a:t>Each time substitutes one set of </a:t>
            </a:r>
            <a:r>
              <a:rPr lang="en-US" dirty="0" err="1"/>
              <a:t>DataRow</a:t>
            </a:r>
            <a:r>
              <a:rPr lang="en-US" dirty="0"/>
              <a:t> values for parameters</a:t>
            </a:r>
          </a:p>
          <a:p>
            <a:pPr marL="0" indent="0">
              <a:buNone/>
            </a:pPr>
            <a:endParaRPr lang="en-US" dirty="0"/>
          </a:p>
        </p:txBody>
      </p:sp>
    </p:spTree>
    <p:extLst>
      <p:ext uri="{BB962C8B-B14F-4D97-AF65-F5344CB8AC3E}">
        <p14:creationId xmlns:p14="http://schemas.microsoft.com/office/powerpoint/2010/main" val="242707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8D4B-0C7F-4832-8505-26CCF480E159}"/>
              </a:ext>
            </a:extLst>
          </p:cNvPr>
          <p:cNvSpPr>
            <a:spLocks noGrp="1"/>
          </p:cNvSpPr>
          <p:nvPr>
            <p:ph type="title"/>
          </p:nvPr>
        </p:nvSpPr>
        <p:spPr/>
        <p:txBody>
          <a:bodyPr/>
          <a:lstStyle/>
          <a:p>
            <a:r>
              <a:rPr lang="en-US" dirty="0" err="1"/>
              <a:t>FindLast</a:t>
            </a:r>
            <a:r>
              <a:rPr lang="en-US" dirty="0"/>
              <a:t> with Parameterized Tests</a:t>
            </a:r>
          </a:p>
        </p:txBody>
      </p:sp>
      <p:sp>
        <p:nvSpPr>
          <p:cNvPr id="4" name="Text Placeholder 3">
            <a:extLst>
              <a:ext uri="{FF2B5EF4-FFF2-40B4-BE49-F238E27FC236}">
                <a16:creationId xmlns:a16="http://schemas.microsoft.com/office/drawing/2014/main" id="{6F4B4517-31D5-4B03-857B-4518B7EF7AC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4453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412FB-89D4-4BA4-8341-00AA23CFCD73}"/>
              </a:ext>
            </a:extLst>
          </p:cNvPr>
          <p:cNvSpPr>
            <a:spLocks noGrp="1"/>
          </p:cNvSpPr>
          <p:nvPr>
            <p:ph type="title"/>
          </p:nvPr>
        </p:nvSpPr>
        <p:spPr/>
        <p:txBody>
          <a:bodyPr/>
          <a:lstStyle/>
          <a:p>
            <a:r>
              <a:rPr lang="en-US" dirty="0"/>
              <a:t>Introducing Homework 3</a:t>
            </a:r>
          </a:p>
        </p:txBody>
      </p:sp>
      <p:sp>
        <p:nvSpPr>
          <p:cNvPr id="5" name="Text Placeholder 4">
            <a:extLst>
              <a:ext uri="{FF2B5EF4-FFF2-40B4-BE49-F238E27FC236}">
                <a16:creationId xmlns:a16="http://schemas.microsoft.com/office/drawing/2014/main" id="{F030D25F-0B3B-4DB1-8ECE-9A76ADA309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892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Docket  </a:t>
            </a:r>
          </a:p>
        </p:txBody>
      </p:sp>
      <p:sp>
        <p:nvSpPr>
          <p:cNvPr id="3" name="Content Placeholder 2"/>
          <p:cNvSpPr>
            <a:spLocks noGrp="1"/>
          </p:cNvSpPr>
          <p:nvPr>
            <p:ph idx="1"/>
          </p:nvPr>
        </p:nvSpPr>
        <p:spPr/>
        <p:txBody>
          <a:bodyPr>
            <a:normAutofit/>
          </a:bodyPr>
          <a:lstStyle/>
          <a:p>
            <a:r>
              <a:rPr lang="en-US" dirty="0"/>
              <a:t>Homework 2 Review</a:t>
            </a:r>
          </a:p>
          <a:p>
            <a:r>
              <a:rPr lang="en-US" dirty="0"/>
              <a:t>Discussion 2</a:t>
            </a:r>
          </a:p>
          <a:p>
            <a:r>
              <a:rPr lang="en-US" dirty="0"/>
              <a:t>Test Automation using </a:t>
            </a:r>
            <a:r>
              <a:rPr lang="en-US" dirty="0" err="1"/>
              <a:t>MSTest</a:t>
            </a:r>
            <a:endParaRPr lang="en-US" dirty="0"/>
          </a:p>
          <a:p>
            <a:endParaRPr lang="en-US" dirty="0"/>
          </a:p>
        </p:txBody>
      </p:sp>
    </p:spTree>
    <p:extLst>
      <p:ext uri="{BB962C8B-B14F-4D97-AF65-F5344CB8AC3E}">
        <p14:creationId xmlns:p14="http://schemas.microsoft.com/office/powerpoint/2010/main" val="21043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91C9-37EB-4D9C-AD37-AFEE79174B20}"/>
              </a:ext>
            </a:extLst>
          </p:cNvPr>
          <p:cNvSpPr>
            <a:spLocks noGrp="1"/>
          </p:cNvSpPr>
          <p:nvPr>
            <p:ph type="title"/>
          </p:nvPr>
        </p:nvSpPr>
        <p:spPr/>
        <p:txBody>
          <a:bodyPr/>
          <a:lstStyle/>
          <a:p>
            <a:r>
              <a:rPr lang="en-US" dirty="0"/>
              <a:t>Homework 2 Review</a:t>
            </a:r>
          </a:p>
        </p:txBody>
      </p:sp>
      <p:sp>
        <p:nvSpPr>
          <p:cNvPr id="3" name="Text Placeholder 2">
            <a:extLst>
              <a:ext uri="{FF2B5EF4-FFF2-40B4-BE49-F238E27FC236}">
                <a16:creationId xmlns:a16="http://schemas.microsoft.com/office/drawing/2014/main" id="{FB8267F4-94E2-41C9-B426-4AF641708E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56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6BC8C127-0AA0-46F2-9B46-25BAF1CA2A8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dirty="0">
                <a:solidFill>
                  <a:srgbClr val="FFFFFF"/>
                </a:solidFill>
                <a:latin typeface="+mj-lt"/>
                <a:ea typeface="+mj-ea"/>
                <a:cs typeface="+mj-cs"/>
              </a:rPr>
              <a:t>In-Class Discussion 2</a:t>
            </a:r>
          </a:p>
        </p:txBody>
      </p:sp>
      <p:sp>
        <p:nvSpPr>
          <p:cNvPr id="5" name="Text Placeholder 4">
            <a:extLst>
              <a:ext uri="{FF2B5EF4-FFF2-40B4-BE49-F238E27FC236}">
                <a16:creationId xmlns:a16="http://schemas.microsoft.com/office/drawing/2014/main" id="{B252D5F6-AA34-44A8-8999-2FD2BEAA73CD}"/>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410608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74850" y="1"/>
            <a:ext cx="8229600" cy="3403600"/>
          </a:xfrm>
        </p:spPr>
        <p:txBody>
          <a:bodyPr>
            <a:normAutofit/>
          </a:bodyPr>
          <a:lstStyle/>
          <a:p>
            <a:br>
              <a:rPr lang="en-US" dirty="0"/>
            </a:br>
            <a:br>
              <a:rPr lang="en-US" dirty="0"/>
            </a:br>
            <a:r>
              <a:rPr lang="en-US" dirty="0"/>
              <a:t>Test Automation</a:t>
            </a:r>
          </a:p>
        </p:txBody>
      </p:sp>
      <p:sp>
        <p:nvSpPr>
          <p:cNvPr id="4099" name="Rectangle 3"/>
          <p:cNvSpPr>
            <a:spLocks noGrp="1" noChangeArrowheads="1"/>
          </p:cNvSpPr>
          <p:nvPr>
            <p:ph type="subTitle" idx="1"/>
          </p:nvPr>
        </p:nvSpPr>
        <p:spPr>
          <a:xfrm>
            <a:off x="2669620" y="4476206"/>
            <a:ext cx="6847490" cy="1475333"/>
          </a:xfrm>
        </p:spPr>
        <p:txBody>
          <a:bodyPr/>
          <a:lstStyle/>
          <a:p>
            <a:endParaRPr lang="en-US" b="0" dirty="0"/>
          </a:p>
        </p:txBody>
      </p:sp>
    </p:spTree>
    <p:extLst>
      <p:ext uri="{BB962C8B-B14F-4D97-AF65-F5344CB8AC3E}">
        <p14:creationId xmlns:p14="http://schemas.microsoft.com/office/powerpoint/2010/main" val="25333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What is Test Automation?</a:t>
            </a:r>
          </a:p>
        </p:txBody>
      </p:sp>
      <p:sp>
        <p:nvSpPr>
          <p:cNvPr id="3" name="Content Placeholder 2"/>
          <p:cNvSpPr>
            <a:spLocks noGrp="1"/>
          </p:cNvSpPr>
          <p:nvPr>
            <p:ph idx="1"/>
          </p:nvPr>
        </p:nvSpPr>
        <p:spPr>
          <a:xfrm>
            <a:off x="889570" y="3818811"/>
            <a:ext cx="10515600" cy="2196708"/>
          </a:xfrm>
        </p:spPr>
        <p:txBody>
          <a:bodyPr>
            <a:normAutofit fontScale="92500" lnSpcReduction="10000"/>
          </a:bodyPr>
          <a:lstStyle/>
          <a:p>
            <a:r>
              <a:rPr lang="en-US" dirty="0"/>
              <a:t>Reduces </a:t>
            </a:r>
            <a:r>
              <a:rPr lang="en-US" dirty="0">
                <a:solidFill>
                  <a:schemeClr val="tx2"/>
                </a:solidFill>
              </a:rPr>
              <a:t>cost</a:t>
            </a:r>
          </a:p>
          <a:p>
            <a:r>
              <a:rPr lang="en-US" dirty="0"/>
              <a:t>Reduces </a:t>
            </a:r>
            <a:r>
              <a:rPr lang="en-US" dirty="0">
                <a:solidFill>
                  <a:schemeClr val="tx2"/>
                </a:solidFill>
              </a:rPr>
              <a:t>human error</a:t>
            </a:r>
          </a:p>
          <a:p>
            <a:r>
              <a:rPr lang="en-US" dirty="0"/>
              <a:t>Reduces </a:t>
            </a:r>
            <a:r>
              <a:rPr lang="en-US" dirty="0">
                <a:solidFill>
                  <a:schemeClr val="tx2"/>
                </a:solidFill>
              </a:rPr>
              <a:t>variance</a:t>
            </a:r>
            <a:r>
              <a:rPr lang="en-US" dirty="0"/>
              <a:t> in test quality from different individuals</a:t>
            </a:r>
          </a:p>
          <a:p>
            <a:r>
              <a:rPr lang="en-US" dirty="0"/>
              <a:t>Significantly reduces the cost of </a:t>
            </a:r>
            <a:r>
              <a:rPr lang="en-US" dirty="0">
                <a:solidFill>
                  <a:schemeClr val="tx2"/>
                </a:solidFill>
              </a:rPr>
              <a:t>regression</a:t>
            </a:r>
            <a:r>
              <a:rPr lang="en-US" dirty="0"/>
              <a:t> testing</a:t>
            </a:r>
          </a:p>
          <a:p>
            <a:pPr lvl="1"/>
            <a:r>
              <a:rPr lang="en-US" b="1" i="1" dirty="0"/>
              <a:t>Regression testing </a:t>
            </a:r>
            <a:r>
              <a:rPr lang="en-US" dirty="0"/>
              <a:t>is the process of testing code that has been modified</a:t>
            </a:r>
          </a:p>
        </p:txBody>
      </p:sp>
      <p:sp>
        <p:nvSpPr>
          <p:cNvPr id="4" name="Date Placeholder 3"/>
          <p:cNvSpPr>
            <a:spLocks noGrp="1"/>
          </p:cNvSpPr>
          <p:nvPr>
            <p:ph type="dt" sz="half" idx="10"/>
          </p:nvPr>
        </p:nvSpPr>
        <p:spPr/>
        <p:txBody>
          <a:bodyPr/>
          <a:lstStyle/>
          <a:p>
            <a:pPr>
              <a:defRPr/>
            </a:pPr>
            <a:r>
              <a:rPr lang="en-US"/>
              <a:t>Introduction to Software Testing, Edition 2  (Ch 3)</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
        <p:nvSpPr>
          <p:cNvPr id="8" name="Text Box 4"/>
          <p:cNvSpPr txBox="1">
            <a:spLocks noChangeArrowheads="1"/>
          </p:cNvSpPr>
          <p:nvPr/>
        </p:nvSpPr>
        <p:spPr bwMode="auto">
          <a:xfrm>
            <a:off x="963082" y="1411568"/>
            <a:ext cx="8727311" cy="2308324"/>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dirty="0"/>
              <a:t>The use of software to control the execution of tests, the comparison of actual outcomes to predicted outcomes, the setting up of test preconditions, and other test control and test reporting functions</a:t>
            </a:r>
          </a:p>
        </p:txBody>
      </p:sp>
    </p:spTree>
    <p:extLst>
      <p:ext uri="{BB962C8B-B14F-4D97-AF65-F5344CB8AC3E}">
        <p14:creationId xmlns:p14="http://schemas.microsoft.com/office/powerpoint/2010/main" val="388977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Testability</a:t>
            </a:r>
          </a:p>
        </p:txBody>
      </p:sp>
      <p:sp>
        <p:nvSpPr>
          <p:cNvPr id="3" name="Content Placeholder 2"/>
          <p:cNvSpPr>
            <a:spLocks noGrp="1"/>
          </p:cNvSpPr>
          <p:nvPr>
            <p:ph idx="1"/>
          </p:nvPr>
        </p:nvSpPr>
        <p:spPr>
          <a:xfrm>
            <a:off x="838200" y="3852559"/>
            <a:ext cx="8966200" cy="2334769"/>
          </a:xfrm>
        </p:spPr>
        <p:txBody>
          <a:bodyPr/>
          <a:lstStyle/>
          <a:p>
            <a:r>
              <a:rPr lang="en-US" dirty="0"/>
              <a:t>Plainly speaking – </a:t>
            </a:r>
            <a:r>
              <a:rPr lang="en-US" dirty="0">
                <a:solidFill>
                  <a:schemeClr val="tx2"/>
                </a:solidFill>
              </a:rPr>
              <a:t>how hard it is to find faults</a:t>
            </a:r>
            <a:r>
              <a:rPr lang="en-US" dirty="0"/>
              <a:t> in the software (remember RIPR)</a:t>
            </a:r>
          </a:p>
          <a:p>
            <a:r>
              <a:rPr lang="en-US" dirty="0"/>
              <a:t>Testability is dominated by </a:t>
            </a:r>
            <a:r>
              <a:rPr lang="en-US" dirty="0">
                <a:solidFill>
                  <a:schemeClr val="tx2"/>
                </a:solidFill>
              </a:rPr>
              <a:t>two</a:t>
            </a:r>
            <a:r>
              <a:rPr lang="en-US" dirty="0"/>
              <a:t> practical problems</a:t>
            </a:r>
          </a:p>
          <a:p>
            <a:pPr lvl="1"/>
            <a:r>
              <a:rPr lang="en-US" dirty="0"/>
              <a:t>How to </a:t>
            </a:r>
            <a:r>
              <a:rPr lang="en-US" dirty="0">
                <a:solidFill>
                  <a:schemeClr val="tx2"/>
                </a:solidFill>
              </a:rPr>
              <a:t>provide the test values</a:t>
            </a:r>
            <a:r>
              <a:rPr lang="en-US" dirty="0"/>
              <a:t> to the software</a:t>
            </a:r>
          </a:p>
          <a:p>
            <a:pPr lvl="1"/>
            <a:r>
              <a:rPr lang="en-US" dirty="0"/>
              <a:t>How to </a:t>
            </a:r>
            <a:r>
              <a:rPr lang="en-US" dirty="0">
                <a:solidFill>
                  <a:schemeClr val="tx2"/>
                </a:solidFill>
              </a:rPr>
              <a:t>observe the results</a:t>
            </a:r>
            <a:r>
              <a:rPr lang="en-US" dirty="0"/>
              <a:t> of test execution</a:t>
            </a:r>
          </a:p>
        </p:txBody>
      </p:sp>
      <p:sp>
        <p:nvSpPr>
          <p:cNvPr id="4" name="Date Placeholder 3"/>
          <p:cNvSpPr>
            <a:spLocks noGrp="1"/>
          </p:cNvSpPr>
          <p:nvPr>
            <p:ph type="dt" sz="half" idx="10"/>
          </p:nvPr>
        </p:nvSpPr>
        <p:spPr/>
        <p:txBody>
          <a:bodyPr/>
          <a:lstStyle/>
          <a:p>
            <a:pPr>
              <a:defRPr/>
            </a:pPr>
            <a:r>
              <a:rPr lang="en-US"/>
              <a:t>Introduction to Software Testing, Edition 2  (Ch 3)</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sp>
        <p:nvSpPr>
          <p:cNvPr id="7" name="Text Box 4"/>
          <p:cNvSpPr txBox="1">
            <a:spLocks noChangeArrowheads="1"/>
          </p:cNvSpPr>
          <p:nvPr/>
        </p:nvSpPr>
        <p:spPr bwMode="auto">
          <a:xfrm>
            <a:off x="921987" y="1620447"/>
            <a:ext cx="8727311" cy="2063090"/>
          </a:xfrm>
          <a:prstGeom prst="rect">
            <a:avLst/>
          </a:prstGeom>
          <a:solidFill>
            <a:srgbClr val="0000CC"/>
          </a:solidFill>
          <a:ln w="12700">
            <a:solidFill>
              <a:schemeClr val="tx1"/>
            </a:solidFill>
            <a:miter lim="800000"/>
            <a:headEnd type="none" w="sm" len="sm"/>
            <a:tailEnd type="none" w="sm" len="sm"/>
          </a:ln>
          <a:effectLst/>
        </p:spPr>
        <p:txBody>
          <a:bodyPr wrap="square">
            <a:no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dirty="0"/>
              <a:t>The degree to which a system or component facilitates the establishment of test criteria and the performance of tests to determine whether those criteria have been met</a:t>
            </a:r>
          </a:p>
        </p:txBody>
      </p:sp>
    </p:spTree>
    <p:extLst>
      <p:ext uri="{BB962C8B-B14F-4D97-AF65-F5344CB8AC3E}">
        <p14:creationId xmlns:p14="http://schemas.microsoft.com/office/powerpoint/2010/main" val="11767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Observability</a:t>
            </a:r>
            <a:r>
              <a:rPr lang="en-US" dirty="0"/>
              <a:t> and Controllability</a:t>
            </a:r>
          </a:p>
        </p:txBody>
      </p:sp>
      <p:sp>
        <p:nvSpPr>
          <p:cNvPr id="3" name="Content Placeholder 2"/>
          <p:cNvSpPr>
            <a:spLocks noGrp="1"/>
          </p:cNvSpPr>
          <p:nvPr>
            <p:ph idx="1"/>
          </p:nvPr>
        </p:nvSpPr>
        <p:spPr>
          <a:xfrm>
            <a:off x="838200" y="1275957"/>
            <a:ext cx="10515600" cy="5289229"/>
          </a:xfrm>
        </p:spPr>
        <p:txBody>
          <a:bodyPr>
            <a:normAutofit fontScale="92500" lnSpcReduction="10000"/>
          </a:bodyPr>
          <a:lstStyle/>
          <a:p>
            <a:r>
              <a:rPr lang="en-US" dirty="0">
                <a:effectLst>
                  <a:outerShdw blurRad="38100" dist="38100" dir="2700000" algn="tl">
                    <a:srgbClr val="000000">
                      <a:alpha val="43137"/>
                    </a:srgbClr>
                  </a:outerShdw>
                </a:effectLst>
                <a:cs typeface="Calibri" pitchFamily="34" charset="0"/>
              </a:rPr>
              <a:t>Observability</a:t>
            </a:r>
          </a:p>
          <a:p>
            <a:endParaRPr lang="en-US" dirty="0"/>
          </a:p>
          <a:p>
            <a:endParaRPr lang="en-US" dirty="0"/>
          </a:p>
          <a:p>
            <a:endParaRPr lang="en-US" dirty="0"/>
          </a:p>
          <a:p>
            <a:pPr lvl="1"/>
            <a:r>
              <a:rPr lang="en-US" dirty="0"/>
              <a:t>Software that affects hardware devices, databases, or remote files have </a:t>
            </a:r>
            <a:r>
              <a:rPr lang="en-US" b="1" dirty="0"/>
              <a:t>low </a:t>
            </a:r>
            <a:r>
              <a:rPr lang="en-US" b="1" dirty="0" err="1"/>
              <a:t>observability</a:t>
            </a:r>
            <a:endParaRPr lang="en-US" sz="2800" b="1" dirty="0"/>
          </a:p>
          <a:p>
            <a:r>
              <a:rPr lang="en-US" dirty="0">
                <a:effectLst>
                  <a:outerShdw blurRad="38100" dist="38100" dir="2700000" algn="tl">
                    <a:srgbClr val="000000">
                      <a:alpha val="43137"/>
                    </a:srgbClr>
                  </a:outerShdw>
                </a:effectLst>
                <a:cs typeface="Calibri" pitchFamily="34" charset="0"/>
              </a:rPr>
              <a:t>Controllability</a:t>
            </a:r>
          </a:p>
          <a:p>
            <a:endParaRPr lang="en-US" dirty="0"/>
          </a:p>
          <a:p>
            <a:endParaRPr lang="en-US" dirty="0"/>
          </a:p>
          <a:p>
            <a:pPr lvl="1"/>
            <a:r>
              <a:rPr lang="en-US" dirty="0"/>
              <a:t>Easy to control software with inputs from keyboards</a:t>
            </a:r>
          </a:p>
          <a:p>
            <a:pPr lvl="1"/>
            <a:r>
              <a:rPr lang="en-US" dirty="0"/>
              <a:t>Inputs from hardware sensors or distributed software (including Web applications)is harder</a:t>
            </a:r>
          </a:p>
          <a:p>
            <a:r>
              <a:rPr lang="en-US" dirty="0"/>
              <a:t> </a:t>
            </a:r>
            <a:r>
              <a:rPr lang="en-US" b="1" dirty="0">
                <a:solidFill>
                  <a:schemeClr val="tx2"/>
                </a:solidFill>
              </a:rPr>
              <a:t>Data abstraction</a:t>
            </a:r>
            <a:r>
              <a:rPr lang="en-US" b="1" dirty="0"/>
              <a:t> </a:t>
            </a:r>
            <a:r>
              <a:rPr lang="en-US" dirty="0"/>
              <a:t>reduces controllability and observability</a:t>
            </a:r>
          </a:p>
        </p:txBody>
      </p:sp>
      <p:sp>
        <p:nvSpPr>
          <p:cNvPr id="7" name="Text Box 4"/>
          <p:cNvSpPr txBox="1">
            <a:spLocks noChangeArrowheads="1"/>
          </p:cNvSpPr>
          <p:nvPr/>
        </p:nvSpPr>
        <p:spPr bwMode="auto">
          <a:xfrm>
            <a:off x="1373371" y="1686924"/>
            <a:ext cx="8727311" cy="1255728"/>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sz="2800" dirty="0"/>
              <a:t>How easy it is to observe the behavior of a program in terms of its outputs, effects on the environment and other hardware and software components?</a:t>
            </a:r>
          </a:p>
        </p:txBody>
      </p:sp>
      <p:sp>
        <p:nvSpPr>
          <p:cNvPr id="8" name="Text Box 4"/>
          <p:cNvSpPr txBox="1">
            <a:spLocks noChangeArrowheads="1"/>
          </p:cNvSpPr>
          <p:nvPr/>
        </p:nvSpPr>
        <p:spPr bwMode="auto">
          <a:xfrm>
            <a:off x="1147341" y="4008273"/>
            <a:ext cx="8727311" cy="867930"/>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32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altLang="zh-CN" sz="2800" dirty="0"/>
              <a:t>How easy it is to provide a program with the needed inputs, in terms of values, operations, and behaviors?</a:t>
            </a:r>
          </a:p>
        </p:txBody>
      </p:sp>
    </p:spTree>
    <p:extLst>
      <p:ext uri="{BB962C8B-B14F-4D97-AF65-F5344CB8AC3E}">
        <p14:creationId xmlns:p14="http://schemas.microsoft.com/office/powerpoint/2010/main" val="305575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G 110 Template.potx" id="{DAE0C17F-F06B-4517-9168-AA8CA9A5293A}" vid="{DEAFF74A-EE19-47F9-87DE-BEE4206A3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TotalTime>
  <Words>1385</Words>
  <Application>Microsoft Office PowerPoint</Application>
  <PresentationFormat>Widescreen</PresentationFormat>
  <Paragraphs>200</Paragraphs>
  <Slides>29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Bahnschrift</vt:lpstr>
      <vt:lpstr>Calibri</vt:lpstr>
      <vt:lpstr>Calibri Light</vt:lpstr>
      <vt:lpstr>Consolas</vt:lpstr>
      <vt:lpstr>Gill Sans MT</vt:lpstr>
      <vt:lpstr>Monotype Sorts</vt:lpstr>
      <vt:lpstr>Tahoma</vt:lpstr>
      <vt:lpstr>Times New Roman</vt:lpstr>
      <vt:lpstr>Office Theme</vt:lpstr>
      <vt:lpstr>ISIT 324 Software Testing</vt:lpstr>
      <vt:lpstr>First things first...</vt:lpstr>
      <vt:lpstr>On the Docket  </vt:lpstr>
      <vt:lpstr>Homework 2 Review</vt:lpstr>
      <vt:lpstr>In-Class Discussion 2</vt:lpstr>
      <vt:lpstr>  Test Automation</vt:lpstr>
      <vt:lpstr>What is Test Automation?</vt:lpstr>
      <vt:lpstr>Software Testability</vt:lpstr>
      <vt:lpstr>Observability and Controllability</vt:lpstr>
      <vt:lpstr>Components of a Test Case</vt:lpstr>
      <vt:lpstr>FindLast Refresher</vt:lpstr>
      <vt:lpstr>Test Automation Framework</vt:lpstr>
      <vt:lpstr>MSTest, xUnit, NUnit, JUnit, et al, can be used to test: </vt:lpstr>
      <vt:lpstr>Components of the Testing Environment</vt:lpstr>
      <vt:lpstr>MSTest Special Sauce</vt:lpstr>
      <vt:lpstr>Arrange, Act, Assert</vt:lpstr>
      <vt:lpstr>Method Naming Conventions</vt:lpstr>
      <vt:lpstr>In this class:</vt:lpstr>
      <vt:lpstr>Make FindLast Tests Proper Unit Tests</vt:lpstr>
      <vt:lpstr>Unit Test initial setup</vt:lpstr>
      <vt:lpstr>Unit Test initial setup (continued)</vt:lpstr>
      <vt:lpstr>Unit Test initial setup (continued)</vt:lpstr>
      <vt:lpstr>Useful patterns…</vt:lpstr>
      <vt:lpstr>The Tests (based on Manual Test Harness) </vt:lpstr>
      <vt:lpstr>Consolidate Common Tests Using Parameterization</vt:lpstr>
      <vt:lpstr>Parameterized Tests</vt:lpstr>
      <vt:lpstr>Parameterizing in MSTestV2</vt:lpstr>
      <vt:lpstr>FindLast with Parameterized Tests</vt:lpstr>
      <vt:lpstr>Introducing Homework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324 Software Testing</dc:title>
  <dc:creator>DENNIS MINIUM</dc:creator>
  <cp:lastModifiedBy>DENNIS MINIUM</cp:lastModifiedBy>
  <cp:revision>2</cp:revision>
  <dcterms:created xsi:type="dcterms:W3CDTF">2019-01-29T22:45:21Z</dcterms:created>
  <dcterms:modified xsi:type="dcterms:W3CDTF">2020-01-22T18:20:22Z</dcterms:modified>
</cp:coreProperties>
</file>