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49" r:id="rId2"/>
    <p:sldId id="450" r:id="rId3"/>
    <p:sldId id="454" r:id="rId4"/>
    <p:sldId id="481" r:id="rId5"/>
    <p:sldId id="478" r:id="rId6"/>
    <p:sldId id="479" r:id="rId7"/>
    <p:sldId id="480" r:id="rId8"/>
    <p:sldId id="455" r:id="rId9"/>
    <p:sldId id="456" r:id="rId10"/>
    <p:sldId id="451" r:id="rId11"/>
    <p:sldId id="457" r:id="rId12"/>
    <p:sldId id="458" r:id="rId13"/>
    <p:sldId id="459" r:id="rId14"/>
    <p:sldId id="460" r:id="rId15"/>
    <p:sldId id="461" r:id="rId16"/>
    <p:sldId id="462" r:id="rId17"/>
    <p:sldId id="463" r:id="rId18"/>
    <p:sldId id="464" r:id="rId19"/>
    <p:sldId id="465" r:id="rId20"/>
    <p:sldId id="466" r:id="rId21"/>
    <p:sldId id="467" r:id="rId22"/>
    <p:sldId id="468" r:id="rId23"/>
    <p:sldId id="469" r:id="rId24"/>
    <p:sldId id="470" r:id="rId25"/>
    <p:sldId id="471" r:id="rId26"/>
    <p:sldId id="472" r:id="rId27"/>
    <p:sldId id="473" r:id="rId28"/>
    <p:sldId id="475" r:id="rId29"/>
    <p:sldId id="476" r:id="rId30"/>
    <p:sldId id="477" r:id="rId31"/>
    <p:sldId id="4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702FF4-CBA4-4B61-9867-A8A1F22CAF2D}" v="45" dt="2020-02-26T18:57:59.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1199" autoAdjust="0"/>
  </p:normalViewPr>
  <p:slideViewPr>
    <p:cSldViewPr snapToGrid="0">
      <p:cViewPr varScale="1">
        <p:scale>
          <a:sx n="85" d="100"/>
          <a:sy n="85" d="100"/>
        </p:scale>
        <p:origin x="1542" y="102"/>
      </p:cViewPr>
      <p:guideLst/>
    </p:cSldViewPr>
  </p:slideViewPr>
  <p:notesTextViewPr>
    <p:cViewPr>
      <p:scale>
        <a:sx n="1" d="1"/>
        <a:sy n="1" d="1"/>
      </p:scale>
      <p:origin x="0" y="0"/>
    </p:cViewPr>
  </p:notesTextViewPr>
  <p:sorterViewPr>
    <p:cViewPr>
      <p:scale>
        <a:sx n="100" d="100"/>
        <a:sy n="100" d="100"/>
      </p:scale>
      <p:origin x="0" y="-33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userId="c8c4a6be79238fb2" providerId="LiveId" clId="{1A94F414-AA52-4191-94BE-16210F83C922}"/>
    <pc:docChg chg="custSel addSld delSld modSld">
      <pc:chgData name="DENNIS" userId="c8c4a6be79238fb2" providerId="LiveId" clId="{1A94F414-AA52-4191-94BE-16210F83C922}" dt="2020-02-26T13:05:39.590" v="2722" actId="47"/>
      <pc:docMkLst>
        <pc:docMk/>
      </pc:docMkLst>
      <pc:sldChg chg="add del">
        <pc:chgData name="DENNIS" userId="c8c4a6be79238fb2" providerId="LiveId" clId="{1A94F414-AA52-4191-94BE-16210F83C922}" dt="2020-02-26T12:20:41.213" v="597" actId="47"/>
        <pc:sldMkLst>
          <pc:docMk/>
          <pc:sldMk cId="3944535548" sldId="257"/>
        </pc:sldMkLst>
      </pc:sldChg>
      <pc:sldChg chg="modSp del mod">
        <pc:chgData name="DENNIS" userId="c8c4a6be79238fb2" providerId="LiveId" clId="{1A94F414-AA52-4191-94BE-16210F83C922}" dt="2020-02-26T12:18:48.467" v="591" actId="47"/>
        <pc:sldMkLst>
          <pc:docMk/>
          <pc:sldMk cId="617726444" sldId="277"/>
        </pc:sldMkLst>
        <pc:spChg chg="mod">
          <ac:chgData name="DENNIS" userId="c8c4a6be79238fb2" providerId="LiveId" clId="{1A94F414-AA52-4191-94BE-16210F83C922}" dt="2020-02-25T23:16:26.931" v="383" actId="20577"/>
          <ac:spMkLst>
            <pc:docMk/>
            <pc:sldMk cId="617726444" sldId="277"/>
            <ac:spMk id="3" creationId="{00000000-0000-0000-0000-000000000000}"/>
          </ac:spMkLst>
        </pc:spChg>
      </pc:sldChg>
      <pc:sldChg chg="modSp del mod">
        <pc:chgData name="DENNIS" userId="c8c4a6be79238fb2" providerId="LiveId" clId="{1A94F414-AA52-4191-94BE-16210F83C922}" dt="2020-02-26T12:18:48.467" v="591" actId="47"/>
        <pc:sldMkLst>
          <pc:docMk/>
          <pc:sldMk cId="2104356767" sldId="279"/>
        </pc:sldMkLst>
        <pc:spChg chg="mod">
          <ac:chgData name="DENNIS" userId="c8c4a6be79238fb2" providerId="LiveId" clId="{1A94F414-AA52-4191-94BE-16210F83C922}" dt="2020-02-25T23:13:26.381" v="373" actId="6549"/>
          <ac:spMkLst>
            <pc:docMk/>
            <pc:sldMk cId="2104356767" sldId="279"/>
            <ac:spMk id="3" creationId="{00000000-0000-0000-0000-000000000000}"/>
          </ac:spMkLst>
        </pc:spChg>
      </pc:sldChg>
      <pc:sldChg chg="modSp del mod">
        <pc:chgData name="DENNIS" userId="c8c4a6be79238fb2" providerId="LiveId" clId="{1A94F414-AA52-4191-94BE-16210F83C922}" dt="2020-02-26T12:18:48.467" v="591" actId="47"/>
        <pc:sldMkLst>
          <pc:docMk/>
          <pc:sldMk cId="3135661590" sldId="404"/>
        </pc:sldMkLst>
        <pc:spChg chg="mod">
          <ac:chgData name="DENNIS" userId="c8c4a6be79238fb2" providerId="LiveId" clId="{1A94F414-AA52-4191-94BE-16210F83C922}" dt="2020-02-25T23:19:12.324" v="589" actId="20577"/>
          <ac:spMkLst>
            <pc:docMk/>
            <pc:sldMk cId="3135661590" sldId="404"/>
            <ac:spMk id="3" creationId="{C665929F-4DCE-4C11-BF50-F8AF92C585A8}"/>
          </ac:spMkLst>
        </pc:spChg>
      </pc:sldChg>
      <pc:sldChg chg="del">
        <pc:chgData name="DENNIS" userId="c8c4a6be79238fb2" providerId="LiveId" clId="{1A94F414-AA52-4191-94BE-16210F83C922}" dt="2020-02-26T12:18:48.467" v="591" actId="47"/>
        <pc:sldMkLst>
          <pc:docMk/>
          <pc:sldMk cId="1056151655" sldId="405"/>
        </pc:sldMkLst>
      </pc:sldChg>
      <pc:sldChg chg="del">
        <pc:chgData name="DENNIS" userId="c8c4a6be79238fb2" providerId="LiveId" clId="{1A94F414-AA52-4191-94BE-16210F83C922}" dt="2020-02-26T12:18:48.467" v="591" actId="47"/>
        <pc:sldMkLst>
          <pc:docMk/>
          <pc:sldMk cId="474732283" sldId="412"/>
        </pc:sldMkLst>
      </pc:sldChg>
      <pc:sldChg chg="modSp del mod">
        <pc:chgData name="DENNIS" userId="c8c4a6be79238fb2" providerId="LiveId" clId="{1A94F414-AA52-4191-94BE-16210F83C922}" dt="2020-02-26T12:18:48.467" v="591" actId="47"/>
        <pc:sldMkLst>
          <pc:docMk/>
          <pc:sldMk cId="2321986033" sldId="424"/>
        </pc:sldMkLst>
        <pc:spChg chg="mod">
          <ac:chgData name="DENNIS" userId="c8c4a6be79238fb2" providerId="LiveId" clId="{1A94F414-AA52-4191-94BE-16210F83C922}" dt="2020-02-25T23:11:55.052" v="300" actId="20577"/>
          <ac:spMkLst>
            <pc:docMk/>
            <pc:sldMk cId="2321986033" sldId="424"/>
            <ac:spMk id="3" creationId="{461C8C71-1F41-4EE3-997B-97B1EA22AB1B}"/>
          </ac:spMkLst>
        </pc:spChg>
      </pc:sldChg>
      <pc:sldChg chg="del">
        <pc:chgData name="DENNIS" userId="c8c4a6be79238fb2" providerId="LiveId" clId="{1A94F414-AA52-4191-94BE-16210F83C922}" dt="2020-02-26T12:18:48.467" v="591" actId="47"/>
        <pc:sldMkLst>
          <pc:docMk/>
          <pc:sldMk cId="967553139" sldId="426"/>
        </pc:sldMkLst>
      </pc:sldChg>
      <pc:sldChg chg="del">
        <pc:chgData name="DENNIS" userId="c8c4a6be79238fb2" providerId="LiveId" clId="{1A94F414-AA52-4191-94BE-16210F83C922}" dt="2020-02-26T12:18:48.467" v="591" actId="47"/>
        <pc:sldMkLst>
          <pc:docMk/>
          <pc:sldMk cId="3213471587" sldId="432"/>
        </pc:sldMkLst>
      </pc:sldChg>
      <pc:sldChg chg="del">
        <pc:chgData name="DENNIS" userId="c8c4a6be79238fb2" providerId="LiveId" clId="{1A94F414-AA52-4191-94BE-16210F83C922}" dt="2020-02-26T12:18:48.467" v="591" actId="47"/>
        <pc:sldMkLst>
          <pc:docMk/>
          <pc:sldMk cId="1453984171" sldId="433"/>
        </pc:sldMkLst>
      </pc:sldChg>
      <pc:sldChg chg="del">
        <pc:chgData name="DENNIS" userId="c8c4a6be79238fb2" providerId="LiveId" clId="{1A94F414-AA52-4191-94BE-16210F83C922}" dt="2020-02-26T12:18:48.467" v="591" actId="47"/>
        <pc:sldMkLst>
          <pc:docMk/>
          <pc:sldMk cId="2571868023" sldId="434"/>
        </pc:sldMkLst>
      </pc:sldChg>
      <pc:sldChg chg="del">
        <pc:chgData name="DENNIS" userId="c8c4a6be79238fb2" providerId="LiveId" clId="{1A94F414-AA52-4191-94BE-16210F83C922}" dt="2020-02-26T12:18:48.467" v="591" actId="47"/>
        <pc:sldMkLst>
          <pc:docMk/>
          <pc:sldMk cId="1196722055" sldId="435"/>
        </pc:sldMkLst>
      </pc:sldChg>
      <pc:sldChg chg="del">
        <pc:chgData name="DENNIS" userId="c8c4a6be79238fb2" providerId="LiveId" clId="{1A94F414-AA52-4191-94BE-16210F83C922}" dt="2020-02-26T12:18:48.467" v="591" actId="47"/>
        <pc:sldMkLst>
          <pc:docMk/>
          <pc:sldMk cId="250789853" sldId="437"/>
        </pc:sldMkLst>
      </pc:sldChg>
      <pc:sldChg chg="del">
        <pc:chgData name="DENNIS" userId="c8c4a6be79238fb2" providerId="LiveId" clId="{1A94F414-AA52-4191-94BE-16210F83C922}" dt="2020-02-26T12:18:48.467" v="591" actId="47"/>
        <pc:sldMkLst>
          <pc:docMk/>
          <pc:sldMk cId="396562768" sldId="438"/>
        </pc:sldMkLst>
      </pc:sldChg>
      <pc:sldChg chg="del">
        <pc:chgData name="DENNIS" userId="c8c4a6be79238fb2" providerId="LiveId" clId="{1A94F414-AA52-4191-94BE-16210F83C922}" dt="2020-02-26T12:18:48.467" v="591" actId="47"/>
        <pc:sldMkLst>
          <pc:docMk/>
          <pc:sldMk cId="4113859495" sldId="439"/>
        </pc:sldMkLst>
      </pc:sldChg>
      <pc:sldChg chg="del">
        <pc:chgData name="DENNIS" userId="c8c4a6be79238fb2" providerId="LiveId" clId="{1A94F414-AA52-4191-94BE-16210F83C922}" dt="2020-02-26T12:18:48.467" v="591" actId="47"/>
        <pc:sldMkLst>
          <pc:docMk/>
          <pc:sldMk cId="2044223160" sldId="440"/>
        </pc:sldMkLst>
      </pc:sldChg>
      <pc:sldChg chg="del">
        <pc:chgData name="DENNIS" userId="c8c4a6be79238fb2" providerId="LiveId" clId="{1A94F414-AA52-4191-94BE-16210F83C922}" dt="2020-02-26T12:18:48.467" v="591" actId="47"/>
        <pc:sldMkLst>
          <pc:docMk/>
          <pc:sldMk cId="2890491439" sldId="441"/>
        </pc:sldMkLst>
      </pc:sldChg>
      <pc:sldChg chg="del">
        <pc:chgData name="DENNIS" userId="c8c4a6be79238fb2" providerId="LiveId" clId="{1A94F414-AA52-4191-94BE-16210F83C922}" dt="2020-02-26T12:18:48.467" v="591" actId="47"/>
        <pc:sldMkLst>
          <pc:docMk/>
          <pc:sldMk cId="1798971286" sldId="442"/>
        </pc:sldMkLst>
      </pc:sldChg>
      <pc:sldChg chg="del">
        <pc:chgData name="DENNIS" userId="c8c4a6be79238fb2" providerId="LiveId" clId="{1A94F414-AA52-4191-94BE-16210F83C922}" dt="2020-02-26T12:18:48.467" v="591" actId="47"/>
        <pc:sldMkLst>
          <pc:docMk/>
          <pc:sldMk cId="1002843309" sldId="443"/>
        </pc:sldMkLst>
      </pc:sldChg>
      <pc:sldChg chg="del">
        <pc:chgData name="DENNIS" userId="c8c4a6be79238fb2" providerId="LiveId" clId="{1A94F414-AA52-4191-94BE-16210F83C922}" dt="2020-02-26T12:18:48.467" v="591" actId="47"/>
        <pc:sldMkLst>
          <pc:docMk/>
          <pc:sldMk cId="2454183317" sldId="444"/>
        </pc:sldMkLst>
      </pc:sldChg>
      <pc:sldChg chg="del">
        <pc:chgData name="DENNIS" userId="c8c4a6be79238fb2" providerId="LiveId" clId="{1A94F414-AA52-4191-94BE-16210F83C922}" dt="2020-02-26T12:18:48.467" v="591" actId="47"/>
        <pc:sldMkLst>
          <pc:docMk/>
          <pc:sldMk cId="2906461421" sldId="446"/>
        </pc:sldMkLst>
      </pc:sldChg>
      <pc:sldChg chg="del">
        <pc:chgData name="DENNIS" userId="c8c4a6be79238fb2" providerId="LiveId" clId="{1A94F414-AA52-4191-94BE-16210F83C922}" dt="2020-02-26T12:18:48.467" v="591" actId="47"/>
        <pc:sldMkLst>
          <pc:docMk/>
          <pc:sldMk cId="1897985473" sldId="447"/>
        </pc:sldMkLst>
      </pc:sldChg>
      <pc:sldChg chg="del">
        <pc:chgData name="DENNIS" userId="c8c4a6be79238fb2" providerId="LiveId" clId="{1A94F414-AA52-4191-94BE-16210F83C922}" dt="2020-02-26T12:18:48.467" v="591" actId="47"/>
        <pc:sldMkLst>
          <pc:docMk/>
          <pc:sldMk cId="1446123813" sldId="448"/>
        </pc:sldMkLst>
      </pc:sldChg>
      <pc:sldChg chg="add">
        <pc:chgData name="DENNIS" userId="c8c4a6be79238fb2" providerId="LiveId" clId="{1A94F414-AA52-4191-94BE-16210F83C922}" dt="2020-02-26T12:18:32.225" v="590"/>
        <pc:sldMkLst>
          <pc:docMk/>
          <pc:sldMk cId="1620524982" sldId="449"/>
        </pc:sldMkLst>
      </pc:sldChg>
      <pc:sldChg chg="modSp add mod">
        <pc:chgData name="DENNIS" userId="c8c4a6be79238fb2" providerId="LiveId" clId="{1A94F414-AA52-4191-94BE-16210F83C922}" dt="2020-02-26T12:23:11.187" v="840" actId="20577"/>
        <pc:sldMkLst>
          <pc:docMk/>
          <pc:sldMk cId="1443350971" sldId="450"/>
        </pc:sldMkLst>
        <pc:spChg chg="mod">
          <ac:chgData name="DENNIS" userId="c8c4a6be79238fb2" providerId="LiveId" clId="{1A94F414-AA52-4191-94BE-16210F83C922}" dt="2020-02-26T12:23:11.187" v="840" actId="20577"/>
          <ac:spMkLst>
            <pc:docMk/>
            <pc:sldMk cId="1443350971" sldId="450"/>
            <ac:spMk id="3" creationId="{461C8C71-1F41-4EE3-997B-97B1EA22AB1B}"/>
          </ac:spMkLst>
        </pc:spChg>
      </pc:sldChg>
      <pc:sldChg chg="add">
        <pc:chgData name="DENNIS" userId="c8c4a6be79238fb2" providerId="LiveId" clId="{1A94F414-AA52-4191-94BE-16210F83C922}" dt="2020-02-26T12:18:32.225" v="590"/>
        <pc:sldMkLst>
          <pc:docMk/>
          <pc:sldMk cId="483506579" sldId="451"/>
        </pc:sldMkLst>
      </pc:sldChg>
      <pc:sldChg chg="add del">
        <pc:chgData name="DENNIS" userId="c8c4a6be79238fb2" providerId="LiveId" clId="{1A94F414-AA52-4191-94BE-16210F83C922}" dt="2020-02-26T12:21:09.926" v="632" actId="47"/>
        <pc:sldMkLst>
          <pc:docMk/>
          <pc:sldMk cId="2860449583" sldId="453"/>
        </pc:sldMkLst>
      </pc:sldChg>
      <pc:sldChg chg="modSp add mod">
        <pc:chgData name="DENNIS" userId="c8c4a6be79238fb2" providerId="LiveId" clId="{1A94F414-AA52-4191-94BE-16210F83C922}" dt="2020-02-26T12:21:37.672" v="669" actId="20577"/>
        <pc:sldMkLst>
          <pc:docMk/>
          <pc:sldMk cId="4210593792" sldId="454"/>
        </pc:sldMkLst>
        <pc:spChg chg="mod">
          <ac:chgData name="DENNIS" userId="c8c4a6be79238fb2" providerId="LiveId" clId="{1A94F414-AA52-4191-94BE-16210F83C922}" dt="2020-02-26T12:21:37.672" v="669" actId="20577"/>
          <ac:spMkLst>
            <pc:docMk/>
            <pc:sldMk cId="4210593792" sldId="454"/>
            <ac:spMk id="3" creationId="{00000000-0000-0000-0000-000000000000}"/>
          </ac:spMkLst>
        </pc:spChg>
      </pc:sldChg>
      <pc:sldChg chg="add">
        <pc:chgData name="DENNIS" userId="c8c4a6be79238fb2" providerId="LiveId" clId="{1A94F414-AA52-4191-94BE-16210F83C922}" dt="2020-02-26T12:18:32.225" v="590"/>
        <pc:sldMkLst>
          <pc:docMk/>
          <pc:sldMk cId="3290185266" sldId="455"/>
        </pc:sldMkLst>
      </pc:sldChg>
      <pc:sldChg chg="add">
        <pc:chgData name="DENNIS" userId="c8c4a6be79238fb2" providerId="LiveId" clId="{1A94F414-AA52-4191-94BE-16210F83C922}" dt="2020-02-26T12:18:32.225" v="590"/>
        <pc:sldMkLst>
          <pc:docMk/>
          <pc:sldMk cId="1963272470" sldId="456"/>
        </pc:sldMkLst>
      </pc:sldChg>
      <pc:sldChg chg="add">
        <pc:chgData name="DENNIS" userId="c8c4a6be79238fb2" providerId="LiveId" clId="{1A94F414-AA52-4191-94BE-16210F83C922}" dt="2020-02-26T12:18:32.225" v="590"/>
        <pc:sldMkLst>
          <pc:docMk/>
          <pc:sldMk cId="2705336218" sldId="457"/>
        </pc:sldMkLst>
      </pc:sldChg>
      <pc:sldChg chg="modSp add">
        <pc:chgData name="DENNIS" userId="c8c4a6be79238fb2" providerId="LiveId" clId="{1A94F414-AA52-4191-94BE-16210F83C922}" dt="2020-02-26T12:47:35.615" v="2717" actId="20577"/>
        <pc:sldMkLst>
          <pc:docMk/>
          <pc:sldMk cId="3529266512" sldId="458"/>
        </pc:sldMkLst>
        <pc:spChg chg="mod">
          <ac:chgData name="DENNIS" userId="c8c4a6be79238fb2" providerId="LiveId" clId="{1A94F414-AA52-4191-94BE-16210F83C922}" dt="2020-02-26T12:47:35.615" v="2717" actId="20577"/>
          <ac:spMkLst>
            <pc:docMk/>
            <pc:sldMk cId="3529266512" sldId="458"/>
            <ac:spMk id="3" creationId="{F74E2B61-FD21-47C6-BA93-D5ED4528F530}"/>
          </ac:spMkLst>
        </pc:spChg>
      </pc:sldChg>
      <pc:sldChg chg="add">
        <pc:chgData name="DENNIS" userId="c8c4a6be79238fb2" providerId="LiveId" clId="{1A94F414-AA52-4191-94BE-16210F83C922}" dt="2020-02-26T12:18:32.225" v="590"/>
        <pc:sldMkLst>
          <pc:docMk/>
          <pc:sldMk cId="3440426157" sldId="459"/>
        </pc:sldMkLst>
      </pc:sldChg>
      <pc:sldChg chg="add">
        <pc:chgData name="DENNIS" userId="c8c4a6be79238fb2" providerId="LiveId" clId="{1A94F414-AA52-4191-94BE-16210F83C922}" dt="2020-02-26T12:18:32.225" v="590"/>
        <pc:sldMkLst>
          <pc:docMk/>
          <pc:sldMk cId="703586728" sldId="460"/>
        </pc:sldMkLst>
      </pc:sldChg>
      <pc:sldChg chg="add">
        <pc:chgData name="DENNIS" userId="c8c4a6be79238fb2" providerId="LiveId" clId="{1A94F414-AA52-4191-94BE-16210F83C922}" dt="2020-02-26T12:18:32.225" v="590"/>
        <pc:sldMkLst>
          <pc:docMk/>
          <pc:sldMk cId="3351343673" sldId="461"/>
        </pc:sldMkLst>
      </pc:sldChg>
      <pc:sldChg chg="add">
        <pc:chgData name="DENNIS" userId="c8c4a6be79238fb2" providerId="LiveId" clId="{1A94F414-AA52-4191-94BE-16210F83C922}" dt="2020-02-26T12:18:32.225" v="590"/>
        <pc:sldMkLst>
          <pc:docMk/>
          <pc:sldMk cId="391038126" sldId="462"/>
        </pc:sldMkLst>
      </pc:sldChg>
      <pc:sldChg chg="add">
        <pc:chgData name="DENNIS" userId="c8c4a6be79238fb2" providerId="LiveId" clId="{1A94F414-AA52-4191-94BE-16210F83C922}" dt="2020-02-26T12:18:32.225" v="590"/>
        <pc:sldMkLst>
          <pc:docMk/>
          <pc:sldMk cId="3029036323" sldId="463"/>
        </pc:sldMkLst>
      </pc:sldChg>
      <pc:sldChg chg="modSp add mod">
        <pc:chgData name="DENNIS" userId="c8c4a6be79238fb2" providerId="LiveId" clId="{1A94F414-AA52-4191-94BE-16210F83C922}" dt="2020-02-26T12:48:48.193" v="2721" actId="20577"/>
        <pc:sldMkLst>
          <pc:docMk/>
          <pc:sldMk cId="2867441388" sldId="464"/>
        </pc:sldMkLst>
        <pc:spChg chg="mod">
          <ac:chgData name="DENNIS" userId="c8c4a6be79238fb2" providerId="LiveId" clId="{1A94F414-AA52-4191-94BE-16210F83C922}" dt="2020-02-26T12:48:48.193" v="2721" actId="20577"/>
          <ac:spMkLst>
            <pc:docMk/>
            <pc:sldMk cId="2867441388" sldId="464"/>
            <ac:spMk id="3" creationId="{A9C29B9E-35A9-4E1C-93B2-4901BED3840F}"/>
          </ac:spMkLst>
        </pc:spChg>
      </pc:sldChg>
      <pc:sldChg chg="add">
        <pc:chgData name="DENNIS" userId="c8c4a6be79238fb2" providerId="LiveId" clId="{1A94F414-AA52-4191-94BE-16210F83C922}" dt="2020-02-26T12:18:32.225" v="590"/>
        <pc:sldMkLst>
          <pc:docMk/>
          <pc:sldMk cId="2009079800" sldId="465"/>
        </pc:sldMkLst>
      </pc:sldChg>
      <pc:sldChg chg="add">
        <pc:chgData name="DENNIS" userId="c8c4a6be79238fb2" providerId="LiveId" clId="{1A94F414-AA52-4191-94BE-16210F83C922}" dt="2020-02-26T12:18:32.225" v="590"/>
        <pc:sldMkLst>
          <pc:docMk/>
          <pc:sldMk cId="4232561857" sldId="466"/>
        </pc:sldMkLst>
      </pc:sldChg>
      <pc:sldChg chg="add">
        <pc:chgData name="DENNIS" userId="c8c4a6be79238fb2" providerId="LiveId" clId="{1A94F414-AA52-4191-94BE-16210F83C922}" dt="2020-02-26T12:18:32.225" v="590"/>
        <pc:sldMkLst>
          <pc:docMk/>
          <pc:sldMk cId="3636419019" sldId="467"/>
        </pc:sldMkLst>
      </pc:sldChg>
      <pc:sldChg chg="add">
        <pc:chgData name="DENNIS" userId="c8c4a6be79238fb2" providerId="LiveId" clId="{1A94F414-AA52-4191-94BE-16210F83C922}" dt="2020-02-26T12:18:32.225" v="590"/>
        <pc:sldMkLst>
          <pc:docMk/>
          <pc:sldMk cId="3760194981" sldId="468"/>
        </pc:sldMkLst>
      </pc:sldChg>
      <pc:sldChg chg="add">
        <pc:chgData name="DENNIS" userId="c8c4a6be79238fb2" providerId="LiveId" clId="{1A94F414-AA52-4191-94BE-16210F83C922}" dt="2020-02-26T12:18:32.225" v="590"/>
        <pc:sldMkLst>
          <pc:docMk/>
          <pc:sldMk cId="2426569593" sldId="469"/>
        </pc:sldMkLst>
      </pc:sldChg>
      <pc:sldChg chg="add">
        <pc:chgData name="DENNIS" userId="c8c4a6be79238fb2" providerId="LiveId" clId="{1A94F414-AA52-4191-94BE-16210F83C922}" dt="2020-02-26T12:18:32.225" v="590"/>
        <pc:sldMkLst>
          <pc:docMk/>
          <pc:sldMk cId="338927768" sldId="470"/>
        </pc:sldMkLst>
      </pc:sldChg>
      <pc:sldChg chg="add">
        <pc:chgData name="DENNIS" userId="c8c4a6be79238fb2" providerId="LiveId" clId="{1A94F414-AA52-4191-94BE-16210F83C922}" dt="2020-02-26T12:18:32.225" v="590"/>
        <pc:sldMkLst>
          <pc:docMk/>
          <pc:sldMk cId="240676516" sldId="471"/>
        </pc:sldMkLst>
      </pc:sldChg>
      <pc:sldChg chg="add">
        <pc:chgData name="DENNIS" userId="c8c4a6be79238fb2" providerId="LiveId" clId="{1A94F414-AA52-4191-94BE-16210F83C922}" dt="2020-02-26T12:18:32.225" v="590"/>
        <pc:sldMkLst>
          <pc:docMk/>
          <pc:sldMk cId="312806590" sldId="472"/>
        </pc:sldMkLst>
      </pc:sldChg>
      <pc:sldChg chg="add">
        <pc:chgData name="DENNIS" userId="c8c4a6be79238fb2" providerId="LiveId" clId="{1A94F414-AA52-4191-94BE-16210F83C922}" dt="2020-02-26T12:18:32.225" v="590"/>
        <pc:sldMkLst>
          <pc:docMk/>
          <pc:sldMk cId="32610439" sldId="473"/>
        </pc:sldMkLst>
      </pc:sldChg>
      <pc:sldChg chg="add del">
        <pc:chgData name="DENNIS" userId="c8c4a6be79238fb2" providerId="LiveId" clId="{1A94F414-AA52-4191-94BE-16210F83C922}" dt="2020-02-26T13:05:39.590" v="2722" actId="47"/>
        <pc:sldMkLst>
          <pc:docMk/>
          <pc:sldMk cId="97851535" sldId="474"/>
        </pc:sldMkLst>
      </pc:sldChg>
      <pc:sldChg chg="add">
        <pc:chgData name="DENNIS" userId="c8c4a6be79238fb2" providerId="LiveId" clId="{1A94F414-AA52-4191-94BE-16210F83C922}" dt="2020-02-26T12:18:32.225" v="590"/>
        <pc:sldMkLst>
          <pc:docMk/>
          <pc:sldMk cId="2300986501" sldId="475"/>
        </pc:sldMkLst>
      </pc:sldChg>
      <pc:sldChg chg="add">
        <pc:chgData name="DENNIS" userId="c8c4a6be79238fb2" providerId="LiveId" clId="{1A94F414-AA52-4191-94BE-16210F83C922}" dt="2020-02-26T12:18:32.225" v="590"/>
        <pc:sldMkLst>
          <pc:docMk/>
          <pc:sldMk cId="738245512" sldId="476"/>
        </pc:sldMkLst>
      </pc:sldChg>
      <pc:sldChg chg="add">
        <pc:chgData name="DENNIS" userId="c8c4a6be79238fb2" providerId="LiveId" clId="{1A94F414-AA52-4191-94BE-16210F83C922}" dt="2020-02-26T12:18:32.225" v="590"/>
        <pc:sldMkLst>
          <pc:docMk/>
          <pc:sldMk cId="2849778797" sldId="477"/>
        </pc:sldMkLst>
      </pc:sldChg>
      <pc:sldChg chg="addSp delSp modSp add mod">
        <pc:chgData name="DENNIS" userId="c8c4a6be79238fb2" providerId="LiveId" clId="{1A94F414-AA52-4191-94BE-16210F83C922}" dt="2020-02-26T12:23:48.665" v="843" actId="20577"/>
        <pc:sldMkLst>
          <pc:docMk/>
          <pc:sldMk cId="2434984211" sldId="478"/>
        </pc:sldMkLst>
        <pc:spChg chg="del">
          <ac:chgData name="DENNIS" userId="c8c4a6be79238fb2" providerId="LiveId" clId="{1A94F414-AA52-4191-94BE-16210F83C922}" dt="2020-02-26T12:21:52.561" v="671"/>
          <ac:spMkLst>
            <pc:docMk/>
            <pc:sldMk cId="2434984211" sldId="478"/>
            <ac:spMk id="2" creationId="{465E2FC2-986C-4922-99B5-5B7CCD0A9C79}"/>
          </ac:spMkLst>
        </pc:spChg>
        <pc:spChg chg="del">
          <ac:chgData name="DENNIS" userId="c8c4a6be79238fb2" providerId="LiveId" clId="{1A94F414-AA52-4191-94BE-16210F83C922}" dt="2020-02-26T12:21:52.561" v="671"/>
          <ac:spMkLst>
            <pc:docMk/>
            <pc:sldMk cId="2434984211" sldId="478"/>
            <ac:spMk id="3" creationId="{A2227475-5F96-40A9-B1F4-7DAEEDA3E914}"/>
          </ac:spMkLst>
        </pc:spChg>
        <pc:spChg chg="add mod">
          <ac:chgData name="DENNIS" userId="c8c4a6be79238fb2" providerId="LiveId" clId="{1A94F414-AA52-4191-94BE-16210F83C922}" dt="2020-02-26T12:21:57.058" v="681" actId="20577"/>
          <ac:spMkLst>
            <pc:docMk/>
            <pc:sldMk cId="2434984211" sldId="478"/>
            <ac:spMk id="4" creationId="{9997BB38-8840-40C5-8437-1EAE5C213933}"/>
          </ac:spMkLst>
        </pc:spChg>
        <pc:spChg chg="add mod">
          <ac:chgData name="DENNIS" userId="c8c4a6be79238fb2" providerId="LiveId" clId="{1A94F414-AA52-4191-94BE-16210F83C922}" dt="2020-02-26T12:23:48.665" v="843" actId="20577"/>
          <ac:spMkLst>
            <pc:docMk/>
            <pc:sldMk cId="2434984211" sldId="478"/>
            <ac:spMk id="5" creationId="{6F75611F-319B-4437-B451-BF2D6777B6D5}"/>
          </ac:spMkLst>
        </pc:spChg>
      </pc:sldChg>
      <pc:sldChg chg="addSp delSp modSp add mod">
        <pc:chgData name="DENNIS" userId="c8c4a6be79238fb2" providerId="LiveId" clId="{1A94F414-AA52-4191-94BE-16210F83C922}" dt="2020-02-26T12:42:53.847" v="2673" actId="20577"/>
        <pc:sldMkLst>
          <pc:docMk/>
          <pc:sldMk cId="2943505896" sldId="479"/>
        </pc:sldMkLst>
        <pc:spChg chg="del">
          <ac:chgData name="DENNIS" userId="c8c4a6be79238fb2" providerId="LiveId" clId="{1A94F414-AA52-4191-94BE-16210F83C922}" dt="2020-02-26T12:22:08.044" v="683"/>
          <ac:spMkLst>
            <pc:docMk/>
            <pc:sldMk cId="2943505896" sldId="479"/>
            <ac:spMk id="2" creationId="{7912FEA6-4BF8-4937-9DD3-B071413E810D}"/>
          </ac:spMkLst>
        </pc:spChg>
        <pc:spChg chg="del">
          <ac:chgData name="DENNIS" userId="c8c4a6be79238fb2" providerId="LiveId" clId="{1A94F414-AA52-4191-94BE-16210F83C922}" dt="2020-02-26T12:22:08.044" v="683"/>
          <ac:spMkLst>
            <pc:docMk/>
            <pc:sldMk cId="2943505896" sldId="479"/>
            <ac:spMk id="3" creationId="{C9A0D975-1DF2-4B44-9FC2-3A3EB700E44E}"/>
          </ac:spMkLst>
        </pc:spChg>
        <pc:spChg chg="add mod">
          <ac:chgData name="DENNIS" userId="c8c4a6be79238fb2" providerId="LiveId" clId="{1A94F414-AA52-4191-94BE-16210F83C922}" dt="2020-02-26T12:39:01.879" v="2286" actId="1076"/>
          <ac:spMkLst>
            <pc:docMk/>
            <pc:sldMk cId="2943505896" sldId="479"/>
            <ac:spMk id="4" creationId="{A3BFBAB8-AF42-43C2-84A7-4733C1F7219F}"/>
          </ac:spMkLst>
        </pc:spChg>
        <pc:spChg chg="add mod">
          <ac:chgData name="DENNIS" userId="c8c4a6be79238fb2" providerId="LiveId" clId="{1A94F414-AA52-4191-94BE-16210F83C922}" dt="2020-02-26T12:42:53.847" v="2673" actId="20577"/>
          <ac:spMkLst>
            <pc:docMk/>
            <pc:sldMk cId="2943505896" sldId="479"/>
            <ac:spMk id="5" creationId="{FBC4F2E6-D64B-4CAE-81D6-460A686EC521}"/>
          </ac:spMkLst>
        </pc:spChg>
      </pc:sldChg>
      <pc:sldChg chg="addSp delSp modSp add mod">
        <pc:chgData name="DENNIS" userId="c8c4a6be79238fb2" providerId="LiveId" clId="{1A94F414-AA52-4191-94BE-16210F83C922}" dt="2020-02-26T12:45:24.828" v="2699" actId="1076"/>
        <pc:sldMkLst>
          <pc:docMk/>
          <pc:sldMk cId="279183379" sldId="480"/>
        </pc:sldMkLst>
        <pc:spChg chg="del">
          <ac:chgData name="DENNIS" userId="c8c4a6be79238fb2" providerId="LiveId" clId="{1A94F414-AA52-4191-94BE-16210F83C922}" dt="2020-02-26T12:44:30.973" v="2691"/>
          <ac:spMkLst>
            <pc:docMk/>
            <pc:sldMk cId="279183379" sldId="480"/>
            <ac:spMk id="2" creationId="{EC38C946-B98A-434C-8230-8C788B461B44}"/>
          </ac:spMkLst>
        </pc:spChg>
        <pc:spChg chg="mod">
          <ac:chgData name="DENNIS" userId="c8c4a6be79238fb2" providerId="LiveId" clId="{1A94F414-AA52-4191-94BE-16210F83C922}" dt="2020-02-26T12:45:24.828" v="2699" actId="1076"/>
          <ac:spMkLst>
            <pc:docMk/>
            <pc:sldMk cId="279183379" sldId="480"/>
            <ac:spMk id="3" creationId="{05DC016A-8F42-4EAB-B590-88C184CB6B72}"/>
          </ac:spMkLst>
        </pc:spChg>
        <pc:spChg chg="add del mod">
          <ac:chgData name="DENNIS" userId="c8c4a6be79238fb2" providerId="LiveId" clId="{1A94F414-AA52-4191-94BE-16210F83C922}" dt="2020-02-26T12:44:10.116" v="2686"/>
          <ac:spMkLst>
            <pc:docMk/>
            <pc:sldMk cId="279183379" sldId="480"/>
            <ac:spMk id="4" creationId="{A5C5BDF2-848E-4693-996E-DD14FFA19DB6}"/>
          </ac:spMkLst>
        </pc:spChg>
        <pc:spChg chg="add del mod">
          <ac:chgData name="DENNIS" userId="c8c4a6be79238fb2" providerId="LiveId" clId="{1A94F414-AA52-4191-94BE-16210F83C922}" dt="2020-02-26T12:43:54.044" v="2681"/>
          <ac:spMkLst>
            <pc:docMk/>
            <pc:sldMk cId="279183379" sldId="480"/>
            <ac:spMk id="5" creationId="{0F2C0F28-597F-445E-9C84-2E0FE28CC656}"/>
          </ac:spMkLst>
        </pc:spChg>
        <pc:spChg chg="add del mod">
          <ac:chgData name="DENNIS" userId="c8c4a6be79238fb2" providerId="LiveId" clId="{1A94F414-AA52-4191-94BE-16210F83C922}" dt="2020-02-26T12:43:54.044" v="2681"/>
          <ac:spMkLst>
            <pc:docMk/>
            <pc:sldMk cId="279183379" sldId="480"/>
            <ac:spMk id="6" creationId="{C1B22A24-9E71-419E-A0C3-334CF765AB1F}"/>
          </ac:spMkLst>
        </pc:spChg>
        <pc:spChg chg="add del mod">
          <ac:chgData name="DENNIS" userId="c8c4a6be79238fb2" providerId="LiveId" clId="{1A94F414-AA52-4191-94BE-16210F83C922}" dt="2020-02-26T12:43:54.044" v="2681"/>
          <ac:spMkLst>
            <pc:docMk/>
            <pc:sldMk cId="279183379" sldId="480"/>
            <ac:spMk id="7" creationId="{7BAC63CA-FD1C-409A-8CEA-512FB1FBDBE0}"/>
          </ac:spMkLst>
        </pc:spChg>
        <pc:spChg chg="add mod">
          <ac:chgData name="DENNIS" userId="c8c4a6be79238fb2" providerId="LiveId" clId="{1A94F414-AA52-4191-94BE-16210F83C922}" dt="2020-02-26T12:44:00.777" v="2683" actId="1076"/>
          <ac:spMkLst>
            <pc:docMk/>
            <pc:sldMk cId="279183379" sldId="480"/>
            <ac:spMk id="8" creationId="{0C6D65DF-1259-4E67-BFE6-D6571A2C2F48}"/>
          </ac:spMkLst>
        </pc:spChg>
        <pc:spChg chg="add mod">
          <ac:chgData name="DENNIS" userId="c8c4a6be79238fb2" providerId="LiveId" clId="{1A94F414-AA52-4191-94BE-16210F83C922}" dt="2020-02-26T12:45:09.354" v="2696" actId="1076"/>
          <ac:spMkLst>
            <pc:docMk/>
            <pc:sldMk cId="279183379" sldId="480"/>
            <ac:spMk id="9" creationId="{33618C8C-8293-4B37-A730-FFCB01BB9AD5}"/>
          </ac:spMkLst>
        </pc:spChg>
        <pc:spChg chg="add mod">
          <ac:chgData name="DENNIS" userId="c8c4a6be79238fb2" providerId="LiveId" clId="{1A94F414-AA52-4191-94BE-16210F83C922}" dt="2020-02-26T12:44:00.777" v="2683" actId="1076"/>
          <ac:spMkLst>
            <pc:docMk/>
            <pc:sldMk cId="279183379" sldId="480"/>
            <ac:spMk id="10" creationId="{D5719B90-FD36-4AF0-A7A7-EBCDD334F58C}"/>
          </ac:spMkLst>
        </pc:spChg>
      </pc:sldChg>
    </pc:docChg>
  </pc:docChgLst>
  <pc:docChgLst>
    <pc:chgData name="DENNIS" userId="c8c4a6be79238fb2" providerId="LiveId" clId="{AE702FF4-CBA4-4B61-9867-A8A1F22CAF2D}"/>
    <pc:docChg chg="undo custSel addSld modSld">
      <pc:chgData name="DENNIS" userId="c8c4a6be79238fb2" providerId="LiveId" clId="{AE702FF4-CBA4-4B61-9867-A8A1F22CAF2D}" dt="2020-02-26T18:58:26.974" v="638" actId="20577"/>
      <pc:docMkLst>
        <pc:docMk/>
      </pc:docMkLst>
      <pc:sldChg chg="modSp mod">
        <pc:chgData name="DENNIS" userId="c8c4a6be79238fb2" providerId="LiveId" clId="{AE702FF4-CBA4-4B61-9867-A8A1F22CAF2D}" dt="2020-02-26T18:56:48.738" v="505" actId="6549"/>
        <pc:sldMkLst>
          <pc:docMk/>
          <pc:sldMk cId="1443350971" sldId="450"/>
        </pc:sldMkLst>
        <pc:spChg chg="mod">
          <ac:chgData name="DENNIS" userId="c8c4a6be79238fb2" providerId="LiveId" clId="{AE702FF4-CBA4-4B61-9867-A8A1F22CAF2D}" dt="2020-02-26T18:56:48.738" v="505" actId="6549"/>
          <ac:spMkLst>
            <pc:docMk/>
            <pc:sldMk cId="1443350971" sldId="450"/>
            <ac:spMk id="3" creationId="{461C8C71-1F41-4EE3-997B-97B1EA22AB1B}"/>
          </ac:spMkLst>
        </pc:spChg>
      </pc:sldChg>
      <pc:sldChg chg="modSp mod">
        <pc:chgData name="DENNIS" userId="c8c4a6be79238fb2" providerId="LiveId" clId="{AE702FF4-CBA4-4B61-9867-A8A1F22CAF2D}" dt="2020-02-26T18:22:01.214" v="200" actId="20577"/>
        <pc:sldMkLst>
          <pc:docMk/>
          <pc:sldMk cId="4210593792" sldId="454"/>
        </pc:sldMkLst>
        <pc:spChg chg="mod">
          <ac:chgData name="DENNIS" userId="c8c4a6be79238fb2" providerId="LiveId" clId="{AE702FF4-CBA4-4B61-9867-A8A1F22CAF2D}" dt="2020-02-26T18:22:01.214" v="200" actId="20577"/>
          <ac:spMkLst>
            <pc:docMk/>
            <pc:sldMk cId="4210593792" sldId="454"/>
            <ac:spMk id="3" creationId="{00000000-0000-0000-0000-000000000000}"/>
          </ac:spMkLst>
        </pc:spChg>
      </pc:sldChg>
      <pc:sldChg chg="modSp add mod">
        <pc:chgData name="DENNIS" userId="c8c4a6be79238fb2" providerId="LiveId" clId="{AE702FF4-CBA4-4B61-9867-A8A1F22CAF2D}" dt="2020-02-26T18:29:26.657" v="504" actId="20577"/>
        <pc:sldMkLst>
          <pc:docMk/>
          <pc:sldMk cId="3249907249" sldId="481"/>
        </pc:sldMkLst>
        <pc:spChg chg="mod">
          <ac:chgData name="DENNIS" userId="c8c4a6be79238fb2" providerId="LiveId" clId="{AE702FF4-CBA4-4B61-9867-A8A1F22CAF2D}" dt="2020-02-26T18:22:21.021" v="224" actId="20577"/>
          <ac:spMkLst>
            <pc:docMk/>
            <pc:sldMk cId="3249907249" sldId="481"/>
            <ac:spMk id="2" creationId="{3A7E2C0D-314A-4576-8A1F-F696CD08B373}"/>
          </ac:spMkLst>
        </pc:spChg>
        <pc:spChg chg="mod">
          <ac:chgData name="DENNIS" userId="c8c4a6be79238fb2" providerId="LiveId" clId="{AE702FF4-CBA4-4B61-9867-A8A1F22CAF2D}" dt="2020-02-26T18:29:26.657" v="504" actId="20577"/>
          <ac:spMkLst>
            <pc:docMk/>
            <pc:sldMk cId="3249907249" sldId="481"/>
            <ac:spMk id="3" creationId="{97628916-7E06-4E80-B501-096898568C41}"/>
          </ac:spMkLst>
        </pc:spChg>
      </pc:sldChg>
      <pc:sldChg chg="addSp delSp modSp add mod">
        <pc:chgData name="DENNIS" userId="c8c4a6be79238fb2" providerId="LiveId" clId="{AE702FF4-CBA4-4B61-9867-A8A1F22CAF2D}" dt="2020-02-26T18:58:26.974" v="638" actId="20577"/>
        <pc:sldMkLst>
          <pc:docMk/>
          <pc:sldMk cId="1401191117" sldId="482"/>
        </pc:sldMkLst>
        <pc:spChg chg="mod">
          <ac:chgData name="DENNIS" userId="c8c4a6be79238fb2" providerId="LiveId" clId="{AE702FF4-CBA4-4B61-9867-A8A1F22CAF2D}" dt="2020-02-26T18:58:26.974" v="638" actId="20577"/>
          <ac:spMkLst>
            <pc:docMk/>
            <pc:sldMk cId="1401191117" sldId="482"/>
            <ac:spMk id="2" creationId="{BF8EFE1C-B05D-41B8-ACDC-7AE8D5999A49}"/>
          </ac:spMkLst>
        </pc:spChg>
        <pc:spChg chg="add del mod">
          <ac:chgData name="DENNIS" userId="c8c4a6be79238fb2" providerId="LiveId" clId="{AE702FF4-CBA4-4B61-9867-A8A1F22CAF2D}" dt="2020-02-26T18:57:59.018" v="597"/>
          <ac:spMkLst>
            <pc:docMk/>
            <pc:sldMk cId="1401191117" sldId="482"/>
            <ac:spMk id="3" creationId="{519310E8-06FB-4EB5-B733-C0AE9C101D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C3262-343D-4918-AEBF-A07796A10236}" type="datetimeFigureOut">
              <a:rPr lang="en-US" smtClean="0"/>
              <a:t>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F1741-D744-4A91-BFD6-85BB8D5D290A}" type="slidenum">
              <a:rPr lang="en-US" smtClean="0"/>
              <a:t>‹#›</a:t>
            </a:fld>
            <a:endParaRPr lang="en-US"/>
          </a:p>
        </p:txBody>
      </p:sp>
    </p:spTree>
    <p:extLst>
      <p:ext uri="{BB962C8B-B14F-4D97-AF65-F5344CB8AC3E}">
        <p14:creationId xmlns:p14="http://schemas.microsoft.com/office/powerpoint/2010/main" val="2728613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C967E8-EB9C-4C15-A577-07654CA7DCB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174192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C967E8-EB9C-4C15-A577-07654CA7DCB9}"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66905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C967E8-EB9C-4C15-A577-07654CA7DCB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4200038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C967E8-EB9C-4C15-A577-07654CA7DCB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1607759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de-alo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C967E8-EB9C-4C15-A577-07654CA7DCB9}"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8"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2/26/2020</a:t>
            </a:fld>
            <a:endParaRPr lang="en-US"/>
          </a:p>
        </p:txBody>
      </p:sp>
      <p:sp>
        <p:nvSpPr>
          <p:cNvPr id="9"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Tree>
    <p:extLst>
      <p:ext uri="{BB962C8B-B14F-4D97-AF65-F5344CB8AC3E}">
        <p14:creationId xmlns:p14="http://schemas.microsoft.com/office/powerpoint/2010/main" val="3749318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dealo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C967E8-EB9C-4C15-A577-07654CA7DCB9}"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8" name="Title 1"/>
          <p:cNvSpPr txBox="1">
            <a:spLocks/>
          </p:cNvSpPr>
          <p:nvPr userDrawn="1"/>
        </p:nvSpPr>
        <p:spPr>
          <a:xfrm>
            <a:off x="1490933" y="75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Consolas" panose="020B0609020204030204" pitchFamily="49" charset="0"/>
              </a:rPr>
              <a:t>Hello, World!  </a:t>
            </a:r>
          </a:p>
        </p:txBody>
      </p:sp>
      <p:sp>
        <p:nvSpPr>
          <p:cNvPr id="9"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2/26/2020</a:t>
            </a:fld>
            <a:endParaRPr lang="en-US"/>
          </a:p>
        </p:txBody>
      </p:sp>
      <p:sp>
        <p:nvSpPr>
          <p:cNvPr id="10"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3"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2/26/2020</a:t>
            </a:fld>
            <a:endParaRPr lang="en-US"/>
          </a:p>
        </p:txBody>
      </p:sp>
      <p:sp>
        <p:nvSpPr>
          <p:cNvPr id="14"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5" name="Title 1"/>
          <p:cNvSpPr txBox="1">
            <a:spLocks/>
          </p:cNvSpPr>
          <p:nvPr userDrawn="1"/>
        </p:nvSpPr>
        <p:spPr>
          <a:xfrm>
            <a:off x="687238" y="5443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sz="4000" b="0" i="0" u="none" strike="noStrike" kern="1200" cap="none" spc="0" normalizeH="0" baseline="0" noProof="0" dirty="0">
                <a:ln>
                  <a:noFill/>
                </a:ln>
                <a:solidFill>
                  <a:srgbClr val="5B9BD5">
                    <a:lumMod val="75000"/>
                  </a:srgbClr>
                </a:solidFill>
                <a:effectLst/>
                <a:uLnTx/>
                <a:uFillTx/>
                <a:latin typeface="+mj-lt"/>
                <a:ea typeface="+mj-ea"/>
                <a:cs typeface="+mj-cs"/>
              </a:rPr>
              <a:t>Demo</a:t>
            </a:r>
            <a:endParaRPr lang="en-US" dirty="0"/>
          </a:p>
        </p:txBody>
      </p:sp>
      <p:sp>
        <p:nvSpPr>
          <p:cNvPr id="7" name="Title 6"/>
          <p:cNvSpPr>
            <a:spLocks noGrp="1"/>
          </p:cNvSpPr>
          <p:nvPr>
            <p:ph type="title"/>
          </p:nvPr>
        </p:nvSpPr>
        <p:spPr>
          <a:xfrm>
            <a:off x="687238" y="2684527"/>
            <a:ext cx="10515600" cy="1325563"/>
          </a:xfrm>
          <a:solidFill>
            <a:srgbClr val="0070C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a:defRPr lang="en-US" sz="3600">
                <a:solidFill>
                  <a:schemeClr val="lt1"/>
                </a:solidFill>
                <a:effectLst>
                  <a:outerShdw blurRad="38100" dist="38100" dir="2700000" algn="tl">
                    <a:srgbClr val="000000">
                      <a:alpha val="43137"/>
                    </a:srgbClr>
                  </a:outerShdw>
                </a:effectLst>
                <a:latin typeface="+mn-lt"/>
                <a:ea typeface="+mn-ea"/>
                <a:cs typeface="+mn-cs"/>
              </a:defRPr>
            </a:lvl1pPr>
          </a:lstStyle>
          <a:p>
            <a:pPr marL="0" lvl="0" algn="ctr"/>
            <a:r>
              <a:rPr lang="en-US"/>
              <a:t>Click to edit Master title style</a:t>
            </a:r>
            <a:endParaRPr lang="en-US" dirty="0"/>
          </a:p>
        </p:txBody>
      </p:sp>
    </p:spTree>
    <p:extLst>
      <p:ext uri="{BB962C8B-B14F-4D97-AF65-F5344CB8AC3E}">
        <p14:creationId xmlns:p14="http://schemas.microsoft.com/office/powerpoint/2010/main" val="13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C967E8-EB9C-4C15-A577-07654CA7DCB9}"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8" name="Title 1"/>
          <p:cNvSpPr txBox="1">
            <a:spLocks/>
          </p:cNvSpPr>
          <p:nvPr userDrawn="1"/>
        </p:nvSpPr>
        <p:spPr>
          <a:xfrm>
            <a:off x="1490933" y="75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Consolas" panose="020B0609020204030204" pitchFamily="49" charset="0"/>
              </a:rPr>
              <a:t>Hello, World!  </a:t>
            </a:r>
          </a:p>
        </p:txBody>
      </p:sp>
      <p:sp>
        <p:nvSpPr>
          <p:cNvPr id="9"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2/26/2020</a:t>
            </a:fld>
            <a:endParaRPr lang="en-US"/>
          </a:p>
        </p:txBody>
      </p:sp>
      <p:sp>
        <p:nvSpPr>
          <p:cNvPr id="10"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3"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2/26/2020</a:t>
            </a:fld>
            <a:endParaRPr lang="en-US"/>
          </a:p>
        </p:txBody>
      </p:sp>
      <p:sp>
        <p:nvSpPr>
          <p:cNvPr id="14"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5" name="Title 1"/>
          <p:cNvSpPr txBox="1">
            <a:spLocks/>
          </p:cNvSpPr>
          <p:nvPr userDrawn="1"/>
        </p:nvSpPr>
        <p:spPr>
          <a:xfrm>
            <a:off x="687238" y="5443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sz="4000" b="0" i="0" u="none" strike="noStrike" kern="1200" cap="none" spc="0" normalizeH="0" baseline="0" noProof="0" dirty="0">
                <a:ln>
                  <a:noFill/>
                </a:ln>
                <a:solidFill>
                  <a:srgbClr val="5B9BD5">
                    <a:lumMod val="75000"/>
                  </a:srgbClr>
                </a:solidFill>
                <a:effectLst/>
                <a:uLnTx/>
                <a:uFillTx/>
                <a:latin typeface="+mj-lt"/>
                <a:ea typeface="+mj-ea"/>
                <a:cs typeface="+mj-cs"/>
              </a:rPr>
              <a:t>Demo</a:t>
            </a:r>
            <a:endParaRPr lang="en-US" dirty="0"/>
          </a:p>
        </p:txBody>
      </p:sp>
      <p:sp>
        <p:nvSpPr>
          <p:cNvPr id="7" name="Title 6"/>
          <p:cNvSpPr>
            <a:spLocks noGrp="1"/>
          </p:cNvSpPr>
          <p:nvPr>
            <p:ph type="title"/>
          </p:nvPr>
        </p:nvSpPr>
        <p:spPr>
          <a:xfrm>
            <a:off x="687238" y="2684527"/>
            <a:ext cx="10515600" cy="1325563"/>
          </a:xfrm>
          <a:solidFill>
            <a:srgbClr val="0070C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a:defRPr lang="en-US" sz="3600">
                <a:solidFill>
                  <a:schemeClr val="lt1"/>
                </a:solidFill>
                <a:effectLst>
                  <a:outerShdw blurRad="38100" dist="38100" dir="2700000" algn="tl">
                    <a:srgbClr val="000000">
                      <a:alpha val="43137"/>
                    </a:srgbClr>
                  </a:outerShdw>
                </a:effectLst>
                <a:latin typeface="+mn-lt"/>
                <a:ea typeface="+mn-ea"/>
                <a:cs typeface="+mn-cs"/>
              </a:defRPr>
            </a:lvl1pPr>
          </a:lstStyle>
          <a:p>
            <a:pPr marL="0" lvl="0" algn="ctr"/>
            <a:r>
              <a:rPr lang="en-US"/>
              <a:t>Click to edit Master title style</a:t>
            </a:r>
            <a:endParaRPr lang="en-US" dirty="0"/>
          </a:p>
        </p:txBody>
      </p:sp>
    </p:spTree>
    <p:extLst>
      <p:ext uri="{BB962C8B-B14F-4D97-AF65-F5344CB8AC3E}">
        <p14:creationId xmlns:p14="http://schemas.microsoft.com/office/powerpoint/2010/main" val="1076285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C967E8-EB9C-4C15-A577-07654CA7DCB9}"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8" name="Title 1"/>
          <p:cNvSpPr txBox="1">
            <a:spLocks/>
          </p:cNvSpPr>
          <p:nvPr userDrawn="1"/>
        </p:nvSpPr>
        <p:spPr>
          <a:xfrm>
            <a:off x="1490933" y="75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Consolas" panose="020B0609020204030204" pitchFamily="49" charset="0"/>
              </a:rPr>
              <a:t>Hello, World!  </a:t>
            </a:r>
          </a:p>
        </p:txBody>
      </p:sp>
      <p:sp>
        <p:nvSpPr>
          <p:cNvPr id="9"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2/26/2020</a:t>
            </a:fld>
            <a:endParaRPr lang="en-US"/>
          </a:p>
        </p:txBody>
      </p:sp>
      <p:sp>
        <p:nvSpPr>
          <p:cNvPr id="10"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1" name="Rectangle 10"/>
          <p:cNvSpPr/>
          <p:nvPr userDrawn="1"/>
        </p:nvSpPr>
        <p:spPr>
          <a:xfrm>
            <a:off x="756249" y="3300966"/>
            <a:ext cx="10446589" cy="1061049"/>
          </a:xfrm>
          <a:prstGeom prst="rect">
            <a:avLst/>
          </a:prstGeom>
          <a:solidFill>
            <a:srgbClr val="0070C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12" name="Title 1"/>
          <p:cNvSpPr txBox="1">
            <a:spLocks/>
          </p:cNvSpPr>
          <p:nvPr userDrawn="1"/>
        </p:nvSpPr>
        <p:spPr>
          <a:xfrm>
            <a:off x="838200" y="3168710"/>
            <a:ext cx="10515600" cy="132556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4400" b="1" kern="1200" dirty="0">
                <a:solidFill>
                  <a:schemeClr val="bg1"/>
                </a:solidFill>
                <a:effectLst>
                  <a:outerShdw blurRad="38100" dist="38100" dir="2700000" algn="tl">
                    <a:srgbClr val="000000">
                      <a:alpha val="43137"/>
                    </a:srgbClr>
                  </a:outerShdw>
                </a:effectLst>
                <a:latin typeface="Consolas" panose="020B0609020204030204" pitchFamily="49" charset="0"/>
                <a:ea typeface="+mj-ea"/>
                <a:cs typeface="+mj-cs"/>
              </a:defRPr>
            </a:lvl1pPr>
          </a:lstStyle>
          <a:p>
            <a:r>
              <a:rPr lang="en-US" dirty="0"/>
              <a:t>Click to edit Master title style</a:t>
            </a:r>
          </a:p>
        </p:txBody>
      </p:sp>
      <p:sp>
        <p:nvSpPr>
          <p:cNvPr id="13"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2/26/2020</a:t>
            </a:fld>
            <a:endParaRPr lang="en-US"/>
          </a:p>
        </p:txBody>
      </p:sp>
      <p:sp>
        <p:nvSpPr>
          <p:cNvPr id="14"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5" name="Title 1"/>
          <p:cNvSpPr txBox="1">
            <a:spLocks/>
          </p:cNvSpPr>
          <p:nvPr userDrawn="1"/>
        </p:nvSpPr>
        <p:spPr>
          <a:xfrm>
            <a:off x="687238" y="5443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sz="4000" b="0" i="0" u="none" strike="noStrike" kern="1200" cap="none" spc="0" normalizeH="0" baseline="0" noProof="0" dirty="0">
                <a:ln>
                  <a:noFill/>
                </a:ln>
                <a:solidFill>
                  <a:srgbClr val="5B9BD5">
                    <a:lumMod val="75000"/>
                  </a:srgbClr>
                </a:solidFill>
                <a:effectLst/>
                <a:uLnTx/>
                <a:uFillTx/>
                <a:latin typeface="+mj-lt"/>
                <a:ea typeface="+mj-ea"/>
                <a:cs typeface="+mj-cs"/>
              </a:rPr>
              <a:t>Demo</a:t>
            </a:r>
            <a:endParaRPr lang="en-US" dirty="0"/>
          </a:p>
        </p:txBody>
      </p:sp>
    </p:spTree>
    <p:extLst>
      <p:ext uri="{BB962C8B-B14F-4D97-AF65-F5344CB8AC3E}">
        <p14:creationId xmlns:p14="http://schemas.microsoft.com/office/powerpoint/2010/main" val="3089413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Ride-along">
    <p:spTree>
      <p:nvGrpSpPr>
        <p:cNvPr id="1" name=""/>
        <p:cNvGrpSpPr/>
        <p:nvPr/>
      </p:nvGrpSpPr>
      <p:grpSpPr>
        <a:xfrm>
          <a:off x="0" y="0"/>
          <a:ext cx="0" cy="0"/>
          <a:chOff x="0" y="0"/>
          <a:chExt cx="0" cy="0"/>
        </a:xfrm>
      </p:grpSpPr>
      <p:sp>
        <p:nvSpPr>
          <p:cNvPr id="7" name="Rectangle 6"/>
          <p:cNvSpPr/>
          <p:nvPr userDrawn="1"/>
        </p:nvSpPr>
        <p:spPr>
          <a:xfrm>
            <a:off x="756249" y="3300966"/>
            <a:ext cx="10446589" cy="10610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2" name="Title 1"/>
          <p:cNvSpPr>
            <a:spLocks noGrp="1"/>
          </p:cNvSpPr>
          <p:nvPr>
            <p:ph type="title"/>
          </p:nvPr>
        </p:nvSpPr>
        <p:spPr>
          <a:xfrm>
            <a:off x="838200" y="3168710"/>
            <a:ext cx="10515600" cy="1325563"/>
          </a:xfrm>
        </p:spPr>
        <p:txBody>
          <a:bodyPr>
            <a:normAutofit/>
          </a:bodyPr>
          <a:lstStyle>
            <a:lvl1pPr marL="0" algn="l" defTabSz="914400" rtl="0" eaLnBrk="1" latinLnBrk="0" hangingPunct="1">
              <a:lnSpc>
                <a:spcPct val="90000"/>
              </a:lnSpc>
              <a:spcBef>
                <a:spcPct val="0"/>
              </a:spcBef>
              <a:buNone/>
              <a:defRPr lang="en-US" sz="4400" kern="1200" dirty="0">
                <a:solidFill>
                  <a:schemeClr val="bg1"/>
                </a:solidFill>
                <a:effectLst>
                  <a:outerShdw blurRad="38100" dist="38100" dir="2700000" algn="tl">
                    <a:srgbClr val="000000">
                      <a:alpha val="43137"/>
                    </a:srgbClr>
                  </a:outerShdw>
                </a:effectLst>
                <a:latin typeface="Consolas" panose="020B0609020204030204" pitchFamily="49" charset="0"/>
                <a:ea typeface="+mj-ea"/>
                <a:cs typeface="+mj-cs"/>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967E8-EB9C-4C15-A577-07654CA7DCB9}"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6" name="TextBox 5"/>
          <p:cNvSpPr txBox="1"/>
          <p:nvPr userDrawn="1"/>
        </p:nvSpPr>
        <p:spPr>
          <a:xfrm>
            <a:off x="756249" y="4626529"/>
            <a:ext cx="5377132" cy="646331"/>
          </a:xfrm>
          <a:prstGeom prst="rect">
            <a:avLst/>
          </a:prstGeom>
          <a:noFill/>
        </p:spPr>
        <p:txBody>
          <a:bodyPr wrap="square" rtlCol="0">
            <a:spAutoFit/>
            <a:scene3d>
              <a:camera prst="orthographicFront"/>
              <a:lightRig rig="threePt" dir="t"/>
            </a:scene3d>
            <a:sp3d extrusionH="57150">
              <a:bevelT w="38100" h="38100" prst="relaxedInset"/>
            </a:sp3d>
          </a:bodyPr>
          <a:lstStyle/>
          <a:p>
            <a:r>
              <a:rPr lang="en-US" sz="3600" b="1" i="1" cap="none" spc="0" dirty="0">
                <a:ln w="0"/>
                <a:solidFill>
                  <a:srgbClr val="0070C0"/>
                </a:solidFill>
                <a:effectLst/>
              </a:rPr>
              <a:t>A PROG 110 Ride-along</a:t>
            </a:r>
            <a:endParaRPr lang="en-US" sz="3600" b="1" i="1" cap="none" spc="0" dirty="0">
              <a:ln w="0"/>
              <a:solidFill>
                <a:srgbClr val="0070C0"/>
              </a:solidFill>
              <a:effectLst>
                <a:reflection blurRad="6350" stA="53000" endA="300" endPos="35500" dir="5400000" sy="-90000" algn="bl" rotWithShape="0"/>
              </a:effectLst>
            </a:endParaRPr>
          </a:p>
        </p:txBody>
      </p:sp>
      <p:sp>
        <p:nvSpPr>
          <p:cNvPr id="8" name="Title 1"/>
          <p:cNvSpPr txBox="1">
            <a:spLocks/>
          </p:cNvSpPr>
          <p:nvPr userDrawn="1"/>
        </p:nvSpPr>
        <p:spPr>
          <a:xfrm>
            <a:off x="1490933" y="75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Consolas" panose="020B0609020204030204" pitchFamily="49" charset="0"/>
              </a:rPr>
              <a:t>Hello, World!  </a:t>
            </a:r>
          </a:p>
        </p:txBody>
      </p:sp>
    </p:spTree>
    <p:extLst>
      <p:ext uri="{BB962C8B-B14F-4D97-AF65-F5344CB8AC3E}">
        <p14:creationId xmlns:p14="http://schemas.microsoft.com/office/powerpoint/2010/main" val="3985027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Assignment">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790815"/>
          </a:xfr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path path="circle">
              <a:fillToRect l="100000" t="100000"/>
            </a:path>
            <a:tileRect r="-100000" b="-100000"/>
          </a:gradFill>
          <a:effectLst>
            <a:outerShdw blurRad="50800" dist="38100" dir="2700000" algn="tl" rotWithShape="0">
              <a:prstClr val="black">
                <a:alpha val="40000"/>
              </a:prstClr>
            </a:outerShdw>
          </a:effectLst>
        </p:spPr>
        <p:txBody>
          <a:bodyPr vert="horz" lIns="91440" tIns="45720" rIns="91440" bIns="45720" rtlCol="0" anchor="ctr">
            <a:normAutofit/>
          </a:bodyPr>
          <a:lstStyle>
            <a:lvl1pPr>
              <a:defRPr lang="en-US" sz="4400" baseline="0" dirty="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pPr marL="0" lvl="0"/>
            <a:r>
              <a:rPr lang="en-US" dirty="0"/>
              <a:t>On your own…</a:t>
            </a:r>
          </a:p>
        </p:txBody>
      </p:sp>
      <p:sp>
        <p:nvSpPr>
          <p:cNvPr id="3" name="Date Placeholder 2"/>
          <p:cNvSpPr>
            <a:spLocks noGrp="1"/>
          </p:cNvSpPr>
          <p:nvPr>
            <p:ph type="dt" sz="half" idx="10"/>
          </p:nvPr>
        </p:nvSpPr>
        <p:spPr/>
        <p:txBody>
          <a:bodyPr/>
          <a:lstStyle/>
          <a:p>
            <a:fld id="{0AC967E8-EB9C-4C15-A577-07654CA7DCB9}"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9" name="Content Placeholder 8"/>
          <p:cNvSpPr>
            <a:spLocks noGrp="1"/>
          </p:cNvSpPr>
          <p:nvPr>
            <p:ph sz="quarter" idx="13"/>
          </p:nvPr>
        </p:nvSpPr>
        <p:spPr>
          <a:xfrm>
            <a:off x="838200" y="1908972"/>
            <a:ext cx="10515600" cy="466573"/>
          </a:xfrm>
        </p:spPr>
        <p:txBody>
          <a:bodyPr/>
          <a:lstStyle>
            <a:lvl1pPr marL="0" indent="0">
              <a:buNone/>
              <a:defRPr/>
            </a:lvl1pPr>
          </a:lstStyle>
          <a:p>
            <a:pPr lvl="0"/>
            <a:r>
              <a:rPr lang="en-US"/>
              <a:t>Edit Master text styles</a:t>
            </a:r>
          </a:p>
          <a:p>
            <a:pPr lvl="1"/>
            <a:r>
              <a:rPr lang="en-US"/>
              <a:t>Second level</a:t>
            </a:r>
          </a:p>
        </p:txBody>
      </p:sp>
      <p:sp>
        <p:nvSpPr>
          <p:cNvPr id="8" name="Content Placeholder 8"/>
          <p:cNvSpPr>
            <a:spLocks noGrp="1"/>
          </p:cNvSpPr>
          <p:nvPr>
            <p:ph sz="quarter" idx="14"/>
          </p:nvPr>
        </p:nvSpPr>
        <p:spPr>
          <a:xfrm>
            <a:off x="838200" y="2630309"/>
            <a:ext cx="10515600" cy="18209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38200" y="1244278"/>
            <a:ext cx="567906" cy="369332"/>
          </a:xfrm>
          <a:prstGeom prst="rect">
            <a:avLst/>
          </a:prstGeom>
          <a:noFill/>
        </p:spPr>
        <p:txBody>
          <a:bodyPr wrap="square" rtlCol="0">
            <a:spAutoFit/>
          </a:bodyPr>
          <a:lstStyle/>
          <a:p>
            <a:r>
              <a:rPr lang="en-US" b="1" i="1" dirty="0"/>
              <a:t>10</a:t>
            </a:r>
          </a:p>
        </p:txBody>
      </p:sp>
      <p:sp>
        <p:nvSpPr>
          <p:cNvPr id="10" name="TextBox 9"/>
          <p:cNvSpPr txBox="1"/>
          <p:nvPr userDrawn="1"/>
        </p:nvSpPr>
        <p:spPr>
          <a:xfrm>
            <a:off x="1145878" y="1244278"/>
            <a:ext cx="1062486" cy="369332"/>
          </a:xfrm>
          <a:prstGeom prst="rect">
            <a:avLst/>
          </a:prstGeom>
          <a:noFill/>
        </p:spPr>
        <p:txBody>
          <a:bodyPr wrap="square" rtlCol="0">
            <a:spAutoFit/>
          </a:bodyPr>
          <a:lstStyle/>
          <a:p>
            <a:r>
              <a:rPr lang="en-US" b="1" i="1" dirty="0"/>
              <a:t>Points</a:t>
            </a:r>
          </a:p>
        </p:txBody>
      </p:sp>
    </p:spTree>
    <p:extLst>
      <p:ext uri="{BB962C8B-B14F-4D97-AF65-F5344CB8AC3E}">
        <p14:creationId xmlns:p14="http://schemas.microsoft.com/office/powerpoint/2010/main" val="277050326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0">
                <a:solidFill>
                  <a:schemeClr val="accent5">
                    <a:lumMod val="75000"/>
                  </a:schemeClr>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C967E8-EB9C-4C15-A577-07654CA7DCB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315540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signm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815"/>
          </a:xfrm>
          <a:noFill/>
          <a:effectLst/>
        </p:spPr>
        <p:txBody>
          <a:bodyPr vert="horz" lIns="91440" tIns="45720" rIns="91440" bIns="45720" rtlCol="0" anchor="ctr">
            <a:normAutofit/>
          </a:bodyPr>
          <a:lstStyle>
            <a:lvl1pPr>
              <a:defRPr lang="en-US" dirty="0">
                <a:effectLst/>
              </a:defRPr>
            </a:lvl1pPr>
          </a:lstStyle>
          <a:p>
            <a:pPr marL="0" lvl="0"/>
            <a:r>
              <a:rPr lang="en-US"/>
              <a:t>Click to edit Master title style</a:t>
            </a:r>
            <a:endParaRPr lang="en-US" dirty="0"/>
          </a:p>
        </p:txBody>
      </p:sp>
      <p:sp>
        <p:nvSpPr>
          <p:cNvPr id="3" name="Date Placeholder 2"/>
          <p:cNvSpPr>
            <a:spLocks noGrp="1"/>
          </p:cNvSpPr>
          <p:nvPr>
            <p:ph type="dt" sz="half" idx="10"/>
          </p:nvPr>
        </p:nvSpPr>
        <p:spPr/>
        <p:txBody>
          <a:bodyPr/>
          <a:lstStyle>
            <a:lvl1pPr>
              <a:defRPr lang="en-US" smtClean="0"/>
            </a:lvl1pPr>
          </a:lstStyle>
          <a:p>
            <a:fld id="{0AC967E8-EB9C-4C15-A577-07654CA7DCB9}" type="datetimeFigureOut">
              <a:rPr lang="en-US" smtClean="0"/>
              <a:pPr/>
              <a:t>2/26/2020</a:t>
            </a:fld>
            <a:endParaRPr lang="en-US"/>
          </a:p>
        </p:txBody>
      </p:sp>
      <p:sp>
        <p:nvSpPr>
          <p:cNvPr id="4" name="Footer Placeholder 3"/>
          <p:cNvSpPr>
            <a:spLocks noGrp="1"/>
          </p:cNvSpPr>
          <p:nvPr>
            <p:ph type="ftr" sz="quarter" idx="11"/>
          </p:nvPr>
        </p:nvSpPr>
        <p:spPr/>
        <p:txBody>
          <a:bodyPr/>
          <a:lstStyle>
            <a:lvl1pPr>
              <a:defRPr lang="en-US"/>
            </a:lvl1pPr>
          </a:lstStyle>
          <a:p>
            <a:endParaRPr lang="en-US"/>
          </a:p>
        </p:txBody>
      </p:sp>
      <p:sp>
        <p:nvSpPr>
          <p:cNvPr id="5" name="Slide Number Placeholder 4"/>
          <p:cNvSpPr>
            <a:spLocks noGrp="1"/>
          </p:cNvSpPr>
          <p:nvPr>
            <p:ph type="sldNum" sz="quarter" idx="12"/>
          </p:nvPr>
        </p:nvSpPr>
        <p:spPr/>
        <p:txBody>
          <a:bodyPr/>
          <a:lstStyle>
            <a:lvl1pPr>
              <a:defRPr lang="en-US" smtClean="0"/>
            </a:lvl1pPr>
          </a:lstStyle>
          <a:p>
            <a:fld id="{8287153D-D009-4E22-8FBE-1C467099BA94}" type="slidenum">
              <a:rPr lang="en-US" smtClean="0"/>
              <a:pPr/>
              <a:t>‹#›</a:t>
            </a:fld>
            <a:endParaRPr lang="en-US"/>
          </a:p>
        </p:txBody>
      </p:sp>
      <p:sp>
        <p:nvSpPr>
          <p:cNvPr id="9" name="Content Placeholder 8"/>
          <p:cNvSpPr>
            <a:spLocks noGrp="1"/>
          </p:cNvSpPr>
          <p:nvPr>
            <p:ph sz="quarter" idx="13"/>
          </p:nvPr>
        </p:nvSpPr>
        <p:spPr>
          <a:xfrm>
            <a:off x="838200" y="1908972"/>
            <a:ext cx="10515600" cy="466573"/>
          </a:xfrm>
        </p:spPr>
        <p:txBody>
          <a:bodyPr/>
          <a:lstStyle>
            <a:lvl1pPr marL="0" indent="0">
              <a:buNone/>
              <a:defRPr lang="en-US" dirty="0" smtClean="0"/>
            </a:lvl1pPr>
            <a:lvl2pPr>
              <a:defRPr lang="en-US" smtClean="0"/>
            </a:lvl2pPr>
          </a:lstStyle>
          <a:p>
            <a:pPr lvl="0"/>
            <a:r>
              <a:rPr lang="en-US"/>
              <a:t>Edit Master text styles</a:t>
            </a:r>
          </a:p>
        </p:txBody>
      </p:sp>
      <p:sp>
        <p:nvSpPr>
          <p:cNvPr id="8" name="Content Placeholder 8"/>
          <p:cNvSpPr>
            <a:spLocks noGrp="1"/>
          </p:cNvSpPr>
          <p:nvPr>
            <p:ph sz="quarter" idx="14"/>
          </p:nvPr>
        </p:nvSpPr>
        <p:spPr>
          <a:xfrm>
            <a:off x="838200" y="2630309"/>
            <a:ext cx="10515600" cy="1820922"/>
          </a:xfrm>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5" hasCustomPrompt="1"/>
          </p:nvPr>
        </p:nvSpPr>
        <p:spPr>
          <a:xfrm>
            <a:off x="838199" y="1268413"/>
            <a:ext cx="10515601" cy="318847"/>
          </a:xfrm>
          <a:solidFill>
            <a:schemeClr val="tx1"/>
          </a:solidFill>
        </p:spPr>
        <p:txBody>
          <a:bodyPr>
            <a:normAutofit/>
          </a:bodyPr>
          <a:lstStyle>
            <a:lvl1pPr marL="0" indent="0">
              <a:buNone/>
              <a:defRPr sz="1800">
                <a:solidFill>
                  <a:schemeClr val="bg1"/>
                </a:solidFill>
              </a:defRPr>
            </a:lvl1pPr>
          </a:lstStyle>
          <a:p>
            <a:pPr lvl="0"/>
            <a:r>
              <a:rPr lang="en-US" dirty="0"/>
              <a:t>10 Points</a:t>
            </a:r>
          </a:p>
        </p:txBody>
      </p:sp>
    </p:spTree>
    <p:extLst>
      <p:ext uri="{BB962C8B-B14F-4D97-AF65-F5344CB8AC3E}">
        <p14:creationId xmlns:p14="http://schemas.microsoft.com/office/powerpoint/2010/main" val="153582672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C967E8-EB9C-4C15-A577-07654CA7DCB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244237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0">
                <a:latin typeface="+mj-lt"/>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C967E8-EB9C-4C15-A577-07654CA7DCB9}"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394911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967E8-EB9C-4C15-A577-07654CA7DCB9}"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328342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967E8-EB9C-4C15-A577-07654CA7DCB9}"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226201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967E8-EB9C-4C15-A577-07654CA7DCB9}" type="datetimeFigureOut">
              <a:rPr lang="en-US" smtClean="0"/>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219570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C967E8-EB9C-4C15-A577-07654CA7DCB9}"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40967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967E8-EB9C-4C15-A577-07654CA7DCB9}" type="datetimeFigureOut">
              <a:rPr lang="en-US" smtClean="0"/>
              <a:t>2/26/2020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7153D-D009-4E22-8FBE-1C467099BA94}" type="slidenum">
              <a:rPr lang="en-US" smtClean="0"/>
              <a:t>‹#›</a:t>
            </a:fld>
            <a:endParaRPr lang="en-US"/>
          </a:p>
        </p:txBody>
      </p:sp>
    </p:spTree>
    <p:extLst>
      <p:ext uri="{BB962C8B-B14F-4D97-AF65-F5344CB8AC3E}">
        <p14:creationId xmlns:p14="http://schemas.microsoft.com/office/powerpoint/2010/main" val="59188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4" r:id="rId15"/>
    <p:sldLayoutId id="2147483660" r:id="rId16"/>
    <p:sldLayoutId id="2147483665" r:id="rId17"/>
    <p:sldLayoutId id="2147483666" r:id="rId18"/>
  </p:sldLayoutIdLst>
  <p:txStyles>
    <p:titleStyle>
      <a:lvl1pPr algn="l" defTabSz="914400" rtl="0" eaLnBrk="1" latinLnBrk="0" hangingPunct="1">
        <a:lnSpc>
          <a:spcPct val="90000"/>
        </a:lnSpc>
        <a:spcBef>
          <a:spcPct val="0"/>
        </a:spcBef>
        <a:buNone/>
        <a:defRPr sz="4000" b="0" kern="1200">
          <a:solidFill>
            <a:schemeClr val="accent5">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b="1" dirty="0"/>
              <a:t>ISIT 324</a:t>
            </a:r>
            <a:br>
              <a:rPr lang="en-US" b="1" dirty="0"/>
            </a:br>
            <a:r>
              <a:rPr lang="en-US" dirty="0"/>
              <a:t>Software Testing</a:t>
            </a:r>
          </a:p>
        </p:txBody>
      </p:sp>
      <p:sp>
        <p:nvSpPr>
          <p:cNvPr id="3" name="Subtitle 2"/>
          <p:cNvSpPr>
            <a:spLocks noGrp="1"/>
          </p:cNvSpPr>
          <p:nvPr>
            <p:ph type="subTitle" idx="1"/>
          </p:nvPr>
        </p:nvSpPr>
        <p:spPr/>
        <p:txBody>
          <a:bodyPr/>
          <a:lstStyle/>
          <a:p>
            <a:r>
              <a:rPr lang="en-US" dirty="0"/>
              <a:t>2019.02.26</a:t>
            </a:r>
          </a:p>
          <a:p>
            <a:r>
              <a:rPr lang="en-US" dirty="0"/>
              <a:t>Test Design Techniques</a:t>
            </a:r>
          </a:p>
        </p:txBody>
      </p:sp>
    </p:spTree>
    <p:extLst>
      <p:ext uri="{BB962C8B-B14F-4D97-AF65-F5344CB8AC3E}">
        <p14:creationId xmlns:p14="http://schemas.microsoft.com/office/powerpoint/2010/main" val="162052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960073D9-1ABD-48D9-8F8C-C2F77C63EA9C}"/>
              </a:ext>
            </a:extLst>
          </p:cNvPr>
          <p:cNvCxnSpPr>
            <a:cxnSpLocks/>
          </p:cNvCxnSpPr>
          <p:nvPr/>
        </p:nvCxnSpPr>
        <p:spPr>
          <a:xfrm flipH="1">
            <a:off x="6294936" y="3055239"/>
            <a:ext cx="376179" cy="654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AF3AB4E-2C18-47DC-8321-F8A9971B6345}"/>
              </a:ext>
            </a:extLst>
          </p:cNvPr>
          <p:cNvCxnSpPr>
            <a:cxnSpLocks/>
          </p:cNvCxnSpPr>
          <p:nvPr/>
        </p:nvCxnSpPr>
        <p:spPr>
          <a:xfrm flipH="1">
            <a:off x="7670665" y="2895972"/>
            <a:ext cx="91916" cy="13903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BCAA537-D599-4E2F-A0F5-FF37CA85BDDB}"/>
              </a:ext>
            </a:extLst>
          </p:cNvPr>
          <p:cNvCxnSpPr>
            <a:cxnSpLocks/>
          </p:cNvCxnSpPr>
          <p:nvPr/>
        </p:nvCxnSpPr>
        <p:spPr>
          <a:xfrm flipH="1">
            <a:off x="8661244" y="2940047"/>
            <a:ext cx="492641" cy="3068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7B17B8-07C8-468A-83E7-05546FA5B73E}"/>
              </a:ext>
            </a:extLst>
          </p:cNvPr>
          <p:cNvCxnSpPr>
            <a:cxnSpLocks/>
          </p:cNvCxnSpPr>
          <p:nvPr/>
        </p:nvCxnSpPr>
        <p:spPr>
          <a:xfrm flipH="1">
            <a:off x="9127578" y="2895972"/>
            <a:ext cx="293874" cy="27271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B2E6169-FB6C-4864-A0AB-ED40B718EC90}"/>
              </a:ext>
            </a:extLst>
          </p:cNvPr>
          <p:cNvCxnSpPr>
            <a:cxnSpLocks/>
          </p:cNvCxnSpPr>
          <p:nvPr/>
        </p:nvCxnSpPr>
        <p:spPr>
          <a:xfrm flipH="1">
            <a:off x="9633317" y="2895972"/>
            <a:ext cx="44085" cy="2084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EA63CE1-0C5A-4766-AE17-610869E0A12D}"/>
              </a:ext>
            </a:extLst>
          </p:cNvPr>
          <p:cNvCxnSpPr>
            <a:cxnSpLocks/>
          </p:cNvCxnSpPr>
          <p:nvPr/>
        </p:nvCxnSpPr>
        <p:spPr>
          <a:xfrm>
            <a:off x="9991985" y="3023800"/>
            <a:ext cx="140407" cy="1272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A5E39A-C952-4B89-96BB-92576DB7F079}"/>
              </a:ext>
            </a:extLst>
          </p:cNvPr>
          <p:cNvCxnSpPr>
            <a:cxnSpLocks/>
          </p:cNvCxnSpPr>
          <p:nvPr/>
        </p:nvCxnSpPr>
        <p:spPr>
          <a:xfrm>
            <a:off x="10697964" y="2919806"/>
            <a:ext cx="374723" cy="713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B4D3C2F-ED63-4670-BCC0-BB4D5E4F62F9}"/>
              </a:ext>
            </a:extLst>
          </p:cNvPr>
          <p:cNvCxnSpPr>
            <a:cxnSpLocks/>
          </p:cNvCxnSpPr>
          <p:nvPr/>
        </p:nvCxnSpPr>
        <p:spPr>
          <a:xfrm flipH="1">
            <a:off x="3484618" y="388647"/>
            <a:ext cx="4497280" cy="29406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6107B4F-A16F-4703-9428-CDE4537A6AD4}"/>
              </a:ext>
            </a:extLst>
          </p:cNvPr>
          <p:cNvCxnSpPr>
            <a:cxnSpLocks/>
          </p:cNvCxnSpPr>
          <p:nvPr/>
        </p:nvCxnSpPr>
        <p:spPr>
          <a:xfrm flipH="1">
            <a:off x="7167386" y="541047"/>
            <a:ext cx="966912" cy="2482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6B244D1-155F-4FDF-8CD6-DBD3BA35BB5F}"/>
              </a:ext>
            </a:extLst>
          </p:cNvPr>
          <p:cNvCxnSpPr>
            <a:cxnSpLocks/>
          </p:cNvCxnSpPr>
          <p:nvPr/>
        </p:nvCxnSpPr>
        <p:spPr>
          <a:xfrm>
            <a:off x="9131234" y="583329"/>
            <a:ext cx="1193518" cy="2344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F627F83-2607-43D6-8438-7CDD1565E75F}"/>
              </a:ext>
            </a:extLst>
          </p:cNvPr>
          <p:cNvCxnSpPr>
            <a:cxnSpLocks/>
          </p:cNvCxnSpPr>
          <p:nvPr/>
        </p:nvCxnSpPr>
        <p:spPr>
          <a:xfrm flipH="1">
            <a:off x="1655747" y="3511221"/>
            <a:ext cx="752410" cy="629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C7B8ED9-6B16-45D3-B709-ED9CFD6CA0F3}"/>
              </a:ext>
            </a:extLst>
          </p:cNvPr>
          <p:cNvCxnSpPr>
            <a:cxnSpLocks/>
          </p:cNvCxnSpPr>
          <p:nvPr/>
        </p:nvCxnSpPr>
        <p:spPr>
          <a:xfrm flipH="1">
            <a:off x="2271673" y="3509709"/>
            <a:ext cx="505426" cy="1198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F27562E-9A92-4EBB-8523-D4D498B2E9B5}"/>
              </a:ext>
            </a:extLst>
          </p:cNvPr>
          <p:cNvCxnSpPr>
            <a:cxnSpLocks/>
          </p:cNvCxnSpPr>
          <p:nvPr/>
        </p:nvCxnSpPr>
        <p:spPr>
          <a:xfrm flipH="1">
            <a:off x="2765341" y="3509709"/>
            <a:ext cx="218334" cy="1672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4EA04C8-DC60-4068-AA95-276A32791F22}"/>
              </a:ext>
            </a:extLst>
          </p:cNvPr>
          <p:cNvCxnSpPr>
            <a:cxnSpLocks/>
          </p:cNvCxnSpPr>
          <p:nvPr/>
        </p:nvCxnSpPr>
        <p:spPr>
          <a:xfrm>
            <a:off x="3256501" y="3525240"/>
            <a:ext cx="334652" cy="24605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5C0142B-3741-42AF-A03D-9CD30045280F}"/>
              </a:ext>
            </a:extLst>
          </p:cNvPr>
          <p:cNvCxnSpPr>
            <a:cxnSpLocks/>
          </p:cNvCxnSpPr>
          <p:nvPr/>
        </p:nvCxnSpPr>
        <p:spPr>
          <a:xfrm>
            <a:off x="3285771" y="3481742"/>
            <a:ext cx="794563" cy="1498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1BF71D8-A68A-4CC0-B56A-0BC8A7079119}"/>
              </a:ext>
            </a:extLst>
          </p:cNvPr>
          <p:cNvCxnSpPr>
            <a:cxnSpLocks/>
          </p:cNvCxnSpPr>
          <p:nvPr/>
        </p:nvCxnSpPr>
        <p:spPr>
          <a:xfrm>
            <a:off x="3688489" y="3416024"/>
            <a:ext cx="873752" cy="870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EE3C810-F7AE-4910-9654-0D3341030E67}"/>
              </a:ext>
            </a:extLst>
          </p:cNvPr>
          <p:cNvCxnSpPr/>
          <p:nvPr/>
        </p:nvCxnSpPr>
        <p:spPr>
          <a:xfrm>
            <a:off x="2923825" y="406018"/>
            <a:ext cx="1009662" cy="22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81625C-D156-488C-9931-1BA4FE4A4BC8}"/>
              </a:ext>
            </a:extLst>
          </p:cNvPr>
          <p:cNvCxnSpPr>
            <a:cxnSpLocks/>
          </p:cNvCxnSpPr>
          <p:nvPr/>
        </p:nvCxnSpPr>
        <p:spPr>
          <a:xfrm flipH="1">
            <a:off x="3966894" y="728566"/>
            <a:ext cx="51688" cy="45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9186EEE-D1BC-4702-A547-EA7D2A1E7F9A}"/>
              </a:ext>
            </a:extLst>
          </p:cNvPr>
          <p:cNvCxnSpPr>
            <a:cxnSpLocks/>
          </p:cNvCxnSpPr>
          <p:nvPr/>
        </p:nvCxnSpPr>
        <p:spPr>
          <a:xfrm flipH="1">
            <a:off x="3428656" y="728566"/>
            <a:ext cx="234247" cy="897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906931-8D15-4B1F-93FD-A84C77D78BBB}"/>
              </a:ext>
            </a:extLst>
          </p:cNvPr>
          <p:cNvCxnSpPr>
            <a:cxnSpLocks/>
          </p:cNvCxnSpPr>
          <p:nvPr/>
        </p:nvCxnSpPr>
        <p:spPr>
          <a:xfrm flipH="1">
            <a:off x="1431267" y="406018"/>
            <a:ext cx="611941" cy="453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9A6CAD-06C5-4A2F-A5B1-33549CDC6F1C}"/>
              </a:ext>
            </a:extLst>
          </p:cNvPr>
          <p:cNvCxnSpPr>
            <a:cxnSpLocks/>
          </p:cNvCxnSpPr>
          <p:nvPr/>
        </p:nvCxnSpPr>
        <p:spPr>
          <a:xfrm flipH="1">
            <a:off x="1733383" y="501338"/>
            <a:ext cx="368924" cy="952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206E18-DFF0-4C84-977D-0587A7453C84}"/>
              </a:ext>
            </a:extLst>
          </p:cNvPr>
          <p:cNvCxnSpPr>
            <a:cxnSpLocks/>
          </p:cNvCxnSpPr>
          <p:nvPr/>
        </p:nvCxnSpPr>
        <p:spPr>
          <a:xfrm flipH="1">
            <a:off x="1980810" y="501338"/>
            <a:ext cx="297978" cy="1428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A903929-E1C5-400D-A1C8-C737BB7A3AC1}"/>
              </a:ext>
            </a:extLst>
          </p:cNvPr>
          <p:cNvCxnSpPr>
            <a:cxnSpLocks/>
            <a:stCxn id="11" idx="2"/>
          </p:cNvCxnSpPr>
          <p:nvPr/>
        </p:nvCxnSpPr>
        <p:spPr>
          <a:xfrm flipH="1">
            <a:off x="2305863" y="583329"/>
            <a:ext cx="148064" cy="20866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4596959-B0C0-49AD-920A-77CC5B76628F}"/>
              </a:ext>
            </a:extLst>
          </p:cNvPr>
          <p:cNvSpPr/>
          <p:nvPr/>
        </p:nvSpPr>
        <p:spPr>
          <a:xfrm>
            <a:off x="384527" y="583329"/>
            <a:ext cx="1289756" cy="5122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Informal</a:t>
            </a:r>
          </a:p>
          <a:p>
            <a:pPr algn="ctr"/>
            <a:r>
              <a:rPr lang="en-US" sz="1600" dirty="0">
                <a:latin typeface="Arial" panose="020B0604020202020204" pitchFamily="34" charset="0"/>
                <a:ea typeface="Tahoma" panose="020B0604030504040204" pitchFamily="34" charset="0"/>
                <a:cs typeface="Arial" panose="020B0604020202020204" pitchFamily="34" charset="0"/>
              </a:rPr>
              <a:t>Reviews</a:t>
            </a:r>
          </a:p>
        </p:txBody>
      </p:sp>
      <p:sp>
        <p:nvSpPr>
          <p:cNvPr id="4" name="Rectangle 3">
            <a:extLst>
              <a:ext uri="{FF2B5EF4-FFF2-40B4-BE49-F238E27FC236}">
                <a16:creationId xmlns:a16="http://schemas.microsoft.com/office/drawing/2014/main" id="{81815C05-28C3-4D83-AC15-AB895C489981}"/>
              </a:ext>
            </a:extLst>
          </p:cNvPr>
          <p:cNvSpPr/>
          <p:nvPr/>
        </p:nvSpPr>
        <p:spPr>
          <a:xfrm>
            <a:off x="416809" y="1276671"/>
            <a:ext cx="1514482" cy="354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Walkthroughs</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743E5AF-354B-4DA2-9AF3-4C8369C1228D}"/>
              </a:ext>
            </a:extLst>
          </p:cNvPr>
          <p:cNvSpPr/>
          <p:nvPr/>
        </p:nvSpPr>
        <p:spPr>
          <a:xfrm>
            <a:off x="706265" y="1841742"/>
            <a:ext cx="1369483" cy="5122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Technical</a:t>
            </a:r>
            <a:r>
              <a:rPr lang="en-US" dirty="0">
                <a:latin typeface="Arial" panose="020B0604020202020204" pitchFamily="34" charset="0"/>
                <a:ea typeface="Tahoma" panose="020B0604030504040204" pitchFamily="34" charset="0"/>
                <a:cs typeface="Arial" panose="020B0604020202020204" pitchFamily="34" charset="0"/>
              </a:rPr>
              <a:t> </a:t>
            </a:r>
            <a:r>
              <a:rPr lang="en-US" sz="1600" dirty="0">
                <a:latin typeface="Arial" panose="020B0604020202020204" pitchFamily="34" charset="0"/>
                <a:ea typeface="Tahoma" panose="020B0604030504040204" pitchFamily="34" charset="0"/>
                <a:cs typeface="Arial" panose="020B0604020202020204" pitchFamily="34" charset="0"/>
              </a:rPr>
              <a:t>Reviews</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0F4AE54B-1A89-4D24-9CF2-8920CD69D919}"/>
              </a:ext>
            </a:extLst>
          </p:cNvPr>
          <p:cNvSpPr/>
          <p:nvPr/>
        </p:nvSpPr>
        <p:spPr>
          <a:xfrm>
            <a:off x="1084442" y="2585425"/>
            <a:ext cx="1369484" cy="354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Inspections</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6C982AE-93DF-474A-B0BB-27EC7263EBC5}"/>
              </a:ext>
            </a:extLst>
          </p:cNvPr>
          <p:cNvSpPr/>
          <p:nvPr/>
        </p:nvSpPr>
        <p:spPr>
          <a:xfrm>
            <a:off x="3373619" y="475180"/>
            <a:ext cx="1557867" cy="354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Static Analysis</a:t>
            </a:r>
          </a:p>
        </p:txBody>
      </p:sp>
      <p:sp>
        <p:nvSpPr>
          <p:cNvPr id="8" name="Rectangle 7">
            <a:extLst>
              <a:ext uri="{FF2B5EF4-FFF2-40B4-BE49-F238E27FC236}">
                <a16:creationId xmlns:a16="http://schemas.microsoft.com/office/drawing/2014/main" id="{A660EC49-6B59-4FF1-9CCF-4E582DBF69F7}"/>
              </a:ext>
            </a:extLst>
          </p:cNvPr>
          <p:cNvSpPr/>
          <p:nvPr/>
        </p:nvSpPr>
        <p:spPr>
          <a:xfrm>
            <a:off x="3747917" y="1012646"/>
            <a:ext cx="1557866" cy="339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Data Flow</a:t>
            </a:r>
          </a:p>
        </p:txBody>
      </p:sp>
      <p:sp>
        <p:nvSpPr>
          <p:cNvPr id="9" name="Rectangle 8">
            <a:extLst>
              <a:ext uri="{FF2B5EF4-FFF2-40B4-BE49-F238E27FC236}">
                <a16:creationId xmlns:a16="http://schemas.microsoft.com/office/drawing/2014/main" id="{4F0C7478-A75E-427D-95FB-CA9271907803}"/>
              </a:ext>
            </a:extLst>
          </p:cNvPr>
          <p:cNvSpPr/>
          <p:nvPr/>
        </p:nvSpPr>
        <p:spPr>
          <a:xfrm>
            <a:off x="2923825" y="1510615"/>
            <a:ext cx="1360311" cy="354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Control Flow</a:t>
            </a:r>
          </a:p>
        </p:txBody>
      </p:sp>
      <p:sp>
        <p:nvSpPr>
          <p:cNvPr id="11" name="Rectangle 10">
            <a:extLst>
              <a:ext uri="{FF2B5EF4-FFF2-40B4-BE49-F238E27FC236}">
                <a16:creationId xmlns:a16="http://schemas.microsoft.com/office/drawing/2014/main" id="{3EC28F0A-F6A8-4C40-BE3E-A5C71837361C}"/>
              </a:ext>
            </a:extLst>
          </p:cNvPr>
          <p:cNvSpPr/>
          <p:nvPr/>
        </p:nvSpPr>
        <p:spPr>
          <a:xfrm>
            <a:off x="1809049" y="228707"/>
            <a:ext cx="1289755" cy="354622"/>
          </a:xfrm>
          <a:prstGeom prst="rect">
            <a:avLst/>
          </a:prstGeom>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Arial" panose="020B0604020202020204" pitchFamily="34" charset="0"/>
                <a:ea typeface="Tahoma" panose="020B0604030504040204" pitchFamily="34" charset="0"/>
                <a:cs typeface="Arial" panose="020B0604020202020204" pitchFamily="34" charset="0"/>
              </a:rPr>
              <a:t>Static</a:t>
            </a:r>
          </a:p>
        </p:txBody>
      </p:sp>
      <p:sp>
        <p:nvSpPr>
          <p:cNvPr id="14" name="Rectangle 13">
            <a:extLst>
              <a:ext uri="{FF2B5EF4-FFF2-40B4-BE49-F238E27FC236}">
                <a16:creationId xmlns:a16="http://schemas.microsoft.com/office/drawing/2014/main" id="{C3E60318-9B0B-4067-944C-67B36F309A30}"/>
              </a:ext>
            </a:extLst>
          </p:cNvPr>
          <p:cNvSpPr/>
          <p:nvPr/>
        </p:nvSpPr>
        <p:spPr>
          <a:xfrm>
            <a:off x="5536879" y="3404790"/>
            <a:ext cx="1716608" cy="3546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Error Guessing</a:t>
            </a:r>
          </a:p>
        </p:txBody>
      </p:sp>
      <p:sp>
        <p:nvSpPr>
          <p:cNvPr id="15" name="Rectangle 14">
            <a:extLst>
              <a:ext uri="{FF2B5EF4-FFF2-40B4-BE49-F238E27FC236}">
                <a16:creationId xmlns:a16="http://schemas.microsoft.com/office/drawing/2014/main" id="{AA205504-66DF-425A-8C4B-7BEEE46BB6D9}"/>
              </a:ext>
            </a:extLst>
          </p:cNvPr>
          <p:cNvSpPr/>
          <p:nvPr/>
        </p:nvSpPr>
        <p:spPr>
          <a:xfrm>
            <a:off x="6170450" y="2762735"/>
            <a:ext cx="2125130" cy="35462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Experience-based</a:t>
            </a:r>
          </a:p>
        </p:txBody>
      </p:sp>
      <p:sp>
        <p:nvSpPr>
          <p:cNvPr id="16" name="Rectangle 15">
            <a:extLst>
              <a:ext uri="{FF2B5EF4-FFF2-40B4-BE49-F238E27FC236}">
                <a16:creationId xmlns:a16="http://schemas.microsoft.com/office/drawing/2014/main" id="{EA3D43EE-A524-494A-B209-5E9F717C779C}"/>
              </a:ext>
            </a:extLst>
          </p:cNvPr>
          <p:cNvSpPr/>
          <p:nvPr/>
        </p:nvSpPr>
        <p:spPr>
          <a:xfrm>
            <a:off x="8880562" y="2762735"/>
            <a:ext cx="2888108" cy="3396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Specification-based</a:t>
            </a:r>
          </a:p>
        </p:txBody>
      </p:sp>
      <p:sp>
        <p:nvSpPr>
          <p:cNvPr id="17" name="Rectangle 16">
            <a:extLst>
              <a:ext uri="{FF2B5EF4-FFF2-40B4-BE49-F238E27FC236}">
                <a16:creationId xmlns:a16="http://schemas.microsoft.com/office/drawing/2014/main" id="{F127112D-9148-4E99-AC14-7FE02A4D4D2D}"/>
              </a:ext>
            </a:extLst>
          </p:cNvPr>
          <p:cNvSpPr/>
          <p:nvPr/>
        </p:nvSpPr>
        <p:spPr>
          <a:xfrm>
            <a:off x="10218562" y="3329284"/>
            <a:ext cx="1862665" cy="50563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Equivalence Class Partitioning</a:t>
            </a:r>
          </a:p>
        </p:txBody>
      </p:sp>
      <p:sp>
        <p:nvSpPr>
          <p:cNvPr id="18" name="Rectangle 17">
            <a:extLst>
              <a:ext uri="{FF2B5EF4-FFF2-40B4-BE49-F238E27FC236}">
                <a16:creationId xmlns:a16="http://schemas.microsoft.com/office/drawing/2014/main" id="{C1162083-A7FD-4BD9-8D13-A3546C707701}"/>
              </a:ext>
            </a:extLst>
          </p:cNvPr>
          <p:cNvSpPr/>
          <p:nvPr/>
        </p:nvSpPr>
        <p:spPr>
          <a:xfrm>
            <a:off x="9808960" y="4108964"/>
            <a:ext cx="1557866" cy="50563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Boundary Value Analysis</a:t>
            </a:r>
          </a:p>
        </p:txBody>
      </p:sp>
      <p:sp>
        <p:nvSpPr>
          <p:cNvPr id="19" name="Rectangle 18">
            <a:extLst>
              <a:ext uri="{FF2B5EF4-FFF2-40B4-BE49-F238E27FC236}">
                <a16:creationId xmlns:a16="http://schemas.microsoft.com/office/drawing/2014/main" id="{3331794A-7378-4295-A459-D42927EA6CB5}"/>
              </a:ext>
            </a:extLst>
          </p:cNvPr>
          <p:cNvSpPr/>
          <p:nvPr/>
        </p:nvSpPr>
        <p:spPr>
          <a:xfrm>
            <a:off x="9386001" y="4810632"/>
            <a:ext cx="1557866" cy="3396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Decision tables</a:t>
            </a:r>
          </a:p>
        </p:txBody>
      </p:sp>
      <p:sp>
        <p:nvSpPr>
          <p:cNvPr id="20" name="Rectangle 19">
            <a:extLst>
              <a:ext uri="{FF2B5EF4-FFF2-40B4-BE49-F238E27FC236}">
                <a16:creationId xmlns:a16="http://schemas.microsoft.com/office/drawing/2014/main" id="{0C8094EB-0101-4221-BD31-5D17D9C98C87}"/>
              </a:ext>
            </a:extLst>
          </p:cNvPr>
          <p:cNvSpPr/>
          <p:nvPr/>
        </p:nvSpPr>
        <p:spPr>
          <a:xfrm>
            <a:off x="8943619" y="5402962"/>
            <a:ext cx="1862665" cy="33016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State Transition</a:t>
            </a:r>
          </a:p>
        </p:txBody>
      </p:sp>
      <p:sp>
        <p:nvSpPr>
          <p:cNvPr id="21" name="Rectangle 20">
            <a:extLst>
              <a:ext uri="{FF2B5EF4-FFF2-40B4-BE49-F238E27FC236}">
                <a16:creationId xmlns:a16="http://schemas.microsoft.com/office/drawing/2014/main" id="{A67385C1-90AD-4193-9659-55F8AE35F652}"/>
              </a:ext>
            </a:extLst>
          </p:cNvPr>
          <p:cNvSpPr/>
          <p:nvPr/>
        </p:nvSpPr>
        <p:spPr>
          <a:xfrm>
            <a:off x="8454668" y="5985801"/>
            <a:ext cx="1862666" cy="35462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Use case testing</a:t>
            </a:r>
          </a:p>
        </p:txBody>
      </p:sp>
      <p:sp>
        <p:nvSpPr>
          <p:cNvPr id="22" name="Rectangle 21">
            <a:extLst>
              <a:ext uri="{FF2B5EF4-FFF2-40B4-BE49-F238E27FC236}">
                <a16:creationId xmlns:a16="http://schemas.microsoft.com/office/drawing/2014/main" id="{D60F9860-00D3-4996-A641-55C63542B3DA}"/>
              </a:ext>
            </a:extLst>
          </p:cNvPr>
          <p:cNvSpPr/>
          <p:nvPr/>
        </p:nvSpPr>
        <p:spPr>
          <a:xfrm>
            <a:off x="6278060" y="4140403"/>
            <a:ext cx="1950854" cy="35462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Exploratory testing</a:t>
            </a:r>
          </a:p>
        </p:txBody>
      </p:sp>
      <p:sp>
        <p:nvSpPr>
          <p:cNvPr id="23" name="Rectangle 22">
            <a:extLst>
              <a:ext uri="{FF2B5EF4-FFF2-40B4-BE49-F238E27FC236}">
                <a16:creationId xmlns:a16="http://schemas.microsoft.com/office/drawing/2014/main" id="{E86205F3-8B0A-42AB-8118-CEFBF03E3ABB}"/>
              </a:ext>
            </a:extLst>
          </p:cNvPr>
          <p:cNvSpPr/>
          <p:nvPr/>
        </p:nvSpPr>
        <p:spPr>
          <a:xfrm>
            <a:off x="2222865" y="3278767"/>
            <a:ext cx="1862666" cy="35462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Structure-based</a:t>
            </a:r>
          </a:p>
        </p:txBody>
      </p:sp>
      <p:sp>
        <p:nvSpPr>
          <p:cNvPr id="24" name="Rectangle 23">
            <a:extLst>
              <a:ext uri="{FF2B5EF4-FFF2-40B4-BE49-F238E27FC236}">
                <a16:creationId xmlns:a16="http://schemas.microsoft.com/office/drawing/2014/main" id="{DBB51451-3C47-4384-8A18-5CAF66284AD9}"/>
              </a:ext>
            </a:extLst>
          </p:cNvPr>
          <p:cNvSpPr/>
          <p:nvPr/>
        </p:nvSpPr>
        <p:spPr>
          <a:xfrm>
            <a:off x="769430" y="4015211"/>
            <a:ext cx="1525762" cy="35462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Statement</a:t>
            </a:r>
          </a:p>
        </p:txBody>
      </p:sp>
      <p:sp>
        <p:nvSpPr>
          <p:cNvPr id="25" name="Rectangle 24">
            <a:extLst>
              <a:ext uri="{FF2B5EF4-FFF2-40B4-BE49-F238E27FC236}">
                <a16:creationId xmlns:a16="http://schemas.microsoft.com/office/drawing/2014/main" id="{C95E41C2-1966-4AAA-9E55-BB0D9A102242}"/>
              </a:ext>
            </a:extLst>
          </p:cNvPr>
          <p:cNvSpPr/>
          <p:nvPr/>
        </p:nvSpPr>
        <p:spPr>
          <a:xfrm>
            <a:off x="1248133" y="4592642"/>
            <a:ext cx="1412872" cy="35462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Decision</a:t>
            </a:r>
          </a:p>
        </p:txBody>
      </p:sp>
      <p:sp>
        <p:nvSpPr>
          <p:cNvPr id="26" name="Rectangle 25">
            <a:extLst>
              <a:ext uri="{FF2B5EF4-FFF2-40B4-BE49-F238E27FC236}">
                <a16:creationId xmlns:a16="http://schemas.microsoft.com/office/drawing/2014/main" id="{3CE425F2-2135-4574-AD2C-BC370EB19248}"/>
              </a:ext>
            </a:extLst>
          </p:cNvPr>
          <p:cNvSpPr/>
          <p:nvPr/>
        </p:nvSpPr>
        <p:spPr>
          <a:xfrm>
            <a:off x="1674283" y="5170074"/>
            <a:ext cx="1611488" cy="35462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Condition</a:t>
            </a:r>
          </a:p>
        </p:txBody>
      </p:sp>
      <p:sp>
        <p:nvSpPr>
          <p:cNvPr id="27" name="Rectangle 26">
            <a:extLst>
              <a:ext uri="{FF2B5EF4-FFF2-40B4-BE49-F238E27FC236}">
                <a16:creationId xmlns:a16="http://schemas.microsoft.com/office/drawing/2014/main" id="{1A989D51-23E4-4E0B-BDB9-42DD9C952583}"/>
              </a:ext>
            </a:extLst>
          </p:cNvPr>
          <p:cNvSpPr/>
          <p:nvPr/>
        </p:nvSpPr>
        <p:spPr>
          <a:xfrm>
            <a:off x="2731570" y="5831316"/>
            <a:ext cx="1862666" cy="35462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Multiple Condition</a:t>
            </a:r>
          </a:p>
        </p:txBody>
      </p:sp>
      <p:sp>
        <p:nvSpPr>
          <p:cNvPr id="28" name="Rectangle 27">
            <a:extLst>
              <a:ext uri="{FF2B5EF4-FFF2-40B4-BE49-F238E27FC236}">
                <a16:creationId xmlns:a16="http://schemas.microsoft.com/office/drawing/2014/main" id="{B405FD6D-A2D4-4C7C-A38F-D95BF9AC942E}"/>
              </a:ext>
            </a:extLst>
          </p:cNvPr>
          <p:cNvSpPr/>
          <p:nvPr/>
        </p:nvSpPr>
        <p:spPr>
          <a:xfrm>
            <a:off x="3933487" y="4108964"/>
            <a:ext cx="1862666" cy="35462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Path</a:t>
            </a:r>
          </a:p>
        </p:txBody>
      </p:sp>
      <p:sp>
        <p:nvSpPr>
          <p:cNvPr id="29" name="Rectangle 28">
            <a:extLst>
              <a:ext uri="{FF2B5EF4-FFF2-40B4-BE49-F238E27FC236}">
                <a16:creationId xmlns:a16="http://schemas.microsoft.com/office/drawing/2014/main" id="{6D1551F6-9DEA-4345-AD66-C71491A82055}"/>
              </a:ext>
            </a:extLst>
          </p:cNvPr>
          <p:cNvSpPr/>
          <p:nvPr/>
        </p:nvSpPr>
        <p:spPr>
          <a:xfrm>
            <a:off x="3735678" y="4897955"/>
            <a:ext cx="1862666" cy="35462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LCSAJ</a:t>
            </a:r>
          </a:p>
        </p:txBody>
      </p:sp>
      <p:sp>
        <p:nvSpPr>
          <p:cNvPr id="30" name="Rectangle 29">
            <a:extLst>
              <a:ext uri="{FF2B5EF4-FFF2-40B4-BE49-F238E27FC236}">
                <a16:creationId xmlns:a16="http://schemas.microsoft.com/office/drawing/2014/main" id="{D7520E62-8360-4BC2-ADD1-6604DAE4B6CC}"/>
              </a:ext>
            </a:extLst>
          </p:cNvPr>
          <p:cNvSpPr/>
          <p:nvPr/>
        </p:nvSpPr>
        <p:spPr>
          <a:xfrm>
            <a:off x="7814736" y="272205"/>
            <a:ext cx="1862666" cy="35462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Dynamic</a:t>
            </a:r>
          </a:p>
        </p:txBody>
      </p:sp>
    </p:spTree>
    <p:extLst>
      <p:ext uri="{BB962C8B-B14F-4D97-AF65-F5344CB8AC3E}">
        <p14:creationId xmlns:p14="http://schemas.microsoft.com/office/powerpoint/2010/main" val="48350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10"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right)">
                                      <p:cBhvr>
                                        <p:cTn id="58" dur="500"/>
                                        <p:tgtEl>
                                          <p:spTgt spid="5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childTnLst>
                          </p:cTn>
                        </p:par>
                        <p:par>
                          <p:cTn id="82" fill="hold">
                            <p:stCondLst>
                              <p:cond delay="3000"/>
                            </p:stCondLst>
                            <p:childTnLst>
                              <p:par>
                                <p:cTn id="83" presetID="10" presetClass="entr" presetSubtype="0" fill="hold" grpId="0" nodeType="after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par>
                          <p:cTn id="86" fill="hold">
                            <p:stCondLst>
                              <p:cond delay="3500"/>
                            </p:stCondLst>
                            <p:childTnLst>
                              <p:par>
                                <p:cTn id="87" presetID="10" presetClass="entr" presetSubtype="0" fill="hold" nodeType="after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fade">
                                      <p:cBhvr>
                                        <p:cTn id="89" dur="500"/>
                                        <p:tgtEl>
                                          <p:spTgt spid="79"/>
                                        </p:tgtEl>
                                      </p:cBhvr>
                                    </p:animEffect>
                                  </p:childTnLst>
                                </p:cTn>
                              </p:par>
                              <p:par>
                                <p:cTn id="90" presetID="10" presetClass="entr" presetSubtype="0" fill="hold" nodeType="with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fade">
                                      <p:cBhvr>
                                        <p:cTn id="92" dur="500"/>
                                        <p:tgtEl>
                                          <p:spTgt spid="81"/>
                                        </p:tgtEl>
                                      </p:cBhvr>
                                    </p:animEffect>
                                  </p:childTnLst>
                                </p:cTn>
                              </p:par>
                              <p:par>
                                <p:cTn id="93" presetID="10" presetClass="entr" presetSubtype="0" fill="hold" nodeType="with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fade">
                                      <p:cBhvr>
                                        <p:cTn id="95" dur="500"/>
                                        <p:tgtEl>
                                          <p:spTgt spid="84"/>
                                        </p:tgtEl>
                                      </p:cBhvr>
                                    </p:animEffect>
                                  </p:childTnLst>
                                </p:cTn>
                              </p:par>
                              <p:par>
                                <p:cTn id="96" presetID="10" presetClass="entr" presetSubtype="0" fill="hold" nodeType="with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fade">
                                      <p:cBhvr>
                                        <p:cTn id="98" dur="500"/>
                                        <p:tgtEl>
                                          <p:spTgt spid="87"/>
                                        </p:tgtEl>
                                      </p:cBhvr>
                                    </p:animEffect>
                                  </p:childTnLst>
                                </p:cTn>
                              </p:par>
                              <p:par>
                                <p:cTn id="99" presetID="10" presetClass="entr" presetSubtype="0" fill="hold" nodeType="with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fade">
                                      <p:cBhvr>
                                        <p:cTn id="101" dur="500"/>
                                        <p:tgtEl>
                                          <p:spTgt spid="90"/>
                                        </p:tgtEl>
                                      </p:cBhvr>
                                    </p:animEffect>
                                  </p:childTnLst>
                                </p:cTn>
                              </p:par>
                              <p:par>
                                <p:cTn id="102" presetID="10" presetClass="entr" presetSubtype="0" fill="hold" nodeType="withEffect">
                                  <p:stCondLst>
                                    <p:cond delay="0"/>
                                  </p:stCondLst>
                                  <p:childTnLst>
                                    <p:set>
                                      <p:cBhvr>
                                        <p:cTn id="103" dur="1" fill="hold">
                                          <p:stCondLst>
                                            <p:cond delay="0"/>
                                          </p:stCondLst>
                                        </p:cTn>
                                        <p:tgtEl>
                                          <p:spTgt spid="95"/>
                                        </p:tgtEl>
                                        <p:attrNameLst>
                                          <p:attrName>style.visibility</p:attrName>
                                        </p:attrNameLst>
                                      </p:cBhvr>
                                      <p:to>
                                        <p:strVal val="visible"/>
                                      </p:to>
                                    </p:set>
                                    <p:animEffect transition="in" filter="fade">
                                      <p:cBhvr>
                                        <p:cTn id="104" dur="500"/>
                                        <p:tgtEl>
                                          <p:spTgt spid="9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wipe(up)">
                                      <p:cBhvr>
                                        <p:cTn id="109" dur="500"/>
                                        <p:tgtEl>
                                          <p:spTgt spid="5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fade">
                                      <p:cBhvr>
                                        <p:cTn id="112" dur="500"/>
                                        <p:tgtEl>
                                          <p:spTgt spid="15"/>
                                        </p:tgtEl>
                                      </p:cBhvr>
                                    </p:animEffec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fade">
                                      <p:cBhvr>
                                        <p:cTn id="116" dur="500"/>
                                        <p:tgtEl>
                                          <p:spTgt spid="14"/>
                                        </p:tgtEl>
                                      </p:cBhvr>
                                    </p:animEffect>
                                  </p:childTnLst>
                                </p:cTn>
                              </p:par>
                            </p:childTnLst>
                          </p:cTn>
                        </p:par>
                        <p:par>
                          <p:cTn id="117" fill="hold">
                            <p:stCondLst>
                              <p:cond delay="1000"/>
                            </p:stCondLst>
                            <p:childTnLst>
                              <p:par>
                                <p:cTn id="118" presetID="10" presetClass="entr" presetSubtype="0" fill="hold" grpId="0" nodeType="after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childTnLst>
                          </p:cTn>
                        </p:par>
                        <p:par>
                          <p:cTn id="121" fill="hold">
                            <p:stCondLst>
                              <p:cond delay="1500"/>
                            </p:stCondLst>
                            <p:childTnLst>
                              <p:par>
                                <p:cTn id="122" presetID="10" presetClass="entr" presetSubtype="0" fill="hold" nodeType="afterEffect">
                                  <p:stCondLst>
                                    <p:cond delay="0"/>
                                  </p:stCondLst>
                                  <p:childTnLst>
                                    <p:set>
                                      <p:cBhvr>
                                        <p:cTn id="123" dur="1" fill="hold">
                                          <p:stCondLst>
                                            <p:cond delay="0"/>
                                          </p:stCondLst>
                                        </p:cTn>
                                        <p:tgtEl>
                                          <p:spTgt spid="59"/>
                                        </p:tgtEl>
                                        <p:attrNameLst>
                                          <p:attrName>style.visibility</p:attrName>
                                        </p:attrNameLst>
                                      </p:cBhvr>
                                      <p:to>
                                        <p:strVal val="visible"/>
                                      </p:to>
                                    </p:set>
                                    <p:animEffect transition="in" filter="fade">
                                      <p:cBhvr>
                                        <p:cTn id="124" dur="500"/>
                                        <p:tgtEl>
                                          <p:spTgt spid="59"/>
                                        </p:tgtEl>
                                      </p:cBhvr>
                                    </p:animEffect>
                                  </p:childTnLst>
                                </p:cTn>
                              </p:par>
                              <p:par>
                                <p:cTn id="125" presetID="10" presetClass="entr" presetSubtype="0" fill="hold"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56"/>
                                        </p:tgtEl>
                                        <p:attrNameLst>
                                          <p:attrName>style.visibility</p:attrName>
                                        </p:attrNameLst>
                                      </p:cBhvr>
                                      <p:to>
                                        <p:strVal val="visible"/>
                                      </p:to>
                                    </p:set>
                                    <p:animEffect transition="in" filter="wipe(up)">
                                      <p:cBhvr>
                                        <p:cTn id="132" dur="500"/>
                                        <p:tgtEl>
                                          <p:spTgt spid="56"/>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6"/>
                                        </p:tgtEl>
                                        <p:attrNameLst>
                                          <p:attrName>style.visibility</p:attrName>
                                        </p:attrNameLst>
                                      </p:cBhvr>
                                      <p:to>
                                        <p:strVal val="visible"/>
                                      </p:to>
                                    </p:set>
                                    <p:animEffect transition="in" filter="fade">
                                      <p:cBhvr>
                                        <p:cTn id="135" dur="500"/>
                                        <p:tgtEl>
                                          <p:spTgt spid="16"/>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17"/>
                                        </p:tgtEl>
                                        <p:attrNameLst>
                                          <p:attrName>style.visibility</p:attrName>
                                        </p:attrNameLst>
                                      </p:cBhvr>
                                      <p:to>
                                        <p:strVal val="visible"/>
                                      </p:to>
                                    </p:set>
                                    <p:animEffect transition="in" filter="fade">
                                      <p:cBhvr>
                                        <p:cTn id="139" dur="500"/>
                                        <p:tgtEl>
                                          <p:spTgt spid="17"/>
                                        </p:tgtEl>
                                      </p:cBhvr>
                                    </p:animEffect>
                                  </p:childTnLst>
                                </p:cTn>
                              </p:par>
                            </p:childTnLst>
                          </p:cTn>
                        </p:par>
                        <p:par>
                          <p:cTn id="140" fill="hold">
                            <p:stCondLst>
                              <p:cond delay="1000"/>
                            </p:stCondLst>
                            <p:childTnLst>
                              <p:par>
                                <p:cTn id="141" presetID="10" presetClass="entr" presetSubtype="0" fill="hold" grpId="0" nodeType="afterEffect">
                                  <p:stCondLst>
                                    <p:cond delay="0"/>
                                  </p:stCondLst>
                                  <p:childTnLst>
                                    <p:set>
                                      <p:cBhvr>
                                        <p:cTn id="142" dur="1" fill="hold">
                                          <p:stCondLst>
                                            <p:cond delay="0"/>
                                          </p:stCondLst>
                                        </p:cTn>
                                        <p:tgtEl>
                                          <p:spTgt spid="18"/>
                                        </p:tgtEl>
                                        <p:attrNameLst>
                                          <p:attrName>style.visibility</p:attrName>
                                        </p:attrNameLst>
                                      </p:cBhvr>
                                      <p:to>
                                        <p:strVal val="visible"/>
                                      </p:to>
                                    </p:set>
                                    <p:animEffect transition="in" filter="fade">
                                      <p:cBhvr>
                                        <p:cTn id="143" dur="500"/>
                                        <p:tgtEl>
                                          <p:spTgt spid="18"/>
                                        </p:tgtEl>
                                      </p:cBhvr>
                                    </p:animEffect>
                                  </p:childTnLst>
                                </p:cTn>
                              </p:par>
                            </p:childTnLst>
                          </p:cTn>
                        </p:par>
                        <p:par>
                          <p:cTn id="144" fill="hold">
                            <p:stCondLst>
                              <p:cond delay="1500"/>
                            </p:stCondLst>
                            <p:childTnLst>
                              <p:par>
                                <p:cTn id="145" presetID="10" presetClass="entr" presetSubtype="0" fill="hold" grpId="0" nodeType="after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fade">
                                      <p:cBhvr>
                                        <p:cTn id="147" dur="500"/>
                                        <p:tgtEl>
                                          <p:spTgt spid="19"/>
                                        </p:tgtEl>
                                      </p:cBhvr>
                                    </p:animEffect>
                                  </p:childTnLst>
                                </p:cTn>
                              </p:par>
                            </p:childTnLst>
                          </p:cTn>
                        </p:par>
                        <p:par>
                          <p:cTn id="148" fill="hold">
                            <p:stCondLst>
                              <p:cond delay="200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childTnLst>
                          </p:cTn>
                        </p:par>
                        <p:par>
                          <p:cTn id="152" fill="hold">
                            <p:stCondLst>
                              <p:cond delay="2500"/>
                            </p:stCondLst>
                            <p:childTnLst>
                              <p:par>
                                <p:cTn id="153" presetID="10" presetClass="entr" presetSubtype="0" fill="hold" grpId="0" nodeType="afterEffect">
                                  <p:stCondLst>
                                    <p:cond delay="0"/>
                                  </p:stCondLst>
                                  <p:childTnLst>
                                    <p:set>
                                      <p:cBhvr>
                                        <p:cTn id="154" dur="1" fill="hold">
                                          <p:stCondLst>
                                            <p:cond delay="0"/>
                                          </p:stCondLst>
                                        </p:cTn>
                                        <p:tgtEl>
                                          <p:spTgt spid="21"/>
                                        </p:tgtEl>
                                        <p:attrNameLst>
                                          <p:attrName>style.visibility</p:attrName>
                                        </p:attrNameLst>
                                      </p:cBhvr>
                                      <p:to>
                                        <p:strVal val="visible"/>
                                      </p:to>
                                    </p:set>
                                    <p:animEffect transition="in" filter="fade">
                                      <p:cBhvr>
                                        <p:cTn id="155" dur="500"/>
                                        <p:tgtEl>
                                          <p:spTgt spid="21"/>
                                        </p:tgtEl>
                                      </p:cBhvr>
                                    </p:animEffect>
                                  </p:childTnLst>
                                </p:cTn>
                              </p:par>
                            </p:childTnLst>
                          </p:cTn>
                        </p:par>
                        <p:par>
                          <p:cTn id="156" fill="hold">
                            <p:stCondLst>
                              <p:cond delay="3000"/>
                            </p:stCondLst>
                            <p:childTnLst>
                              <p:par>
                                <p:cTn id="157" presetID="10" presetClass="entr" presetSubtype="0" fill="hold" nodeType="afterEffect">
                                  <p:stCondLst>
                                    <p:cond delay="0"/>
                                  </p:stCondLst>
                                  <p:childTnLst>
                                    <p:set>
                                      <p:cBhvr>
                                        <p:cTn id="158" dur="1" fill="hold">
                                          <p:stCondLst>
                                            <p:cond delay="0"/>
                                          </p:stCondLst>
                                        </p:cTn>
                                        <p:tgtEl>
                                          <p:spTgt spid="64"/>
                                        </p:tgtEl>
                                        <p:attrNameLst>
                                          <p:attrName>style.visibility</p:attrName>
                                        </p:attrNameLst>
                                      </p:cBhvr>
                                      <p:to>
                                        <p:strVal val="visible"/>
                                      </p:to>
                                    </p:set>
                                    <p:animEffect transition="in" filter="fade">
                                      <p:cBhvr>
                                        <p:cTn id="159" dur="500"/>
                                        <p:tgtEl>
                                          <p:spTgt spid="64"/>
                                        </p:tgtEl>
                                      </p:cBhvr>
                                    </p:animEffect>
                                  </p:childTnLst>
                                </p:cTn>
                              </p:par>
                              <p:par>
                                <p:cTn id="160" presetID="10" presetClass="entr" presetSubtype="0" fill="hold" nodeType="with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fade">
                                      <p:cBhvr>
                                        <p:cTn id="162" dur="500"/>
                                        <p:tgtEl>
                                          <p:spTgt spid="70"/>
                                        </p:tgtEl>
                                      </p:cBhvr>
                                    </p:animEffect>
                                  </p:childTnLst>
                                </p:cTn>
                              </p:par>
                              <p:par>
                                <p:cTn id="163" presetID="10" presetClass="entr" presetSubtype="0" fill="hold" nodeType="withEffect">
                                  <p:stCondLst>
                                    <p:cond delay="0"/>
                                  </p:stCondLst>
                                  <p:childTnLst>
                                    <p:set>
                                      <p:cBhvr>
                                        <p:cTn id="164" dur="1" fill="hold">
                                          <p:stCondLst>
                                            <p:cond delay="0"/>
                                          </p:stCondLst>
                                        </p:cTn>
                                        <p:tgtEl>
                                          <p:spTgt spid="72"/>
                                        </p:tgtEl>
                                        <p:attrNameLst>
                                          <p:attrName>style.visibility</p:attrName>
                                        </p:attrNameLst>
                                      </p:cBhvr>
                                      <p:to>
                                        <p:strVal val="visible"/>
                                      </p:to>
                                    </p:set>
                                    <p:animEffect transition="in" filter="fade">
                                      <p:cBhvr>
                                        <p:cTn id="165" dur="500"/>
                                        <p:tgtEl>
                                          <p:spTgt spid="72"/>
                                        </p:tgtEl>
                                      </p:cBhvr>
                                    </p:animEffect>
                                  </p:childTnLst>
                                </p:cTn>
                              </p:par>
                              <p:par>
                                <p:cTn id="166" presetID="10" presetClass="entr" presetSubtype="0" fill="hold"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fade">
                                      <p:cBhvr>
                                        <p:cTn id="168" dur="500"/>
                                        <p:tgtEl>
                                          <p:spTgt spid="75"/>
                                        </p:tgtEl>
                                      </p:cBhvr>
                                    </p:animEffect>
                                  </p:childTnLst>
                                </p:cTn>
                              </p:par>
                              <p:par>
                                <p:cTn id="169" presetID="10"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fade">
                                      <p:cBhvr>
                                        <p:cTn id="17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960073D9-1ABD-48D9-8F8C-C2F77C63EA9C}"/>
              </a:ext>
            </a:extLst>
          </p:cNvPr>
          <p:cNvCxnSpPr>
            <a:cxnSpLocks/>
          </p:cNvCxnSpPr>
          <p:nvPr/>
        </p:nvCxnSpPr>
        <p:spPr>
          <a:xfrm flipH="1">
            <a:off x="6294936" y="3055239"/>
            <a:ext cx="376179" cy="654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AF3AB4E-2C18-47DC-8321-F8A9971B6345}"/>
              </a:ext>
            </a:extLst>
          </p:cNvPr>
          <p:cNvCxnSpPr>
            <a:cxnSpLocks/>
          </p:cNvCxnSpPr>
          <p:nvPr/>
        </p:nvCxnSpPr>
        <p:spPr>
          <a:xfrm flipH="1">
            <a:off x="7670665" y="2895972"/>
            <a:ext cx="91916" cy="13903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BCAA537-D599-4E2F-A0F5-FF37CA85BDDB}"/>
              </a:ext>
            </a:extLst>
          </p:cNvPr>
          <p:cNvCxnSpPr>
            <a:cxnSpLocks/>
          </p:cNvCxnSpPr>
          <p:nvPr/>
        </p:nvCxnSpPr>
        <p:spPr>
          <a:xfrm flipH="1">
            <a:off x="8661244" y="2940047"/>
            <a:ext cx="492641" cy="3068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7B17B8-07C8-468A-83E7-05546FA5B73E}"/>
              </a:ext>
            </a:extLst>
          </p:cNvPr>
          <p:cNvCxnSpPr>
            <a:cxnSpLocks/>
          </p:cNvCxnSpPr>
          <p:nvPr/>
        </p:nvCxnSpPr>
        <p:spPr>
          <a:xfrm flipH="1">
            <a:off x="9127578" y="2895972"/>
            <a:ext cx="293874" cy="27271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B2E6169-FB6C-4864-A0AB-ED40B718EC90}"/>
              </a:ext>
            </a:extLst>
          </p:cNvPr>
          <p:cNvCxnSpPr>
            <a:cxnSpLocks/>
          </p:cNvCxnSpPr>
          <p:nvPr/>
        </p:nvCxnSpPr>
        <p:spPr>
          <a:xfrm flipH="1">
            <a:off x="9633317" y="2895972"/>
            <a:ext cx="44085" cy="2084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EA63CE1-0C5A-4766-AE17-610869E0A12D}"/>
              </a:ext>
            </a:extLst>
          </p:cNvPr>
          <p:cNvCxnSpPr>
            <a:cxnSpLocks/>
          </p:cNvCxnSpPr>
          <p:nvPr/>
        </p:nvCxnSpPr>
        <p:spPr>
          <a:xfrm>
            <a:off x="9991985" y="3023800"/>
            <a:ext cx="140407" cy="1272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A5E39A-C952-4B89-96BB-92576DB7F079}"/>
              </a:ext>
            </a:extLst>
          </p:cNvPr>
          <p:cNvCxnSpPr>
            <a:cxnSpLocks/>
          </p:cNvCxnSpPr>
          <p:nvPr/>
        </p:nvCxnSpPr>
        <p:spPr>
          <a:xfrm>
            <a:off x="10697964" y="2919806"/>
            <a:ext cx="374723" cy="713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B4D3C2F-ED63-4670-BCC0-BB4D5E4F62F9}"/>
              </a:ext>
            </a:extLst>
          </p:cNvPr>
          <p:cNvCxnSpPr>
            <a:cxnSpLocks/>
          </p:cNvCxnSpPr>
          <p:nvPr/>
        </p:nvCxnSpPr>
        <p:spPr>
          <a:xfrm flipH="1">
            <a:off x="3484618" y="388647"/>
            <a:ext cx="4497280" cy="29406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6107B4F-A16F-4703-9428-CDE4537A6AD4}"/>
              </a:ext>
            </a:extLst>
          </p:cNvPr>
          <p:cNvCxnSpPr>
            <a:cxnSpLocks/>
          </p:cNvCxnSpPr>
          <p:nvPr/>
        </p:nvCxnSpPr>
        <p:spPr>
          <a:xfrm flipH="1">
            <a:off x="7167386" y="541047"/>
            <a:ext cx="966912" cy="2482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6B244D1-155F-4FDF-8CD6-DBD3BA35BB5F}"/>
              </a:ext>
            </a:extLst>
          </p:cNvPr>
          <p:cNvCxnSpPr>
            <a:cxnSpLocks/>
          </p:cNvCxnSpPr>
          <p:nvPr/>
        </p:nvCxnSpPr>
        <p:spPr>
          <a:xfrm>
            <a:off x="9131234" y="583329"/>
            <a:ext cx="1193518" cy="2344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F627F83-2607-43D6-8438-7CDD1565E75F}"/>
              </a:ext>
            </a:extLst>
          </p:cNvPr>
          <p:cNvCxnSpPr>
            <a:cxnSpLocks/>
          </p:cNvCxnSpPr>
          <p:nvPr/>
        </p:nvCxnSpPr>
        <p:spPr>
          <a:xfrm flipH="1">
            <a:off x="1655747" y="3511221"/>
            <a:ext cx="752410" cy="629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C7B8ED9-6B16-45D3-B709-ED9CFD6CA0F3}"/>
              </a:ext>
            </a:extLst>
          </p:cNvPr>
          <p:cNvCxnSpPr>
            <a:cxnSpLocks/>
          </p:cNvCxnSpPr>
          <p:nvPr/>
        </p:nvCxnSpPr>
        <p:spPr>
          <a:xfrm flipH="1">
            <a:off x="2271673" y="3509709"/>
            <a:ext cx="505426" cy="1198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F27562E-9A92-4EBB-8523-D4D498B2E9B5}"/>
              </a:ext>
            </a:extLst>
          </p:cNvPr>
          <p:cNvCxnSpPr>
            <a:cxnSpLocks/>
          </p:cNvCxnSpPr>
          <p:nvPr/>
        </p:nvCxnSpPr>
        <p:spPr>
          <a:xfrm flipH="1">
            <a:off x="2765341" y="3509709"/>
            <a:ext cx="218334" cy="1672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4EA04C8-DC60-4068-AA95-276A32791F22}"/>
              </a:ext>
            </a:extLst>
          </p:cNvPr>
          <p:cNvCxnSpPr>
            <a:cxnSpLocks/>
          </p:cNvCxnSpPr>
          <p:nvPr/>
        </p:nvCxnSpPr>
        <p:spPr>
          <a:xfrm>
            <a:off x="3256501" y="3525240"/>
            <a:ext cx="334652" cy="24605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5C0142B-3741-42AF-A03D-9CD30045280F}"/>
              </a:ext>
            </a:extLst>
          </p:cNvPr>
          <p:cNvCxnSpPr>
            <a:cxnSpLocks/>
          </p:cNvCxnSpPr>
          <p:nvPr/>
        </p:nvCxnSpPr>
        <p:spPr>
          <a:xfrm>
            <a:off x="3285771" y="3481742"/>
            <a:ext cx="794563" cy="1498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1BF71D8-A68A-4CC0-B56A-0BC8A7079119}"/>
              </a:ext>
            </a:extLst>
          </p:cNvPr>
          <p:cNvCxnSpPr>
            <a:cxnSpLocks/>
          </p:cNvCxnSpPr>
          <p:nvPr/>
        </p:nvCxnSpPr>
        <p:spPr>
          <a:xfrm>
            <a:off x="3688489" y="3416024"/>
            <a:ext cx="873752" cy="870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EE3C810-F7AE-4910-9654-0D3341030E67}"/>
              </a:ext>
            </a:extLst>
          </p:cNvPr>
          <p:cNvCxnSpPr/>
          <p:nvPr/>
        </p:nvCxnSpPr>
        <p:spPr>
          <a:xfrm>
            <a:off x="2923825" y="406018"/>
            <a:ext cx="1009662" cy="22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81625C-D156-488C-9931-1BA4FE4A4BC8}"/>
              </a:ext>
            </a:extLst>
          </p:cNvPr>
          <p:cNvCxnSpPr>
            <a:cxnSpLocks/>
          </p:cNvCxnSpPr>
          <p:nvPr/>
        </p:nvCxnSpPr>
        <p:spPr>
          <a:xfrm flipH="1">
            <a:off x="3966894" y="728566"/>
            <a:ext cx="51688" cy="45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9186EEE-D1BC-4702-A547-EA7D2A1E7F9A}"/>
              </a:ext>
            </a:extLst>
          </p:cNvPr>
          <p:cNvCxnSpPr>
            <a:cxnSpLocks/>
          </p:cNvCxnSpPr>
          <p:nvPr/>
        </p:nvCxnSpPr>
        <p:spPr>
          <a:xfrm flipH="1">
            <a:off x="3428656" y="728566"/>
            <a:ext cx="234247" cy="897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906931-8D15-4B1F-93FD-A84C77D78BBB}"/>
              </a:ext>
            </a:extLst>
          </p:cNvPr>
          <p:cNvCxnSpPr>
            <a:cxnSpLocks/>
          </p:cNvCxnSpPr>
          <p:nvPr/>
        </p:nvCxnSpPr>
        <p:spPr>
          <a:xfrm flipH="1">
            <a:off x="1431267" y="406018"/>
            <a:ext cx="611941" cy="453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9A6CAD-06C5-4A2F-A5B1-33549CDC6F1C}"/>
              </a:ext>
            </a:extLst>
          </p:cNvPr>
          <p:cNvCxnSpPr>
            <a:cxnSpLocks/>
          </p:cNvCxnSpPr>
          <p:nvPr/>
        </p:nvCxnSpPr>
        <p:spPr>
          <a:xfrm flipH="1">
            <a:off x="1733383" y="501338"/>
            <a:ext cx="368924" cy="952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206E18-DFF0-4C84-977D-0587A7453C84}"/>
              </a:ext>
            </a:extLst>
          </p:cNvPr>
          <p:cNvCxnSpPr>
            <a:cxnSpLocks/>
          </p:cNvCxnSpPr>
          <p:nvPr/>
        </p:nvCxnSpPr>
        <p:spPr>
          <a:xfrm flipH="1">
            <a:off x="1980810" y="501338"/>
            <a:ext cx="297978" cy="1428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A903929-E1C5-400D-A1C8-C737BB7A3AC1}"/>
              </a:ext>
            </a:extLst>
          </p:cNvPr>
          <p:cNvCxnSpPr>
            <a:cxnSpLocks/>
            <a:stCxn id="11" idx="2"/>
          </p:cNvCxnSpPr>
          <p:nvPr/>
        </p:nvCxnSpPr>
        <p:spPr>
          <a:xfrm flipH="1">
            <a:off x="2305863" y="583329"/>
            <a:ext cx="148064" cy="20866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4596959-B0C0-49AD-920A-77CC5B76628F}"/>
              </a:ext>
            </a:extLst>
          </p:cNvPr>
          <p:cNvSpPr/>
          <p:nvPr/>
        </p:nvSpPr>
        <p:spPr>
          <a:xfrm>
            <a:off x="384527" y="583329"/>
            <a:ext cx="1289756" cy="5122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Informal</a:t>
            </a:r>
          </a:p>
          <a:p>
            <a:pPr algn="ctr"/>
            <a:r>
              <a:rPr lang="en-US" sz="1600" dirty="0">
                <a:latin typeface="Arial" panose="020B0604020202020204" pitchFamily="34" charset="0"/>
                <a:ea typeface="Tahoma" panose="020B0604030504040204" pitchFamily="34" charset="0"/>
                <a:cs typeface="Arial" panose="020B0604020202020204" pitchFamily="34" charset="0"/>
              </a:rPr>
              <a:t>Reviews</a:t>
            </a:r>
          </a:p>
        </p:txBody>
      </p:sp>
      <p:sp>
        <p:nvSpPr>
          <p:cNvPr id="4" name="Rectangle 3">
            <a:extLst>
              <a:ext uri="{FF2B5EF4-FFF2-40B4-BE49-F238E27FC236}">
                <a16:creationId xmlns:a16="http://schemas.microsoft.com/office/drawing/2014/main" id="{81815C05-28C3-4D83-AC15-AB895C489981}"/>
              </a:ext>
            </a:extLst>
          </p:cNvPr>
          <p:cNvSpPr/>
          <p:nvPr/>
        </p:nvSpPr>
        <p:spPr>
          <a:xfrm>
            <a:off x="416809" y="1276671"/>
            <a:ext cx="1514482" cy="354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Walkthroughs</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743E5AF-354B-4DA2-9AF3-4C8369C1228D}"/>
              </a:ext>
            </a:extLst>
          </p:cNvPr>
          <p:cNvSpPr/>
          <p:nvPr/>
        </p:nvSpPr>
        <p:spPr>
          <a:xfrm>
            <a:off x="706265" y="1841742"/>
            <a:ext cx="1369483" cy="5122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Technical</a:t>
            </a:r>
            <a:r>
              <a:rPr lang="en-US" dirty="0">
                <a:latin typeface="Arial" panose="020B0604020202020204" pitchFamily="34" charset="0"/>
                <a:ea typeface="Tahoma" panose="020B0604030504040204" pitchFamily="34" charset="0"/>
                <a:cs typeface="Arial" panose="020B0604020202020204" pitchFamily="34" charset="0"/>
              </a:rPr>
              <a:t> </a:t>
            </a:r>
            <a:r>
              <a:rPr lang="en-US" sz="1600" dirty="0">
                <a:latin typeface="Arial" panose="020B0604020202020204" pitchFamily="34" charset="0"/>
                <a:ea typeface="Tahoma" panose="020B0604030504040204" pitchFamily="34" charset="0"/>
                <a:cs typeface="Arial" panose="020B0604020202020204" pitchFamily="34" charset="0"/>
              </a:rPr>
              <a:t>Reviews</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0F4AE54B-1A89-4D24-9CF2-8920CD69D919}"/>
              </a:ext>
            </a:extLst>
          </p:cNvPr>
          <p:cNvSpPr/>
          <p:nvPr/>
        </p:nvSpPr>
        <p:spPr>
          <a:xfrm>
            <a:off x="1084442" y="2585425"/>
            <a:ext cx="1369484" cy="354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Inspections</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6C982AE-93DF-474A-B0BB-27EC7263EBC5}"/>
              </a:ext>
            </a:extLst>
          </p:cNvPr>
          <p:cNvSpPr/>
          <p:nvPr/>
        </p:nvSpPr>
        <p:spPr>
          <a:xfrm>
            <a:off x="3373619" y="475180"/>
            <a:ext cx="1557867" cy="354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Static Analysis</a:t>
            </a:r>
          </a:p>
        </p:txBody>
      </p:sp>
      <p:sp>
        <p:nvSpPr>
          <p:cNvPr id="8" name="Rectangle 7">
            <a:extLst>
              <a:ext uri="{FF2B5EF4-FFF2-40B4-BE49-F238E27FC236}">
                <a16:creationId xmlns:a16="http://schemas.microsoft.com/office/drawing/2014/main" id="{A660EC49-6B59-4FF1-9CCF-4E582DBF69F7}"/>
              </a:ext>
            </a:extLst>
          </p:cNvPr>
          <p:cNvSpPr/>
          <p:nvPr/>
        </p:nvSpPr>
        <p:spPr>
          <a:xfrm>
            <a:off x="3747917" y="1012646"/>
            <a:ext cx="1557866" cy="339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Data Flow</a:t>
            </a:r>
          </a:p>
        </p:txBody>
      </p:sp>
      <p:sp>
        <p:nvSpPr>
          <p:cNvPr id="9" name="Rectangle 8">
            <a:extLst>
              <a:ext uri="{FF2B5EF4-FFF2-40B4-BE49-F238E27FC236}">
                <a16:creationId xmlns:a16="http://schemas.microsoft.com/office/drawing/2014/main" id="{4F0C7478-A75E-427D-95FB-CA9271907803}"/>
              </a:ext>
            </a:extLst>
          </p:cNvPr>
          <p:cNvSpPr/>
          <p:nvPr/>
        </p:nvSpPr>
        <p:spPr>
          <a:xfrm>
            <a:off x="2923825" y="1510615"/>
            <a:ext cx="1360311" cy="354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Control Flow</a:t>
            </a:r>
          </a:p>
        </p:txBody>
      </p:sp>
      <p:sp>
        <p:nvSpPr>
          <p:cNvPr id="11" name="Rectangle 10">
            <a:extLst>
              <a:ext uri="{FF2B5EF4-FFF2-40B4-BE49-F238E27FC236}">
                <a16:creationId xmlns:a16="http://schemas.microsoft.com/office/drawing/2014/main" id="{3EC28F0A-F6A8-4C40-BE3E-A5C71837361C}"/>
              </a:ext>
            </a:extLst>
          </p:cNvPr>
          <p:cNvSpPr/>
          <p:nvPr/>
        </p:nvSpPr>
        <p:spPr>
          <a:xfrm>
            <a:off x="1809049" y="228707"/>
            <a:ext cx="1289755" cy="354622"/>
          </a:xfrm>
          <a:prstGeom prst="rect">
            <a:avLst/>
          </a:prstGeom>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Arial" panose="020B0604020202020204" pitchFamily="34" charset="0"/>
                <a:ea typeface="Tahoma" panose="020B0604030504040204" pitchFamily="34" charset="0"/>
                <a:cs typeface="Arial" panose="020B0604020202020204" pitchFamily="34" charset="0"/>
              </a:rPr>
              <a:t>Static</a:t>
            </a:r>
          </a:p>
        </p:txBody>
      </p:sp>
      <p:sp>
        <p:nvSpPr>
          <p:cNvPr id="14" name="Rectangle 13">
            <a:extLst>
              <a:ext uri="{FF2B5EF4-FFF2-40B4-BE49-F238E27FC236}">
                <a16:creationId xmlns:a16="http://schemas.microsoft.com/office/drawing/2014/main" id="{C3E60318-9B0B-4067-944C-67B36F309A30}"/>
              </a:ext>
            </a:extLst>
          </p:cNvPr>
          <p:cNvSpPr/>
          <p:nvPr/>
        </p:nvSpPr>
        <p:spPr>
          <a:xfrm>
            <a:off x="5536879" y="3404790"/>
            <a:ext cx="1716608" cy="354623"/>
          </a:xfrm>
          <a:prstGeom prst="rect">
            <a:avLst/>
          </a:prstGeom>
          <a:solidFill>
            <a:schemeClr val="bg2">
              <a:lumMod val="9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Error Guessing</a:t>
            </a:r>
          </a:p>
        </p:txBody>
      </p:sp>
      <p:sp>
        <p:nvSpPr>
          <p:cNvPr id="15" name="Rectangle 14">
            <a:extLst>
              <a:ext uri="{FF2B5EF4-FFF2-40B4-BE49-F238E27FC236}">
                <a16:creationId xmlns:a16="http://schemas.microsoft.com/office/drawing/2014/main" id="{AA205504-66DF-425A-8C4B-7BEEE46BB6D9}"/>
              </a:ext>
            </a:extLst>
          </p:cNvPr>
          <p:cNvSpPr/>
          <p:nvPr/>
        </p:nvSpPr>
        <p:spPr>
          <a:xfrm>
            <a:off x="6170450" y="2762735"/>
            <a:ext cx="2125130" cy="354624"/>
          </a:xfrm>
          <a:prstGeom prst="rect">
            <a:avLst/>
          </a:prstGeom>
          <a:solidFill>
            <a:schemeClr val="bg2">
              <a:lumMod val="9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Experience-based</a:t>
            </a:r>
          </a:p>
        </p:txBody>
      </p:sp>
      <p:sp>
        <p:nvSpPr>
          <p:cNvPr id="16" name="Rectangle 15">
            <a:extLst>
              <a:ext uri="{FF2B5EF4-FFF2-40B4-BE49-F238E27FC236}">
                <a16:creationId xmlns:a16="http://schemas.microsoft.com/office/drawing/2014/main" id="{EA3D43EE-A524-494A-B209-5E9F717C779C}"/>
              </a:ext>
            </a:extLst>
          </p:cNvPr>
          <p:cNvSpPr/>
          <p:nvPr/>
        </p:nvSpPr>
        <p:spPr>
          <a:xfrm>
            <a:off x="8880562" y="2762735"/>
            <a:ext cx="2888108" cy="339653"/>
          </a:xfrm>
          <a:prstGeom prst="rect">
            <a:avLst/>
          </a:prstGeom>
          <a:solidFill>
            <a:schemeClr val="bg2">
              <a:lumMod val="9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Specification-based</a:t>
            </a:r>
          </a:p>
        </p:txBody>
      </p:sp>
      <p:sp>
        <p:nvSpPr>
          <p:cNvPr id="17" name="Rectangle 16">
            <a:extLst>
              <a:ext uri="{FF2B5EF4-FFF2-40B4-BE49-F238E27FC236}">
                <a16:creationId xmlns:a16="http://schemas.microsoft.com/office/drawing/2014/main" id="{F127112D-9148-4E99-AC14-7FE02A4D4D2D}"/>
              </a:ext>
            </a:extLst>
          </p:cNvPr>
          <p:cNvSpPr/>
          <p:nvPr/>
        </p:nvSpPr>
        <p:spPr>
          <a:xfrm>
            <a:off x="10218562" y="3329284"/>
            <a:ext cx="1862665" cy="505634"/>
          </a:xfrm>
          <a:prstGeom prst="rect">
            <a:avLst/>
          </a:prstGeom>
          <a:solidFill>
            <a:schemeClr val="bg2">
              <a:lumMod val="9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Equivalence Class Partitioning</a:t>
            </a:r>
          </a:p>
        </p:txBody>
      </p:sp>
      <p:sp>
        <p:nvSpPr>
          <p:cNvPr id="18" name="Rectangle 17">
            <a:extLst>
              <a:ext uri="{FF2B5EF4-FFF2-40B4-BE49-F238E27FC236}">
                <a16:creationId xmlns:a16="http://schemas.microsoft.com/office/drawing/2014/main" id="{C1162083-A7FD-4BD9-8D13-A3546C707701}"/>
              </a:ext>
            </a:extLst>
          </p:cNvPr>
          <p:cNvSpPr/>
          <p:nvPr/>
        </p:nvSpPr>
        <p:spPr>
          <a:xfrm>
            <a:off x="9808960" y="4108964"/>
            <a:ext cx="1557866" cy="505634"/>
          </a:xfrm>
          <a:prstGeom prst="rect">
            <a:avLst/>
          </a:prstGeom>
          <a:solidFill>
            <a:schemeClr val="bg2">
              <a:lumMod val="9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Boundary Value Analysis</a:t>
            </a:r>
          </a:p>
        </p:txBody>
      </p:sp>
      <p:sp>
        <p:nvSpPr>
          <p:cNvPr id="19" name="Rectangle 18">
            <a:extLst>
              <a:ext uri="{FF2B5EF4-FFF2-40B4-BE49-F238E27FC236}">
                <a16:creationId xmlns:a16="http://schemas.microsoft.com/office/drawing/2014/main" id="{3331794A-7378-4295-A459-D42927EA6CB5}"/>
              </a:ext>
            </a:extLst>
          </p:cNvPr>
          <p:cNvSpPr/>
          <p:nvPr/>
        </p:nvSpPr>
        <p:spPr>
          <a:xfrm>
            <a:off x="9386001" y="4810632"/>
            <a:ext cx="1557866" cy="339653"/>
          </a:xfrm>
          <a:prstGeom prst="rect">
            <a:avLst/>
          </a:prstGeom>
          <a:solidFill>
            <a:schemeClr val="bg2">
              <a:lumMod val="9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Decision tables</a:t>
            </a:r>
          </a:p>
        </p:txBody>
      </p:sp>
      <p:sp>
        <p:nvSpPr>
          <p:cNvPr id="20" name="Rectangle 19">
            <a:extLst>
              <a:ext uri="{FF2B5EF4-FFF2-40B4-BE49-F238E27FC236}">
                <a16:creationId xmlns:a16="http://schemas.microsoft.com/office/drawing/2014/main" id="{0C8094EB-0101-4221-BD31-5D17D9C98C87}"/>
              </a:ext>
            </a:extLst>
          </p:cNvPr>
          <p:cNvSpPr/>
          <p:nvPr/>
        </p:nvSpPr>
        <p:spPr>
          <a:xfrm>
            <a:off x="8943619" y="5402962"/>
            <a:ext cx="1862665" cy="330162"/>
          </a:xfrm>
          <a:prstGeom prst="rect">
            <a:avLst/>
          </a:prstGeom>
          <a:solidFill>
            <a:schemeClr val="bg2">
              <a:lumMod val="9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State Transition</a:t>
            </a:r>
          </a:p>
        </p:txBody>
      </p:sp>
      <p:sp>
        <p:nvSpPr>
          <p:cNvPr id="21" name="Rectangle 20">
            <a:extLst>
              <a:ext uri="{FF2B5EF4-FFF2-40B4-BE49-F238E27FC236}">
                <a16:creationId xmlns:a16="http://schemas.microsoft.com/office/drawing/2014/main" id="{A67385C1-90AD-4193-9659-55F8AE35F652}"/>
              </a:ext>
            </a:extLst>
          </p:cNvPr>
          <p:cNvSpPr/>
          <p:nvPr/>
        </p:nvSpPr>
        <p:spPr>
          <a:xfrm>
            <a:off x="8454668" y="5985801"/>
            <a:ext cx="1862666" cy="354622"/>
          </a:xfrm>
          <a:prstGeom prst="rect">
            <a:avLst/>
          </a:prstGeom>
          <a:solidFill>
            <a:schemeClr val="bg2">
              <a:lumMod val="9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Use case testing</a:t>
            </a:r>
          </a:p>
        </p:txBody>
      </p:sp>
      <p:sp>
        <p:nvSpPr>
          <p:cNvPr id="22" name="Rectangle 21">
            <a:extLst>
              <a:ext uri="{FF2B5EF4-FFF2-40B4-BE49-F238E27FC236}">
                <a16:creationId xmlns:a16="http://schemas.microsoft.com/office/drawing/2014/main" id="{D60F9860-00D3-4996-A641-55C63542B3DA}"/>
              </a:ext>
            </a:extLst>
          </p:cNvPr>
          <p:cNvSpPr/>
          <p:nvPr/>
        </p:nvSpPr>
        <p:spPr>
          <a:xfrm>
            <a:off x="6278060" y="4140403"/>
            <a:ext cx="1950854" cy="354624"/>
          </a:xfrm>
          <a:prstGeom prst="rect">
            <a:avLst/>
          </a:prstGeom>
          <a:solidFill>
            <a:schemeClr val="bg2">
              <a:lumMod val="9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Exploratory testing</a:t>
            </a:r>
          </a:p>
        </p:txBody>
      </p:sp>
      <p:sp>
        <p:nvSpPr>
          <p:cNvPr id="23" name="Rectangle 22">
            <a:extLst>
              <a:ext uri="{FF2B5EF4-FFF2-40B4-BE49-F238E27FC236}">
                <a16:creationId xmlns:a16="http://schemas.microsoft.com/office/drawing/2014/main" id="{E86205F3-8B0A-42AB-8118-CEFBF03E3ABB}"/>
              </a:ext>
            </a:extLst>
          </p:cNvPr>
          <p:cNvSpPr/>
          <p:nvPr/>
        </p:nvSpPr>
        <p:spPr>
          <a:xfrm>
            <a:off x="2222865" y="3278767"/>
            <a:ext cx="1862666"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Structure-based</a:t>
            </a:r>
          </a:p>
        </p:txBody>
      </p:sp>
      <p:sp>
        <p:nvSpPr>
          <p:cNvPr id="24" name="Rectangle 23">
            <a:extLst>
              <a:ext uri="{FF2B5EF4-FFF2-40B4-BE49-F238E27FC236}">
                <a16:creationId xmlns:a16="http://schemas.microsoft.com/office/drawing/2014/main" id="{DBB51451-3C47-4384-8A18-5CAF66284AD9}"/>
              </a:ext>
            </a:extLst>
          </p:cNvPr>
          <p:cNvSpPr/>
          <p:nvPr/>
        </p:nvSpPr>
        <p:spPr>
          <a:xfrm>
            <a:off x="769430" y="4015211"/>
            <a:ext cx="1525762"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Statement</a:t>
            </a:r>
          </a:p>
        </p:txBody>
      </p:sp>
      <p:sp>
        <p:nvSpPr>
          <p:cNvPr id="25" name="Rectangle 24">
            <a:extLst>
              <a:ext uri="{FF2B5EF4-FFF2-40B4-BE49-F238E27FC236}">
                <a16:creationId xmlns:a16="http://schemas.microsoft.com/office/drawing/2014/main" id="{C95E41C2-1966-4AAA-9E55-BB0D9A102242}"/>
              </a:ext>
            </a:extLst>
          </p:cNvPr>
          <p:cNvSpPr/>
          <p:nvPr/>
        </p:nvSpPr>
        <p:spPr>
          <a:xfrm>
            <a:off x="1248133" y="4592642"/>
            <a:ext cx="1412872"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Decision</a:t>
            </a:r>
          </a:p>
        </p:txBody>
      </p:sp>
      <p:sp>
        <p:nvSpPr>
          <p:cNvPr id="26" name="Rectangle 25">
            <a:extLst>
              <a:ext uri="{FF2B5EF4-FFF2-40B4-BE49-F238E27FC236}">
                <a16:creationId xmlns:a16="http://schemas.microsoft.com/office/drawing/2014/main" id="{3CE425F2-2135-4574-AD2C-BC370EB19248}"/>
              </a:ext>
            </a:extLst>
          </p:cNvPr>
          <p:cNvSpPr/>
          <p:nvPr/>
        </p:nvSpPr>
        <p:spPr>
          <a:xfrm>
            <a:off x="1674283" y="5170074"/>
            <a:ext cx="1611488"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Condition</a:t>
            </a:r>
          </a:p>
        </p:txBody>
      </p:sp>
      <p:sp>
        <p:nvSpPr>
          <p:cNvPr id="27" name="Rectangle 26">
            <a:extLst>
              <a:ext uri="{FF2B5EF4-FFF2-40B4-BE49-F238E27FC236}">
                <a16:creationId xmlns:a16="http://schemas.microsoft.com/office/drawing/2014/main" id="{1A989D51-23E4-4E0B-BDB9-42DD9C952583}"/>
              </a:ext>
            </a:extLst>
          </p:cNvPr>
          <p:cNvSpPr/>
          <p:nvPr/>
        </p:nvSpPr>
        <p:spPr>
          <a:xfrm>
            <a:off x="2731570" y="5831316"/>
            <a:ext cx="1862666"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Multiple Condition</a:t>
            </a:r>
          </a:p>
        </p:txBody>
      </p:sp>
      <p:sp>
        <p:nvSpPr>
          <p:cNvPr id="28" name="Rectangle 27">
            <a:extLst>
              <a:ext uri="{FF2B5EF4-FFF2-40B4-BE49-F238E27FC236}">
                <a16:creationId xmlns:a16="http://schemas.microsoft.com/office/drawing/2014/main" id="{B405FD6D-A2D4-4C7C-A38F-D95BF9AC942E}"/>
              </a:ext>
            </a:extLst>
          </p:cNvPr>
          <p:cNvSpPr/>
          <p:nvPr/>
        </p:nvSpPr>
        <p:spPr>
          <a:xfrm>
            <a:off x="3933487" y="4108964"/>
            <a:ext cx="1862666"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Path</a:t>
            </a:r>
          </a:p>
        </p:txBody>
      </p:sp>
      <p:sp>
        <p:nvSpPr>
          <p:cNvPr id="29" name="Rectangle 28">
            <a:extLst>
              <a:ext uri="{FF2B5EF4-FFF2-40B4-BE49-F238E27FC236}">
                <a16:creationId xmlns:a16="http://schemas.microsoft.com/office/drawing/2014/main" id="{6D1551F6-9DEA-4345-AD66-C71491A82055}"/>
              </a:ext>
            </a:extLst>
          </p:cNvPr>
          <p:cNvSpPr/>
          <p:nvPr/>
        </p:nvSpPr>
        <p:spPr>
          <a:xfrm>
            <a:off x="3735678" y="4897955"/>
            <a:ext cx="1862666"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LCSAJ</a:t>
            </a:r>
          </a:p>
        </p:txBody>
      </p:sp>
      <p:sp>
        <p:nvSpPr>
          <p:cNvPr id="30" name="Rectangle 29">
            <a:extLst>
              <a:ext uri="{FF2B5EF4-FFF2-40B4-BE49-F238E27FC236}">
                <a16:creationId xmlns:a16="http://schemas.microsoft.com/office/drawing/2014/main" id="{D7520E62-8360-4BC2-ADD1-6604DAE4B6CC}"/>
              </a:ext>
            </a:extLst>
          </p:cNvPr>
          <p:cNvSpPr/>
          <p:nvPr/>
        </p:nvSpPr>
        <p:spPr>
          <a:xfrm>
            <a:off x="7814736" y="272205"/>
            <a:ext cx="1862666" cy="354622"/>
          </a:xfrm>
          <a:prstGeom prst="rect">
            <a:avLst/>
          </a:prstGeom>
          <a:solidFill>
            <a:schemeClr val="bg2">
              <a:lumMod val="90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Dynamic</a:t>
            </a:r>
          </a:p>
        </p:txBody>
      </p:sp>
    </p:spTree>
    <p:extLst>
      <p:ext uri="{BB962C8B-B14F-4D97-AF65-F5344CB8AC3E}">
        <p14:creationId xmlns:p14="http://schemas.microsoft.com/office/powerpoint/2010/main" val="270533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EE6D-24EC-41CF-B073-DB49076FCABC}"/>
              </a:ext>
            </a:extLst>
          </p:cNvPr>
          <p:cNvSpPr>
            <a:spLocks noGrp="1"/>
          </p:cNvSpPr>
          <p:nvPr>
            <p:ph type="title"/>
          </p:nvPr>
        </p:nvSpPr>
        <p:spPr>
          <a:xfrm>
            <a:off x="838200" y="210578"/>
            <a:ext cx="10515600" cy="1325563"/>
          </a:xfrm>
        </p:spPr>
        <p:txBody>
          <a:bodyPr/>
          <a:lstStyle/>
          <a:p>
            <a:r>
              <a:rPr lang="en-US" dirty="0"/>
              <a:t>Static Techniques</a:t>
            </a:r>
          </a:p>
        </p:txBody>
      </p:sp>
      <p:sp>
        <p:nvSpPr>
          <p:cNvPr id="3" name="Content Placeholder 2">
            <a:extLst>
              <a:ext uri="{FF2B5EF4-FFF2-40B4-BE49-F238E27FC236}">
                <a16:creationId xmlns:a16="http://schemas.microsoft.com/office/drawing/2014/main" id="{F74E2B61-FD21-47C6-BA93-D5ED4528F530}"/>
              </a:ext>
            </a:extLst>
          </p:cNvPr>
          <p:cNvSpPr>
            <a:spLocks noGrp="1"/>
          </p:cNvSpPr>
          <p:nvPr>
            <p:ph idx="1"/>
          </p:nvPr>
        </p:nvSpPr>
        <p:spPr>
          <a:xfrm>
            <a:off x="838200" y="1423116"/>
            <a:ext cx="10515600" cy="5531476"/>
          </a:xfrm>
        </p:spPr>
        <p:txBody>
          <a:bodyPr>
            <a:normAutofit/>
          </a:bodyPr>
          <a:lstStyle/>
          <a:p>
            <a:r>
              <a:rPr lang="en-US" dirty="0"/>
              <a:t>Reviews</a:t>
            </a:r>
          </a:p>
          <a:p>
            <a:pPr lvl="1"/>
            <a:r>
              <a:rPr lang="en-US" dirty="0"/>
              <a:t>Can apply to </a:t>
            </a:r>
            <a:r>
              <a:rPr lang="en-US" b="1" dirty="0"/>
              <a:t>any </a:t>
            </a:r>
            <a:r>
              <a:rPr lang="en-US" dirty="0"/>
              <a:t>test level from requirements documents to source code</a:t>
            </a:r>
          </a:p>
          <a:p>
            <a:pPr lvl="1"/>
            <a:r>
              <a:rPr lang="en-US" dirty="0"/>
              <a:t>In order of formality:</a:t>
            </a:r>
          </a:p>
          <a:p>
            <a:pPr lvl="2"/>
            <a:r>
              <a:rPr lang="en-US" dirty="0"/>
              <a:t>Informal reviews</a:t>
            </a:r>
          </a:p>
          <a:p>
            <a:pPr lvl="2"/>
            <a:r>
              <a:rPr lang="en-US" dirty="0"/>
              <a:t>Walkthroughs (led by author)</a:t>
            </a:r>
          </a:p>
          <a:p>
            <a:pPr lvl="2"/>
            <a:r>
              <a:rPr lang="en-US" dirty="0"/>
              <a:t>Technical Reviews (peer review led by moderator)</a:t>
            </a:r>
          </a:p>
          <a:p>
            <a:pPr lvl="2"/>
            <a:r>
              <a:rPr lang="en-US" dirty="0"/>
              <a:t>Inspection (</a:t>
            </a:r>
            <a:r>
              <a:rPr lang="en-US" dirty="0" err="1"/>
              <a:t>mucho</a:t>
            </a:r>
            <a:r>
              <a:rPr lang="en-US" dirty="0"/>
              <a:t> formal.  Moderator, managers, the whole enchilada)</a:t>
            </a:r>
          </a:p>
          <a:p>
            <a:r>
              <a:rPr lang="en-US" dirty="0"/>
              <a:t>Static analysis – tool-based</a:t>
            </a:r>
          </a:p>
          <a:p>
            <a:pPr lvl="1"/>
            <a:r>
              <a:rPr lang="en-US" dirty="0"/>
              <a:t>Compiler-detected errors (variable not defined)</a:t>
            </a:r>
          </a:p>
          <a:p>
            <a:pPr lvl="1"/>
            <a:r>
              <a:rPr lang="en-US" dirty="0"/>
              <a:t>IDE-detected errors (variable not initialized before use, standards violations)</a:t>
            </a:r>
          </a:p>
          <a:p>
            <a:pPr lvl="1"/>
            <a:r>
              <a:rPr lang="en-US" dirty="0"/>
              <a:t>Code analysis tools (used in compiler optimization, e.g.)</a:t>
            </a:r>
          </a:p>
          <a:p>
            <a:pPr lvl="2"/>
            <a:r>
              <a:rPr lang="en-US" dirty="0"/>
              <a:t>Data Flow</a:t>
            </a:r>
          </a:p>
          <a:p>
            <a:pPr lvl="2"/>
            <a:r>
              <a:rPr lang="en-US" dirty="0"/>
              <a:t>Control Flow</a:t>
            </a:r>
          </a:p>
        </p:txBody>
      </p:sp>
    </p:spTree>
    <p:extLst>
      <p:ext uri="{BB962C8B-B14F-4D97-AF65-F5344CB8AC3E}">
        <p14:creationId xmlns:p14="http://schemas.microsoft.com/office/powerpoint/2010/main" val="352926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960073D9-1ABD-48D9-8F8C-C2F77C63EA9C}"/>
              </a:ext>
            </a:extLst>
          </p:cNvPr>
          <p:cNvCxnSpPr>
            <a:cxnSpLocks/>
          </p:cNvCxnSpPr>
          <p:nvPr/>
        </p:nvCxnSpPr>
        <p:spPr>
          <a:xfrm flipH="1">
            <a:off x="6294936" y="3055239"/>
            <a:ext cx="376179" cy="654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AF3AB4E-2C18-47DC-8321-F8A9971B6345}"/>
              </a:ext>
            </a:extLst>
          </p:cNvPr>
          <p:cNvCxnSpPr>
            <a:cxnSpLocks/>
          </p:cNvCxnSpPr>
          <p:nvPr/>
        </p:nvCxnSpPr>
        <p:spPr>
          <a:xfrm flipH="1">
            <a:off x="7670665" y="2895972"/>
            <a:ext cx="91916" cy="13903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BCAA537-D599-4E2F-A0F5-FF37CA85BDDB}"/>
              </a:ext>
            </a:extLst>
          </p:cNvPr>
          <p:cNvCxnSpPr>
            <a:cxnSpLocks/>
          </p:cNvCxnSpPr>
          <p:nvPr/>
        </p:nvCxnSpPr>
        <p:spPr>
          <a:xfrm flipH="1">
            <a:off x="8661244" y="2940047"/>
            <a:ext cx="492641" cy="3068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7B17B8-07C8-468A-83E7-05546FA5B73E}"/>
              </a:ext>
            </a:extLst>
          </p:cNvPr>
          <p:cNvCxnSpPr>
            <a:cxnSpLocks/>
          </p:cNvCxnSpPr>
          <p:nvPr/>
        </p:nvCxnSpPr>
        <p:spPr>
          <a:xfrm flipH="1">
            <a:off x="9127578" y="2895972"/>
            <a:ext cx="293874" cy="27271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B2E6169-FB6C-4864-A0AB-ED40B718EC90}"/>
              </a:ext>
            </a:extLst>
          </p:cNvPr>
          <p:cNvCxnSpPr>
            <a:cxnSpLocks/>
          </p:cNvCxnSpPr>
          <p:nvPr/>
        </p:nvCxnSpPr>
        <p:spPr>
          <a:xfrm flipH="1">
            <a:off x="9633317" y="2895972"/>
            <a:ext cx="44085" cy="2084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EA63CE1-0C5A-4766-AE17-610869E0A12D}"/>
              </a:ext>
            </a:extLst>
          </p:cNvPr>
          <p:cNvCxnSpPr>
            <a:cxnSpLocks/>
          </p:cNvCxnSpPr>
          <p:nvPr/>
        </p:nvCxnSpPr>
        <p:spPr>
          <a:xfrm>
            <a:off x="9991985" y="3023800"/>
            <a:ext cx="140407" cy="1272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A5E39A-C952-4B89-96BB-92576DB7F079}"/>
              </a:ext>
            </a:extLst>
          </p:cNvPr>
          <p:cNvCxnSpPr>
            <a:cxnSpLocks/>
          </p:cNvCxnSpPr>
          <p:nvPr/>
        </p:nvCxnSpPr>
        <p:spPr>
          <a:xfrm>
            <a:off x="10697964" y="2919806"/>
            <a:ext cx="374723" cy="713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B4D3C2F-ED63-4670-BCC0-BB4D5E4F62F9}"/>
              </a:ext>
            </a:extLst>
          </p:cNvPr>
          <p:cNvCxnSpPr>
            <a:cxnSpLocks/>
          </p:cNvCxnSpPr>
          <p:nvPr/>
        </p:nvCxnSpPr>
        <p:spPr>
          <a:xfrm flipH="1">
            <a:off x="3484618" y="388647"/>
            <a:ext cx="4497280" cy="29406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6107B4F-A16F-4703-9428-CDE4537A6AD4}"/>
              </a:ext>
            </a:extLst>
          </p:cNvPr>
          <p:cNvCxnSpPr>
            <a:cxnSpLocks/>
          </p:cNvCxnSpPr>
          <p:nvPr/>
        </p:nvCxnSpPr>
        <p:spPr>
          <a:xfrm flipH="1">
            <a:off x="7167386" y="541047"/>
            <a:ext cx="966912" cy="2482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6B244D1-155F-4FDF-8CD6-DBD3BA35BB5F}"/>
              </a:ext>
            </a:extLst>
          </p:cNvPr>
          <p:cNvCxnSpPr>
            <a:cxnSpLocks/>
          </p:cNvCxnSpPr>
          <p:nvPr/>
        </p:nvCxnSpPr>
        <p:spPr>
          <a:xfrm>
            <a:off x="9131234" y="583329"/>
            <a:ext cx="1193518" cy="2344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F627F83-2607-43D6-8438-7CDD1565E75F}"/>
              </a:ext>
            </a:extLst>
          </p:cNvPr>
          <p:cNvCxnSpPr>
            <a:cxnSpLocks/>
          </p:cNvCxnSpPr>
          <p:nvPr/>
        </p:nvCxnSpPr>
        <p:spPr>
          <a:xfrm flipH="1">
            <a:off x="1655747" y="3511221"/>
            <a:ext cx="752410" cy="629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C7B8ED9-6B16-45D3-B709-ED9CFD6CA0F3}"/>
              </a:ext>
            </a:extLst>
          </p:cNvPr>
          <p:cNvCxnSpPr>
            <a:cxnSpLocks/>
          </p:cNvCxnSpPr>
          <p:nvPr/>
        </p:nvCxnSpPr>
        <p:spPr>
          <a:xfrm flipH="1">
            <a:off x="2271673" y="3509709"/>
            <a:ext cx="505426" cy="1198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F27562E-9A92-4EBB-8523-D4D498B2E9B5}"/>
              </a:ext>
            </a:extLst>
          </p:cNvPr>
          <p:cNvCxnSpPr>
            <a:cxnSpLocks/>
          </p:cNvCxnSpPr>
          <p:nvPr/>
        </p:nvCxnSpPr>
        <p:spPr>
          <a:xfrm flipH="1">
            <a:off x="2765341" y="3509709"/>
            <a:ext cx="218334" cy="1672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4EA04C8-DC60-4068-AA95-276A32791F22}"/>
              </a:ext>
            </a:extLst>
          </p:cNvPr>
          <p:cNvCxnSpPr>
            <a:cxnSpLocks/>
          </p:cNvCxnSpPr>
          <p:nvPr/>
        </p:nvCxnSpPr>
        <p:spPr>
          <a:xfrm>
            <a:off x="3256501" y="3525240"/>
            <a:ext cx="334652" cy="24605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5C0142B-3741-42AF-A03D-9CD30045280F}"/>
              </a:ext>
            </a:extLst>
          </p:cNvPr>
          <p:cNvCxnSpPr>
            <a:cxnSpLocks/>
          </p:cNvCxnSpPr>
          <p:nvPr/>
        </p:nvCxnSpPr>
        <p:spPr>
          <a:xfrm>
            <a:off x="3285771" y="3481742"/>
            <a:ext cx="794563" cy="1498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1BF71D8-A68A-4CC0-B56A-0BC8A7079119}"/>
              </a:ext>
            </a:extLst>
          </p:cNvPr>
          <p:cNvCxnSpPr>
            <a:cxnSpLocks/>
          </p:cNvCxnSpPr>
          <p:nvPr/>
        </p:nvCxnSpPr>
        <p:spPr>
          <a:xfrm>
            <a:off x="3688489" y="3416024"/>
            <a:ext cx="873752" cy="870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EE3C810-F7AE-4910-9654-0D3341030E67}"/>
              </a:ext>
            </a:extLst>
          </p:cNvPr>
          <p:cNvCxnSpPr/>
          <p:nvPr/>
        </p:nvCxnSpPr>
        <p:spPr>
          <a:xfrm>
            <a:off x="2923825" y="406018"/>
            <a:ext cx="1009662" cy="22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81625C-D156-488C-9931-1BA4FE4A4BC8}"/>
              </a:ext>
            </a:extLst>
          </p:cNvPr>
          <p:cNvCxnSpPr>
            <a:cxnSpLocks/>
          </p:cNvCxnSpPr>
          <p:nvPr/>
        </p:nvCxnSpPr>
        <p:spPr>
          <a:xfrm flipH="1">
            <a:off x="3966894" y="728566"/>
            <a:ext cx="51688" cy="45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9186EEE-D1BC-4702-A547-EA7D2A1E7F9A}"/>
              </a:ext>
            </a:extLst>
          </p:cNvPr>
          <p:cNvCxnSpPr>
            <a:cxnSpLocks/>
          </p:cNvCxnSpPr>
          <p:nvPr/>
        </p:nvCxnSpPr>
        <p:spPr>
          <a:xfrm flipH="1">
            <a:off x="3428656" y="728566"/>
            <a:ext cx="234247" cy="897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906931-8D15-4B1F-93FD-A84C77D78BBB}"/>
              </a:ext>
            </a:extLst>
          </p:cNvPr>
          <p:cNvCxnSpPr>
            <a:cxnSpLocks/>
          </p:cNvCxnSpPr>
          <p:nvPr/>
        </p:nvCxnSpPr>
        <p:spPr>
          <a:xfrm flipH="1">
            <a:off x="1431267" y="406018"/>
            <a:ext cx="611941" cy="453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9A6CAD-06C5-4A2F-A5B1-33549CDC6F1C}"/>
              </a:ext>
            </a:extLst>
          </p:cNvPr>
          <p:cNvCxnSpPr>
            <a:cxnSpLocks/>
          </p:cNvCxnSpPr>
          <p:nvPr/>
        </p:nvCxnSpPr>
        <p:spPr>
          <a:xfrm flipH="1">
            <a:off x="1733383" y="501338"/>
            <a:ext cx="368924" cy="952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206E18-DFF0-4C84-977D-0587A7453C84}"/>
              </a:ext>
            </a:extLst>
          </p:cNvPr>
          <p:cNvCxnSpPr>
            <a:cxnSpLocks/>
          </p:cNvCxnSpPr>
          <p:nvPr/>
        </p:nvCxnSpPr>
        <p:spPr>
          <a:xfrm flipH="1">
            <a:off x="1980810" y="501338"/>
            <a:ext cx="297978" cy="1428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A903929-E1C5-400D-A1C8-C737BB7A3AC1}"/>
              </a:ext>
            </a:extLst>
          </p:cNvPr>
          <p:cNvCxnSpPr>
            <a:cxnSpLocks/>
            <a:stCxn id="11" idx="2"/>
          </p:cNvCxnSpPr>
          <p:nvPr/>
        </p:nvCxnSpPr>
        <p:spPr>
          <a:xfrm flipH="1">
            <a:off x="2305863" y="583329"/>
            <a:ext cx="148064" cy="20866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4596959-B0C0-49AD-920A-77CC5B76628F}"/>
              </a:ext>
            </a:extLst>
          </p:cNvPr>
          <p:cNvSpPr/>
          <p:nvPr/>
        </p:nvSpPr>
        <p:spPr>
          <a:xfrm>
            <a:off x="384527" y="583329"/>
            <a:ext cx="1289756" cy="512232"/>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Informal</a:t>
            </a:r>
          </a:p>
          <a:p>
            <a:pPr algn="ctr"/>
            <a:r>
              <a:rPr lang="en-US" sz="1600" dirty="0">
                <a:latin typeface="Arial" panose="020B0604020202020204" pitchFamily="34" charset="0"/>
                <a:ea typeface="Tahoma" panose="020B0604030504040204" pitchFamily="34" charset="0"/>
                <a:cs typeface="Arial" panose="020B0604020202020204" pitchFamily="34" charset="0"/>
              </a:rPr>
              <a:t>Reviews</a:t>
            </a:r>
          </a:p>
        </p:txBody>
      </p:sp>
      <p:sp>
        <p:nvSpPr>
          <p:cNvPr id="4" name="Rectangle 3">
            <a:extLst>
              <a:ext uri="{FF2B5EF4-FFF2-40B4-BE49-F238E27FC236}">
                <a16:creationId xmlns:a16="http://schemas.microsoft.com/office/drawing/2014/main" id="{81815C05-28C3-4D83-AC15-AB895C489981}"/>
              </a:ext>
            </a:extLst>
          </p:cNvPr>
          <p:cNvSpPr/>
          <p:nvPr/>
        </p:nvSpPr>
        <p:spPr>
          <a:xfrm>
            <a:off x="416809" y="1276671"/>
            <a:ext cx="1514482" cy="354622"/>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Walkthroughs</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743E5AF-354B-4DA2-9AF3-4C8369C1228D}"/>
              </a:ext>
            </a:extLst>
          </p:cNvPr>
          <p:cNvSpPr/>
          <p:nvPr/>
        </p:nvSpPr>
        <p:spPr>
          <a:xfrm>
            <a:off x="706265" y="1841742"/>
            <a:ext cx="1369483" cy="512232"/>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Technical</a:t>
            </a:r>
            <a:r>
              <a:rPr lang="en-US" dirty="0">
                <a:latin typeface="Arial" panose="020B0604020202020204" pitchFamily="34" charset="0"/>
                <a:ea typeface="Tahoma" panose="020B0604030504040204" pitchFamily="34" charset="0"/>
                <a:cs typeface="Arial" panose="020B0604020202020204" pitchFamily="34" charset="0"/>
              </a:rPr>
              <a:t> </a:t>
            </a:r>
            <a:r>
              <a:rPr lang="en-US" sz="1600" dirty="0">
                <a:latin typeface="Arial" panose="020B0604020202020204" pitchFamily="34" charset="0"/>
                <a:ea typeface="Tahoma" panose="020B0604030504040204" pitchFamily="34" charset="0"/>
                <a:cs typeface="Arial" panose="020B0604020202020204" pitchFamily="34" charset="0"/>
              </a:rPr>
              <a:t>Reviews</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0F4AE54B-1A89-4D24-9CF2-8920CD69D919}"/>
              </a:ext>
            </a:extLst>
          </p:cNvPr>
          <p:cNvSpPr/>
          <p:nvPr/>
        </p:nvSpPr>
        <p:spPr>
          <a:xfrm>
            <a:off x="1084442" y="2585425"/>
            <a:ext cx="1369484" cy="354622"/>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Inspections</a:t>
            </a:r>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6C982AE-93DF-474A-B0BB-27EC7263EBC5}"/>
              </a:ext>
            </a:extLst>
          </p:cNvPr>
          <p:cNvSpPr/>
          <p:nvPr/>
        </p:nvSpPr>
        <p:spPr>
          <a:xfrm>
            <a:off x="3373619" y="475180"/>
            <a:ext cx="1557867" cy="354622"/>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Static Analysis</a:t>
            </a:r>
          </a:p>
        </p:txBody>
      </p:sp>
      <p:sp>
        <p:nvSpPr>
          <p:cNvPr id="8" name="Rectangle 7">
            <a:extLst>
              <a:ext uri="{FF2B5EF4-FFF2-40B4-BE49-F238E27FC236}">
                <a16:creationId xmlns:a16="http://schemas.microsoft.com/office/drawing/2014/main" id="{A660EC49-6B59-4FF1-9CCF-4E582DBF69F7}"/>
              </a:ext>
            </a:extLst>
          </p:cNvPr>
          <p:cNvSpPr/>
          <p:nvPr/>
        </p:nvSpPr>
        <p:spPr>
          <a:xfrm>
            <a:off x="3747917" y="1012646"/>
            <a:ext cx="1557866" cy="339653"/>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Data Flow</a:t>
            </a:r>
          </a:p>
        </p:txBody>
      </p:sp>
      <p:sp>
        <p:nvSpPr>
          <p:cNvPr id="9" name="Rectangle 8">
            <a:extLst>
              <a:ext uri="{FF2B5EF4-FFF2-40B4-BE49-F238E27FC236}">
                <a16:creationId xmlns:a16="http://schemas.microsoft.com/office/drawing/2014/main" id="{4F0C7478-A75E-427D-95FB-CA9271907803}"/>
              </a:ext>
            </a:extLst>
          </p:cNvPr>
          <p:cNvSpPr/>
          <p:nvPr/>
        </p:nvSpPr>
        <p:spPr>
          <a:xfrm>
            <a:off x="2923825" y="1510615"/>
            <a:ext cx="1360311" cy="354622"/>
          </a:xfrm>
          <a:prstGeom prst="rect">
            <a:avLst/>
          </a:prstGeom>
          <a:solidFill>
            <a:schemeClr val="bg2">
              <a:lumMod val="9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Control Flow</a:t>
            </a:r>
          </a:p>
        </p:txBody>
      </p:sp>
      <p:sp>
        <p:nvSpPr>
          <p:cNvPr id="11" name="Rectangle 10">
            <a:extLst>
              <a:ext uri="{FF2B5EF4-FFF2-40B4-BE49-F238E27FC236}">
                <a16:creationId xmlns:a16="http://schemas.microsoft.com/office/drawing/2014/main" id="{3EC28F0A-F6A8-4C40-BE3E-A5C71837361C}"/>
              </a:ext>
            </a:extLst>
          </p:cNvPr>
          <p:cNvSpPr/>
          <p:nvPr/>
        </p:nvSpPr>
        <p:spPr>
          <a:xfrm>
            <a:off x="1809049" y="228707"/>
            <a:ext cx="1289755" cy="354622"/>
          </a:xfrm>
          <a:prstGeom prst="rect">
            <a:avLst/>
          </a:prstGeom>
          <a:solidFill>
            <a:schemeClr val="bg2">
              <a:lumMod val="90000"/>
            </a:schemeClr>
          </a:solidFill>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Arial" panose="020B0604020202020204" pitchFamily="34" charset="0"/>
                <a:ea typeface="Tahoma" panose="020B0604030504040204" pitchFamily="34" charset="0"/>
                <a:cs typeface="Arial" panose="020B0604020202020204" pitchFamily="34" charset="0"/>
              </a:rPr>
              <a:t>Static</a:t>
            </a:r>
          </a:p>
        </p:txBody>
      </p:sp>
      <p:sp>
        <p:nvSpPr>
          <p:cNvPr id="14" name="Rectangle 13">
            <a:extLst>
              <a:ext uri="{FF2B5EF4-FFF2-40B4-BE49-F238E27FC236}">
                <a16:creationId xmlns:a16="http://schemas.microsoft.com/office/drawing/2014/main" id="{C3E60318-9B0B-4067-944C-67B36F309A30}"/>
              </a:ext>
            </a:extLst>
          </p:cNvPr>
          <p:cNvSpPr/>
          <p:nvPr/>
        </p:nvSpPr>
        <p:spPr>
          <a:xfrm>
            <a:off x="5536879" y="3404790"/>
            <a:ext cx="1716608" cy="354623"/>
          </a:xfrm>
          <a:prstGeom prst="rect">
            <a:avLst/>
          </a:prstGeom>
          <a:solidFill>
            <a:schemeClr val="bg2">
              <a:lumMod val="9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Error Guessing</a:t>
            </a:r>
          </a:p>
        </p:txBody>
      </p:sp>
      <p:sp>
        <p:nvSpPr>
          <p:cNvPr id="15" name="Rectangle 14">
            <a:extLst>
              <a:ext uri="{FF2B5EF4-FFF2-40B4-BE49-F238E27FC236}">
                <a16:creationId xmlns:a16="http://schemas.microsoft.com/office/drawing/2014/main" id="{AA205504-66DF-425A-8C4B-7BEEE46BB6D9}"/>
              </a:ext>
            </a:extLst>
          </p:cNvPr>
          <p:cNvSpPr/>
          <p:nvPr/>
        </p:nvSpPr>
        <p:spPr>
          <a:xfrm>
            <a:off x="6170450" y="2762735"/>
            <a:ext cx="2125130" cy="354624"/>
          </a:xfrm>
          <a:prstGeom prst="rect">
            <a:avLst/>
          </a:prstGeom>
          <a:solidFill>
            <a:schemeClr val="bg2">
              <a:lumMod val="9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Experience-based</a:t>
            </a:r>
          </a:p>
        </p:txBody>
      </p:sp>
      <p:sp>
        <p:nvSpPr>
          <p:cNvPr id="16" name="Rectangle 15">
            <a:extLst>
              <a:ext uri="{FF2B5EF4-FFF2-40B4-BE49-F238E27FC236}">
                <a16:creationId xmlns:a16="http://schemas.microsoft.com/office/drawing/2014/main" id="{EA3D43EE-A524-494A-B209-5E9F717C779C}"/>
              </a:ext>
            </a:extLst>
          </p:cNvPr>
          <p:cNvSpPr/>
          <p:nvPr/>
        </p:nvSpPr>
        <p:spPr>
          <a:xfrm>
            <a:off x="8880562" y="2762735"/>
            <a:ext cx="2888108" cy="3396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Specification-based</a:t>
            </a:r>
          </a:p>
        </p:txBody>
      </p:sp>
      <p:sp>
        <p:nvSpPr>
          <p:cNvPr id="17" name="Rectangle 16">
            <a:extLst>
              <a:ext uri="{FF2B5EF4-FFF2-40B4-BE49-F238E27FC236}">
                <a16:creationId xmlns:a16="http://schemas.microsoft.com/office/drawing/2014/main" id="{F127112D-9148-4E99-AC14-7FE02A4D4D2D}"/>
              </a:ext>
            </a:extLst>
          </p:cNvPr>
          <p:cNvSpPr/>
          <p:nvPr/>
        </p:nvSpPr>
        <p:spPr>
          <a:xfrm>
            <a:off x="10218562" y="3329284"/>
            <a:ext cx="1862665" cy="50563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Equivalence Class Partitioning</a:t>
            </a:r>
          </a:p>
        </p:txBody>
      </p:sp>
      <p:sp>
        <p:nvSpPr>
          <p:cNvPr id="18" name="Rectangle 17">
            <a:extLst>
              <a:ext uri="{FF2B5EF4-FFF2-40B4-BE49-F238E27FC236}">
                <a16:creationId xmlns:a16="http://schemas.microsoft.com/office/drawing/2014/main" id="{C1162083-A7FD-4BD9-8D13-A3546C707701}"/>
              </a:ext>
            </a:extLst>
          </p:cNvPr>
          <p:cNvSpPr/>
          <p:nvPr/>
        </p:nvSpPr>
        <p:spPr>
          <a:xfrm>
            <a:off x="9808960" y="4108964"/>
            <a:ext cx="1557866" cy="50563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Boundary Value Analysis</a:t>
            </a:r>
          </a:p>
        </p:txBody>
      </p:sp>
      <p:sp>
        <p:nvSpPr>
          <p:cNvPr id="19" name="Rectangle 18">
            <a:extLst>
              <a:ext uri="{FF2B5EF4-FFF2-40B4-BE49-F238E27FC236}">
                <a16:creationId xmlns:a16="http://schemas.microsoft.com/office/drawing/2014/main" id="{3331794A-7378-4295-A459-D42927EA6CB5}"/>
              </a:ext>
            </a:extLst>
          </p:cNvPr>
          <p:cNvSpPr/>
          <p:nvPr/>
        </p:nvSpPr>
        <p:spPr>
          <a:xfrm>
            <a:off x="9386001" y="4810632"/>
            <a:ext cx="1557866" cy="3396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Decision tables</a:t>
            </a:r>
          </a:p>
        </p:txBody>
      </p:sp>
      <p:sp>
        <p:nvSpPr>
          <p:cNvPr id="20" name="Rectangle 19">
            <a:extLst>
              <a:ext uri="{FF2B5EF4-FFF2-40B4-BE49-F238E27FC236}">
                <a16:creationId xmlns:a16="http://schemas.microsoft.com/office/drawing/2014/main" id="{0C8094EB-0101-4221-BD31-5D17D9C98C87}"/>
              </a:ext>
            </a:extLst>
          </p:cNvPr>
          <p:cNvSpPr/>
          <p:nvPr/>
        </p:nvSpPr>
        <p:spPr>
          <a:xfrm>
            <a:off x="8943619" y="5402962"/>
            <a:ext cx="1862665" cy="33016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State Transition</a:t>
            </a:r>
          </a:p>
        </p:txBody>
      </p:sp>
      <p:sp>
        <p:nvSpPr>
          <p:cNvPr id="21" name="Rectangle 20">
            <a:extLst>
              <a:ext uri="{FF2B5EF4-FFF2-40B4-BE49-F238E27FC236}">
                <a16:creationId xmlns:a16="http://schemas.microsoft.com/office/drawing/2014/main" id="{A67385C1-90AD-4193-9659-55F8AE35F652}"/>
              </a:ext>
            </a:extLst>
          </p:cNvPr>
          <p:cNvSpPr/>
          <p:nvPr/>
        </p:nvSpPr>
        <p:spPr>
          <a:xfrm>
            <a:off x="8454668" y="5985801"/>
            <a:ext cx="1862666" cy="35462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Use case testing</a:t>
            </a:r>
          </a:p>
        </p:txBody>
      </p:sp>
      <p:sp>
        <p:nvSpPr>
          <p:cNvPr id="22" name="Rectangle 21">
            <a:extLst>
              <a:ext uri="{FF2B5EF4-FFF2-40B4-BE49-F238E27FC236}">
                <a16:creationId xmlns:a16="http://schemas.microsoft.com/office/drawing/2014/main" id="{D60F9860-00D3-4996-A641-55C63542B3DA}"/>
              </a:ext>
            </a:extLst>
          </p:cNvPr>
          <p:cNvSpPr/>
          <p:nvPr/>
        </p:nvSpPr>
        <p:spPr>
          <a:xfrm>
            <a:off x="6278060" y="4140403"/>
            <a:ext cx="1950854" cy="354624"/>
          </a:xfrm>
          <a:prstGeom prst="rect">
            <a:avLst/>
          </a:prstGeom>
          <a:solidFill>
            <a:schemeClr val="bg2">
              <a:lumMod val="9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Exploratory testing</a:t>
            </a:r>
          </a:p>
        </p:txBody>
      </p:sp>
      <p:sp>
        <p:nvSpPr>
          <p:cNvPr id="23" name="Rectangle 22">
            <a:extLst>
              <a:ext uri="{FF2B5EF4-FFF2-40B4-BE49-F238E27FC236}">
                <a16:creationId xmlns:a16="http://schemas.microsoft.com/office/drawing/2014/main" id="{E86205F3-8B0A-42AB-8118-CEFBF03E3ABB}"/>
              </a:ext>
            </a:extLst>
          </p:cNvPr>
          <p:cNvSpPr/>
          <p:nvPr/>
        </p:nvSpPr>
        <p:spPr>
          <a:xfrm>
            <a:off x="2222865" y="3278767"/>
            <a:ext cx="1862666"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Structure-based</a:t>
            </a:r>
          </a:p>
        </p:txBody>
      </p:sp>
      <p:sp>
        <p:nvSpPr>
          <p:cNvPr id="24" name="Rectangle 23">
            <a:extLst>
              <a:ext uri="{FF2B5EF4-FFF2-40B4-BE49-F238E27FC236}">
                <a16:creationId xmlns:a16="http://schemas.microsoft.com/office/drawing/2014/main" id="{DBB51451-3C47-4384-8A18-5CAF66284AD9}"/>
              </a:ext>
            </a:extLst>
          </p:cNvPr>
          <p:cNvSpPr/>
          <p:nvPr/>
        </p:nvSpPr>
        <p:spPr>
          <a:xfrm>
            <a:off x="769430" y="4015211"/>
            <a:ext cx="1525762"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Statement</a:t>
            </a:r>
          </a:p>
        </p:txBody>
      </p:sp>
      <p:sp>
        <p:nvSpPr>
          <p:cNvPr id="25" name="Rectangle 24">
            <a:extLst>
              <a:ext uri="{FF2B5EF4-FFF2-40B4-BE49-F238E27FC236}">
                <a16:creationId xmlns:a16="http://schemas.microsoft.com/office/drawing/2014/main" id="{C95E41C2-1966-4AAA-9E55-BB0D9A102242}"/>
              </a:ext>
            </a:extLst>
          </p:cNvPr>
          <p:cNvSpPr/>
          <p:nvPr/>
        </p:nvSpPr>
        <p:spPr>
          <a:xfrm>
            <a:off x="1248133" y="4592642"/>
            <a:ext cx="1412872"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Decision</a:t>
            </a:r>
          </a:p>
        </p:txBody>
      </p:sp>
      <p:sp>
        <p:nvSpPr>
          <p:cNvPr id="26" name="Rectangle 25">
            <a:extLst>
              <a:ext uri="{FF2B5EF4-FFF2-40B4-BE49-F238E27FC236}">
                <a16:creationId xmlns:a16="http://schemas.microsoft.com/office/drawing/2014/main" id="{3CE425F2-2135-4574-AD2C-BC370EB19248}"/>
              </a:ext>
            </a:extLst>
          </p:cNvPr>
          <p:cNvSpPr/>
          <p:nvPr/>
        </p:nvSpPr>
        <p:spPr>
          <a:xfrm>
            <a:off x="1674283" y="5170074"/>
            <a:ext cx="1611488"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Condition</a:t>
            </a:r>
          </a:p>
        </p:txBody>
      </p:sp>
      <p:sp>
        <p:nvSpPr>
          <p:cNvPr id="27" name="Rectangle 26">
            <a:extLst>
              <a:ext uri="{FF2B5EF4-FFF2-40B4-BE49-F238E27FC236}">
                <a16:creationId xmlns:a16="http://schemas.microsoft.com/office/drawing/2014/main" id="{1A989D51-23E4-4E0B-BDB9-42DD9C952583}"/>
              </a:ext>
            </a:extLst>
          </p:cNvPr>
          <p:cNvSpPr/>
          <p:nvPr/>
        </p:nvSpPr>
        <p:spPr>
          <a:xfrm>
            <a:off x="2731570" y="5831316"/>
            <a:ext cx="1862666"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Multiple Condition</a:t>
            </a:r>
          </a:p>
        </p:txBody>
      </p:sp>
      <p:sp>
        <p:nvSpPr>
          <p:cNvPr id="28" name="Rectangle 27">
            <a:extLst>
              <a:ext uri="{FF2B5EF4-FFF2-40B4-BE49-F238E27FC236}">
                <a16:creationId xmlns:a16="http://schemas.microsoft.com/office/drawing/2014/main" id="{B405FD6D-A2D4-4C7C-A38F-D95BF9AC942E}"/>
              </a:ext>
            </a:extLst>
          </p:cNvPr>
          <p:cNvSpPr/>
          <p:nvPr/>
        </p:nvSpPr>
        <p:spPr>
          <a:xfrm>
            <a:off x="3933487" y="4108964"/>
            <a:ext cx="1862666"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Path</a:t>
            </a:r>
          </a:p>
        </p:txBody>
      </p:sp>
      <p:sp>
        <p:nvSpPr>
          <p:cNvPr id="29" name="Rectangle 28">
            <a:extLst>
              <a:ext uri="{FF2B5EF4-FFF2-40B4-BE49-F238E27FC236}">
                <a16:creationId xmlns:a16="http://schemas.microsoft.com/office/drawing/2014/main" id="{6D1551F6-9DEA-4345-AD66-C71491A82055}"/>
              </a:ext>
            </a:extLst>
          </p:cNvPr>
          <p:cNvSpPr/>
          <p:nvPr/>
        </p:nvSpPr>
        <p:spPr>
          <a:xfrm>
            <a:off x="3735678" y="4897955"/>
            <a:ext cx="1862666" cy="354622"/>
          </a:xfrm>
          <a:prstGeom prst="rect">
            <a:avLst/>
          </a:prstGeom>
          <a:solidFill>
            <a:schemeClr val="bg2">
              <a:lumMod val="9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LCSAJ</a:t>
            </a:r>
          </a:p>
        </p:txBody>
      </p:sp>
      <p:sp>
        <p:nvSpPr>
          <p:cNvPr id="30" name="Rectangle 29">
            <a:extLst>
              <a:ext uri="{FF2B5EF4-FFF2-40B4-BE49-F238E27FC236}">
                <a16:creationId xmlns:a16="http://schemas.microsoft.com/office/drawing/2014/main" id="{D7520E62-8360-4BC2-ADD1-6604DAE4B6CC}"/>
              </a:ext>
            </a:extLst>
          </p:cNvPr>
          <p:cNvSpPr/>
          <p:nvPr/>
        </p:nvSpPr>
        <p:spPr>
          <a:xfrm>
            <a:off x="7814736" y="272205"/>
            <a:ext cx="1862666" cy="35462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ea typeface="Tahoma" panose="020B0604030504040204" pitchFamily="34" charset="0"/>
                <a:cs typeface="Arial" panose="020B0604020202020204" pitchFamily="34" charset="0"/>
              </a:rPr>
              <a:t>Dynamic</a:t>
            </a:r>
          </a:p>
        </p:txBody>
      </p:sp>
    </p:spTree>
    <p:extLst>
      <p:ext uri="{BB962C8B-B14F-4D97-AF65-F5344CB8AC3E}">
        <p14:creationId xmlns:p14="http://schemas.microsoft.com/office/powerpoint/2010/main" val="3440426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EE6D-24EC-41CF-B073-DB49076FCABC}"/>
              </a:ext>
            </a:extLst>
          </p:cNvPr>
          <p:cNvSpPr>
            <a:spLocks noGrp="1"/>
          </p:cNvSpPr>
          <p:nvPr>
            <p:ph type="title"/>
          </p:nvPr>
        </p:nvSpPr>
        <p:spPr>
          <a:xfrm>
            <a:off x="838200" y="210578"/>
            <a:ext cx="10515600" cy="1325563"/>
          </a:xfrm>
        </p:spPr>
        <p:txBody>
          <a:bodyPr/>
          <a:lstStyle/>
          <a:p>
            <a:r>
              <a:rPr lang="en-US" dirty="0"/>
              <a:t>Specification-Based Techniques</a:t>
            </a:r>
          </a:p>
        </p:txBody>
      </p:sp>
      <p:sp>
        <p:nvSpPr>
          <p:cNvPr id="3" name="Content Placeholder 2">
            <a:extLst>
              <a:ext uri="{FF2B5EF4-FFF2-40B4-BE49-F238E27FC236}">
                <a16:creationId xmlns:a16="http://schemas.microsoft.com/office/drawing/2014/main" id="{F74E2B61-FD21-47C6-BA93-D5ED4528F530}"/>
              </a:ext>
            </a:extLst>
          </p:cNvPr>
          <p:cNvSpPr>
            <a:spLocks noGrp="1"/>
          </p:cNvSpPr>
          <p:nvPr>
            <p:ph idx="1"/>
          </p:nvPr>
        </p:nvSpPr>
        <p:spPr>
          <a:xfrm>
            <a:off x="838200" y="1423116"/>
            <a:ext cx="10515600" cy="4836016"/>
          </a:xfrm>
        </p:spPr>
        <p:txBody>
          <a:bodyPr>
            <a:normAutofit lnSpcReduction="10000"/>
          </a:bodyPr>
          <a:lstStyle/>
          <a:p>
            <a:r>
              <a:rPr lang="en-US" dirty="0"/>
              <a:t>Don’t worry about how the program does what it does, just about what it does</a:t>
            </a:r>
          </a:p>
          <a:p>
            <a:r>
              <a:rPr lang="en-US" dirty="0"/>
              <a:t>You may hear the terms </a:t>
            </a:r>
            <a:r>
              <a:rPr lang="en-US" b="1" dirty="0"/>
              <a:t>domain </a:t>
            </a:r>
            <a:r>
              <a:rPr lang="en-US" dirty="0"/>
              <a:t>and </a:t>
            </a:r>
            <a:r>
              <a:rPr lang="en-US" b="1" dirty="0"/>
              <a:t>range </a:t>
            </a:r>
            <a:r>
              <a:rPr lang="en-US" dirty="0"/>
              <a:t>to mean input and output, as in: </a:t>
            </a:r>
          </a:p>
          <a:p>
            <a:pPr marL="0" indent="0" algn="ctr">
              <a:buNone/>
            </a:pPr>
            <a:r>
              <a:rPr lang="en-US" sz="2400" i="1" dirty="0">
                <a:latin typeface="Times New Roman" panose="02020603050405020304" pitchFamily="18" charset="0"/>
                <a:cs typeface="Times New Roman" panose="02020603050405020304" pitchFamily="18" charset="0"/>
              </a:rPr>
              <a:t>f(x) = y</a:t>
            </a:r>
            <a:r>
              <a:rPr lang="en-US" sz="2400" b="1" i="1" dirty="0">
                <a:latin typeface="Times New Roman" panose="02020603050405020304" pitchFamily="18" charset="0"/>
                <a:cs typeface="Times New Roman" panose="02020603050405020304" pitchFamily="18" charset="0"/>
              </a:rPr>
              <a:t>, </a:t>
            </a:r>
            <a:r>
              <a:rPr lang="en-US" sz="2400" dirty="0"/>
              <a:t>where x is the domain, y is the range</a:t>
            </a:r>
          </a:p>
          <a:p>
            <a:pPr marL="0" indent="0" algn="ctr">
              <a:buNone/>
            </a:pP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2,2,2) = equilateral</a:t>
            </a:r>
          </a:p>
          <a:p>
            <a:r>
              <a:rPr lang="en-US" dirty="0">
                <a:cs typeface="Times New Roman" panose="02020603050405020304" pitchFamily="18" charset="0"/>
              </a:rPr>
              <a:t>Types of specification-based techniques:</a:t>
            </a:r>
          </a:p>
          <a:p>
            <a:pPr lvl="1"/>
            <a:r>
              <a:rPr lang="en-US" dirty="0">
                <a:cs typeface="Times New Roman" panose="02020603050405020304" pitchFamily="18" charset="0"/>
              </a:rPr>
              <a:t>Equivalence partitioning (EP)</a:t>
            </a:r>
          </a:p>
          <a:p>
            <a:pPr lvl="1"/>
            <a:r>
              <a:rPr lang="en-US" dirty="0">
                <a:cs typeface="Times New Roman" panose="02020603050405020304" pitchFamily="18" charset="0"/>
              </a:rPr>
              <a:t>Boundary value analysis (BVA)</a:t>
            </a:r>
          </a:p>
          <a:p>
            <a:pPr lvl="1"/>
            <a:r>
              <a:rPr lang="en-US" dirty="0">
                <a:cs typeface="Times New Roman" panose="02020603050405020304" pitchFamily="18" charset="0"/>
              </a:rPr>
              <a:t>Decision table testing</a:t>
            </a:r>
          </a:p>
          <a:p>
            <a:pPr lvl="1"/>
            <a:r>
              <a:rPr lang="en-US" dirty="0">
                <a:cs typeface="Times New Roman" panose="02020603050405020304" pitchFamily="18" charset="0"/>
              </a:rPr>
              <a:t>State transition testing</a:t>
            </a:r>
          </a:p>
          <a:p>
            <a:pPr lvl="1"/>
            <a:r>
              <a:rPr lang="en-US" dirty="0">
                <a:cs typeface="Times New Roman" panose="02020603050405020304" pitchFamily="18" charset="0"/>
              </a:rPr>
              <a:t>Use case testing</a:t>
            </a:r>
          </a:p>
          <a:p>
            <a:pPr marL="0" indent="0" algn="ctr">
              <a:buNone/>
            </a:pPr>
            <a:endParaRPr lang="en-US" dirty="0"/>
          </a:p>
          <a:p>
            <a:endParaRPr lang="en-US" dirty="0"/>
          </a:p>
          <a:p>
            <a:pPr marL="457200" lvl="1" indent="0" algn="ctr">
              <a:buNone/>
            </a:pPr>
            <a:endParaRPr lang="en-US" b="1" i="1" dirty="0">
              <a:latin typeface="Times New Roman" panose="02020603050405020304" pitchFamily="18" charset="0"/>
              <a:cs typeface="Times New Roman" panose="02020603050405020304" pitchFamily="18" charset="0"/>
            </a:endParaRPr>
          </a:p>
          <a:p>
            <a:pPr marL="0" indent="0">
              <a:buNone/>
            </a:pP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586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F187-8865-4389-A548-2DAF70A05AB2}"/>
              </a:ext>
            </a:extLst>
          </p:cNvPr>
          <p:cNvSpPr>
            <a:spLocks noGrp="1"/>
          </p:cNvSpPr>
          <p:nvPr>
            <p:ph type="title"/>
          </p:nvPr>
        </p:nvSpPr>
        <p:spPr/>
        <p:txBody>
          <a:bodyPr/>
          <a:lstStyle/>
          <a:p>
            <a:r>
              <a:rPr lang="en-US" dirty="0"/>
              <a:t>Equivalence Partitioning (aka Equivalence Classes)</a:t>
            </a:r>
          </a:p>
        </p:txBody>
      </p:sp>
      <p:sp>
        <p:nvSpPr>
          <p:cNvPr id="3" name="Content Placeholder 2">
            <a:extLst>
              <a:ext uri="{FF2B5EF4-FFF2-40B4-BE49-F238E27FC236}">
                <a16:creationId xmlns:a16="http://schemas.microsoft.com/office/drawing/2014/main" id="{092F124D-E3DF-4A3C-A79E-3029200E596E}"/>
              </a:ext>
            </a:extLst>
          </p:cNvPr>
          <p:cNvSpPr>
            <a:spLocks noGrp="1"/>
          </p:cNvSpPr>
          <p:nvPr>
            <p:ph idx="1"/>
          </p:nvPr>
        </p:nvSpPr>
        <p:spPr/>
        <p:txBody>
          <a:bodyPr/>
          <a:lstStyle/>
          <a:p>
            <a:r>
              <a:rPr lang="en-US" dirty="0"/>
              <a:t>Good technique to use first</a:t>
            </a:r>
          </a:p>
          <a:p>
            <a:r>
              <a:rPr lang="en-US" dirty="0"/>
              <a:t>Partition a set of test conditions into groups or sets that are treated equivalently</a:t>
            </a:r>
          </a:p>
          <a:p>
            <a:r>
              <a:rPr lang="en-US" b="1" dirty="0" err="1"/>
              <a:t>PriceCalc</a:t>
            </a:r>
            <a:r>
              <a:rPr lang="en-US" b="1" dirty="0"/>
              <a:t> (HW 3)</a:t>
            </a:r>
            <a:r>
              <a:rPr lang="en-US" dirty="0"/>
              <a:t>: five partitions</a:t>
            </a:r>
            <a:endParaRPr lang="en-US" b="1" dirty="0"/>
          </a:p>
          <a:p>
            <a:pPr marL="457200" lvl="1" indent="0">
              <a:buNone/>
            </a:pPr>
            <a:endParaRPr lang="en-US" i="1" dirty="0"/>
          </a:p>
          <a:p>
            <a:pPr lvl="1"/>
            <a:endParaRPr lang="en-US" dirty="0"/>
          </a:p>
        </p:txBody>
      </p:sp>
      <p:graphicFrame>
        <p:nvGraphicFramePr>
          <p:cNvPr id="4" name="Table 3">
            <a:extLst>
              <a:ext uri="{FF2B5EF4-FFF2-40B4-BE49-F238E27FC236}">
                <a16:creationId xmlns:a16="http://schemas.microsoft.com/office/drawing/2014/main" id="{0F1752DA-8CCD-4F33-B13B-512FFA55D16E}"/>
              </a:ext>
            </a:extLst>
          </p:cNvPr>
          <p:cNvGraphicFramePr>
            <a:graphicFrameLocks noGrp="1"/>
          </p:cNvGraphicFramePr>
          <p:nvPr/>
        </p:nvGraphicFramePr>
        <p:xfrm>
          <a:off x="1528564" y="3964153"/>
          <a:ext cx="8852768" cy="1056029"/>
        </p:xfrm>
        <a:graphic>
          <a:graphicData uri="http://schemas.openxmlformats.org/drawingml/2006/table">
            <a:tbl>
              <a:tblPr firstRow="1" bandRow="1">
                <a:tableStyleId>{5C22544A-7EE6-4342-B048-85BDC9FD1C3A}</a:tableStyleId>
              </a:tblPr>
              <a:tblGrid>
                <a:gridCol w="1125727">
                  <a:extLst>
                    <a:ext uri="{9D8B030D-6E8A-4147-A177-3AD203B41FA5}">
                      <a16:colId xmlns:a16="http://schemas.microsoft.com/office/drawing/2014/main" val="870505788"/>
                    </a:ext>
                  </a:extLst>
                </a:gridCol>
                <a:gridCol w="1125727">
                  <a:extLst>
                    <a:ext uri="{9D8B030D-6E8A-4147-A177-3AD203B41FA5}">
                      <a16:colId xmlns:a16="http://schemas.microsoft.com/office/drawing/2014/main" val="1312990047"/>
                    </a:ext>
                  </a:extLst>
                </a:gridCol>
                <a:gridCol w="1125727">
                  <a:extLst>
                    <a:ext uri="{9D8B030D-6E8A-4147-A177-3AD203B41FA5}">
                      <a16:colId xmlns:a16="http://schemas.microsoft.com/office/drawing/2014/main" val="1790541278"/>
                    </a:ext>
                  </a:extLst>
                </a:gridCol>
                <a:gridCol w="1278775">
                  <a:extLst>
                    <a:ext uri="{9D8B030D-6E8A-4147-A177-3AD203B41FA5}">
                      <a16:colId xmlns:a16="http://schemas.microsoft.com/office/drawing/2014/main" val="675689771"/>
                    </a:ext>
                  </a:extLst>
                </a:gridCol>
                <a:gridCol w="1278775">
                  <a:extLst>
                    <a:ext uri="{9D8B030D-6E8A-4147-A177-3AD203B41FA5}">
                      <a16:colId xmlns:a16="http://schemas.microsoft.com/office/drawing/2014/main" val="2923868406"/>
                    </a:ext>
                  </a:extLst>
                </a:gridCol>
                <a:gridCol w="972679">
                  <a:extLst>
                    <a:ext uri="{9D8B030D-6E8A-4147-A177-3AD203B41FA5}">
                      <a16:colId xmlns:a16="http://schemas.microsoft.com/office/drawing/2014/main" val="2689107434"/>
                    </a:ext>
                  </a:extLst>
                </a:gridCol>
                <a:gridCol w="972679">
                  <a:extLst>
                    <a:ext uri="{9D8B030D-6E8A-4147-A177-3AD203B41FA5}">
                      <a16:colId xmlns:a16="http://schemas.microsoft.com/office/drawing/2014/main" val="1790338900"/>
                    </a:ext>
                  </a:extLst>
                </a:gridCol>
                <a:gridCol w="972679">
                  <a:extLst>
                    <a:ext uri="{9D8B030D-6E8A-4147-A177-3AD203B41FA5}">
                      <a16:colId xmlns:a16="http://schemas.microsoft.com/office/drawing/2014/main" val="9772582"/>
                    </a:ext>
                  </a:extLst>
                </a:gridCol>
              </a:tblGrid>
              <a:tr h="415949">
                <a:tc>
                  <a:txBody>
                    <a:bodyPr/>
                    <a:lstStyle/>
                    <a:p>
                      <a:r>
                        <a:rPr lang="en-US" dirty="0"/>
                        <a:t>Invalid</a:t>
                      </a:r>
                    </a:p>
                  </a:txBody>
                  <a:tcPr/>
                </a:tc>
                <a:tc gridSpan="2">
                  <a:txBody>
                    <a:bodyPr/>
                    <a:lstStyle/>
                    <a:p>
                      <a:r>
                        <a:rPr lang="en-US" dirty="0"/>
                        <a:t>Valid (</a:t>
                      </a:r>
                      <a:r>
                        <a:rPr lang="en-US" dirty="0" err="1"/>
                        <a:t>reg</a:t>
                      </a:r>
                      <a:r>
                        <a:rPr lang="en-US" dirty="0"/>
                        <a:t> price)</a:t>
                      </a:r>
                    </a:p>
                  </a:txBody>
                  <a:tcPr/>
                </a:tc>
                <a:tc hMerge="1">
                  <a:txBody>
                    <a:bodyPr/>
                    <a:lstStyle/>
                    <a:p>
                      <a:endParaRPr lang="en-US"/>
                    </a:p>
                  </a:txBody>
                  <a:tcPr/>
                </a:tc>
                <a:tc gridSpan="2">
                  <a:txBody>
                    <a:bodyPr/>
                    <a:lstStyle/>
                    <a:p>
                      <a:r>
                        <a:rPr lang="en-US" dirty="0"/>
                        <a:t>Valid (10% discount)</a:t>
                      </a:r>
                    </a:p>
                  </a:txBody>
                  <a:tcPr/>
                </a:tc>
                <a:tc hMerge="1">
                  <a:txBody>
                    <a:bodyPr/>
                    <a:lstStyle/>
                    <a:p>
                      <a:endParaRPr lang="en-US"/>
                    </a:p>
                  </a:txBody>
                  <a:tcPr/>
                </a:tc>
                <a:tc gridSpan="2">
                  <a:txBody>
                    <a:bodyPr/>
                    <a:lstStyle/>
                    <a:p>
                      <a:r>
                        <a:rPr lang="en-US" dirty="0"/>
                        <a:t>Valid (20% disc)</a:t>
                      </a:r>
                    </a:p>
                  </a:txBody>
                  <a:tcPr/>
                </a:tc>
                <a:tc hMerge="1">
                  <a:txBody>
                    <a:bodyPr/>
                    <a:lstStyle/>
                    <a:p>
                      <a:endParaRPr lang="en-US"/>
                    </a:p>
                  </a:txBody>
                  <a:tcPr/>
                </a:tc>
                <a:tc>
                  <a:txBody>
                    <a:bodyPr/>
                    <a:lstStyle/>
                    <a:p>
                      <a:r>
                        <a:rPr lang="en-US" dirty="0"/>
                        <a:t>Invalid</a:t>
                      </a:r>
                    </a:p>
                  </a:txBody>
                  <a:tcPr/>
                </a:tc>
                <a:extLst>
                  <a:ext uri="{0D108BD9-81ED-4DB2-BD59-A6C34878D82A}">
                    <a16:rowId xmlns:a16="http://schemas.microsoft.com/office/drawing/2014/main" val="3721994717"/>
                  </a:ext>
                </a:extLst>
              </a:tr>
              <a:tr h="240987">
                <a:tc>
                  <a:txBody>
                    <a:bodyPr/>
                    <a:lstStyle/>
                    <a:p>
                      <a:pPr algn="r"/>
                      <a:r>
                        <a:rPr lang="en-US" dirty="0"/>
                        <a:t>0</a:t>
                      </a:r>
                    </a:p>
                  </a:txBody>
                  <a:tcPr/>
                </a:tc>
                <a:tc>
                  <a:txBody>
                    <a:bodyPr/>
                    <a:lstStyle/>
                    <a:p>
                      <a:r>
                        <a:rPr lang="en-US" dirty="0"/>
                        <a:t>1</a:t>
                      </a:r>
                    </a:p>
                  </a:txBody>
                  <a:tcPr/>
                </a:tc>
                <a:tc>
                  <a:txBody>
                    <a:bodyPr/>
                    <a:lstStyle/>
                    <a:p>
                      <a:pPr algn="r"/>
                      <a:r>
                        <a:rPr lang="en-US" dirty="0"/>
                        <a:t>9</a:t>
                      </a:r>
                    </a:p>
                  </a:txBody>
                  <a:tcPr/>
                </a:tc>
                <a:tc>
                  <a:txBody>
                    <a:bodyPr/>
                    <a:lstStyle/>
                    <a:p>
                      <a:r>
                        <a:rPr lang="en-US" dirty="0"/>
                        <a:t>10</a:t>
                      </a:r>
                    </a:p>
                  </a:txBody>
                  <a:tcPr/>
                </a:tc>
                <a:tc>
                  <a:txBody>
                    <a:bodyPr/>
                    <a:lstStyle/>
                    <a:p>
                      <a:pPr algn="r"/>
                      <a:r>
                        <a:rPr lang="en-US" dirty="0"/>
                        <a:t>19</a:t>
                      </a:r>
                    </a:p>
                  </a:txBody>
                  <a:tcPr/>
                </a:tc>
                <a:tc>
                  <a:txBody>
                    <a:bodyPr/>
                    <a:lstStyle/>
                    <a:p>
                      <a:r>
                        <a:rPr lang="en-US" dirty="0"/>
                        <a:t>20</a:t>
                      </a:r>
                    </a:p>
                  </a:txBody>
                  <a:tcPr/>
                </a:tc>
                <a:tc>
                  <a:txBody>
                    <a:bodyPr/>
                    <a:lstStyle/>
                    <a:p>
                      <a:pPr algn="r"/>
                      <a:r>
                        <a:rPr lang="en-US" dirty="0" err="1"/>
                        <a:t>int.max</a:t>
                      </a:r>
                      <a:endParaRPr lang="en-US" dirty="0"/>
                    </a:p>
                  </a:txBody>
                  <a:tcPr/>
                </a:tc>
                <a:tc>
                  <a:txBody>
                    <a:bodyPr/>
                    <a:lstStyle/>
                    <a:p>
                      <a:pPr algn="r"/>
                      <a:r>
                        <a:rPr lang="en-US" dirty="0"/>
                        <a:t>int.max+1</a:t>
                      </a:r>
                    </a:p>
                  </a:txBody>
                  <a:tcPr/>
                </a:tc>
                <a:extLst>
                  <a:ext uri="{0D108BD9-81ED-4DB2-BD59-A6C34878D82A}">
                    <a16:rowId xmlns:a16="http://schemas.microsoft.com/office/drawing/2014/main" val="4063289331"/>
                  </a:ext>
                </a:extLst>
              </a:tr>
            </a:tbl>
          </a:graphicData>
        </a:graphic>
      </p:graphicFrame>
      <p:sp>
        <p:nvSpPr>
          <p:cNvPr id="7" name="Arrow: Down 6">
            <a:extLst>
              <a:ext uri="{FF2B5EF4-FFF2-40B4-BE49-F238E27FC236}">
                <a16:creationId xmlns:a16="http://schemas.microsoft.com/office/drawing/2014/main" id="{612469C4-7BCB-4CE2-B14F-DD3540BAD1E1}"/>
              </a:ext>
            </a:extLst>
          </p:cNvPr>
          <p:cNvSpPr/>
          <p:nvPr/>
        </p:nvSpPr>
        <p:spPr>
          <a:xfrm flipV="1">
            <a:off x="9876790" y="5128024"/>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D054B4D-0042-403C-8385-74756CE0F7AE}"/>
              </a:ext>
            </a:extLst>
          </p:cNvPr>
          <p:cNvSpPr txBox="1"/>
          <p:nvPr/>
        </p:nvSpPr>
        <p:spPr>
          <a:xfrm>
            <a:off x="9589114" y="5665569"/>
            <a:ext cx="1424783" cy="646331"/>
          </a:xfrm>
          <a:prstGeom prst="rect">
            <a:avLst/>
          </a:prstGeom>
          <a:noFill/>
        </p:spPr>
        <p:txBody>
          <a:bodyPr wrap="square" rtlCol="0">
            <a:spAutoFit/>
          </a:bodyPr>
          <a:lstStyle/>
          <a:p>
            <a:pPr algn="r"/>
            <a:r>
              <a:rPr lang="en-US" dirty="0"/>
              <a:t>Any value that won’t fit</a:t>
            </a:r>
          </a:p>
        </p:txBody>
      </p:sp>
      <p:sp>
        <p:nvSpPr>
          <p:cNvPr id="9" name="Arrow: Down 8">
            <a:extLst>
              <a:ext uri="{FF2B5EF4-FFF2-40B4-BE49-F238E27FC236}">
                <a16:creationId xmlns:a16="http://schemas.microsoft.com/office/drawing/2014/main" id="{9790ECE4-5B9E-4650-A73D-B0A67E8CA6B1}"/>
              </a:ext>
            </a:extLst>
          </p:cNvPr>
          <p:cNvSpPr/>
          <p:nvPr/>
        </p:nvSpPr>
        <p:spPr>
          <a:xfrm flipV="1">
            <a:off x="3435779" y="5078746"/>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854ACFF-86D5-41DC-B7BD-AD09BDE0CB4E}"/>
              </a:ext>
            </a:extLst>
          </p:cNvPr>
          <p:cNvSpPr txBox="1"/>
          <p:nvPr/>
        </p:nvSpPr>
        <p:spPr>
          <a:xfrm>
            <a:off x="3148103" y="5616291"/>
            <a:ext cx="1191352" cy="646331"/>
          </a:xfrm>
          <a:prstGeom prst="rect">
            <a:avLst/>
          </a:prstGeom>
          <a:noFill/>
        </p:spPr>
        <p:txBody>
          <a:bodyPr wrap="none" rtlCol="0">
            <a:spAutoFit/>
          </a:bodyPr>
          <a:lstStyle/>
          <a:p>
            <a:pPr algn="ctr"/>
            <a:r>
              <a:rPr lang="en-US" dirty="0"/>
              <a:t>Any value </a:t>
            </a:r>
          </a:p>
          <a:p>
            <a:r>
              <a:rPr lang="en-US" dirty="0"/>
              <a:t>1 &lt;= x &lt;=9</a:t>
            </a:r>
          </a:p>
        </p:txBody>
      </p:sp>
      <p:sp>
        <p:nvSpPr>
          <p:cNvPr id="11" name="Arrow: Down 10">
            <a:extLst>
              <a:ext uri="{FF2B5EF4-FFF2-40B4-BE49-F238E27FC236}">
                <a16:creationId xmlns:a16="http://schemas.microsoft.com/office/drawing/2014/main" id="{0F724984-805E-45FB-B6FF-4762E906A415}"/>
              </a:ext>
            </a:extLst>
          </p:cNvPr>
          <p:cNvSpPr/>
          <p:nvPr/>
        </p:nvSpPr>
        <p:spPr>
          <a:xfrm flipV="1">
            <a:off x="5819441" y="5078746"/>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1E71FFB-3EE3-4547-A165-9B4FDED7145F}"/>
              </a:ext>
            </a:extLst>
          </p:cNvPr>
          <p:cNvSpPr txBox="1"/>
          <p:nvPr/>
        </p:nvSpPr>
        <p:spPr>
          <a:xfrm>
            <a:off x="5531765" y="5616291"/>
            <a:ext cx="1372492" cy="646331"/>
          </a:xfrm>
          <a:prstGeom prst="rect">
            <a:avLst/>
          </a:prstGeom>
          <a:noFill/>
        </p:spPr>
        <p:txBody>
          <a:bodyPr wrap="none" rtlCol="0">
            <a:spAutoFit/>
          </a:bodyPr>
          <a:lstStyle/>
          <a:p>
            <a:pPr algn="ctr"/>
            <a:r>
              <a:rPr lang="en-US" dirty="0"/>
              <a:t>Any value </a:t>
            </a:r>
          </a:p>
          <a:p>
            <a:pPr algn="ctr"/>
            <a:r>
              <a:rPr lang="en-US" dirty="0"/>
              <a:t>10 &lt;= x &lt;=19</a:t>
            </a:r>
          </a:p>
        </p:txBody>
      </p:sp>
      <p:sp>
        <p:nvSpPr>
          <p:cNvPr id="13" name="Arrow: Down 12">
            <a:extLst>
              <a:ext uri="{FF2B5EF4-FFF2-40B4-BE49-F238E27FC236}">
                <a16:creationId xmlns:a16="http://schemas.microsoft.com/office/drawing/2014/main" id="{DE2FCE9B-ED80-43B4-8D68-A49B6E28BC4F}"/>
              </a:ext>
            </a:extLst>
          </p:cNvPr>
          <p:cNvSpPr/>
          <p:nvPr/>
        </p:nvSpPr>
        <p:spPr>
          <a:xfrm flipV="1">
            <a:off x="8096567" y="5100749"/>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33CA4CD-71DE-4F83-BC5F-3C8647ED0C42}"/>
              </a:ext>
            </a:extLst>
          </p:cNvPr>
          <p:cNvSpPr txBox="1"/>
          <p:nvPr/>
        </p:nvSpPr>
        <p:spPr>
          <a:xfrm>
            <a:off x="7607337" y="5662280"/>
            <a:ext cx="1837939" cy="646331"/>
          </a:xfrm>
          <a:prstGeom prst="rect">
            <a:avLst/>
          </a:prstGeom>
          <a:noFill/>
        </p:spPr>
        <p:txBody>
          <a:bodyPr wrap="none" rtlCol="0">
            <a:spAutoFit/>
          </a:bodyPr>
          <a:lstStyle/>
          <a:p>
            <a:pPr algn="ctr"/>
            <a:r>
              <a:rPr lang="en-US" dirty="0"/>
              <a:t>Any value </a:t>
            </a:r>
          </a:p>
          <a:p>
            <a:pPr algn="ctr"/>
            <a:r>
              <a:rPr lang="en-US" dirty="0"/>
              <a:t>20 &lt;= x &lt;=</a:t>
            </a:r>
            <a:r>
              <a:rPr lang="en-US" dirty="0" err="1"/>
              <a:t>int.max</a:t>
            </a:r>
            <a:endParaRPr lang="en-US" dirty="0"/>
          </a:p>
        </p:txBody>
      </p:sp>
      <p:sp>
        <p:nvSpPr>
          <p:cNvPr id="15" name="Arrow: Down 14">
            <a:extLst>
              <a:ext uri="{FF2B5EF4-FFF2-40B4-BE49-F238E27FC236}">
                <a16:creationId xmlns:a16="http://schemas.microsoft.com/office/drawing/2014/main" id="{69CE788C-F905-450A-B7A7-EBD8D01F9900}"/>
              </a:ext>
            </a:extLst>
          </p:cNvPr>
          <p:cNvSpPr/>
          <p:nvPr/>
        </p:nvSpPr>
        <p:spPr>
          <a:xfrm flipV="1">
            <a:off x="1740514" y="5078746"/>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1A6F91D-7C64-4702-9FBD-13C18261F883}"/>
              </a:ext>
            </a:extLst>
          </p:cNvPr>
          <p:cNvSpPr txBox="1"/>
          <p:nvPr/>
        </p:nvSpPr>
        <p:spPr>
          <a:xfrm>
            <a:off x="1452838" y="5616291"/>
            <a:ext cx="1191352" cy="646331"/>
          </a:xfrm>
          <a:prstGeom prst="rect">
            <a:avLst/>
          </a:prstGeom>
          <a:noFill/>
        </p:spPr>
        <p:txBody>
          <a:bodyPr wrap="none" rtlCol="0">
            <a:spAutoFit/>
          </a:bodyPr>
          <a:lstStyle/>
          <a:p>
            <a:pPr algn="ctr"/>
            <a:r>
              <a:rPr lang="en-US" dirty="0"/>
              <a:t>Any value </a:t>
            </a:r>
          </a:p>
          <a:p>
            <a:pPr algn="ctr"/>
            <a:r>
              <a:rPr lang="en-US" dirty="0"/>
              <a:t>&lt;1</a:t>
            </a:r>
          </a:p>
        </p:txBody>
      </p:sp>
    </p:spTree>
    <p:extLst>
      <p:ext uri="{BB962C8B-B14F-4D97-AF65-F5344CB8AC3E}">
        <p14:creationId xmlns:p14="http://schemas.microsoft.com/office/powerpoint/2010/main" val="335134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p:bldP spid="9" grpId="0" animBg="1"/>
      <p:bldP spid="10" grpId="0"/>
      <p:bldP spid="11" grpId="0" animBg="1"/>
      <p:bldP spid="12" grpId="0"/>
      <p:bldP spid="13" grpId="0" animBg="1"/>
      <p:bldP spid="14" grpId="0"/>
      <p:bldP spid="15"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B47D8335-783E-4E19-BC2D-F8A91F0CBEC0}"/>
              </a:ext>
            </a:extLst>
          </p:cNvPr>
          <p:cNvGraphicFramePr>
            <a:graphicFrameLocks noGrp="1"/>
          </p:cNvGraphicFramePr>
          <p:nvPr/>
        </p:nvGraphicFramePr>
        <p:xfrm>
          <a:off x="1528564" y="3960864"/>
          <a:ext cx="8852768" cy="1056029"/>
        </p:xfrm>
        <a:graphic>
          <a:graphicData uri="http://schemas.openxmlformats.org/drawingml/2006/table">
            <a:tbl>
              <a:tblPr firstRow="1" bandRow="1">
                <a:tableStyleId>{5C22544A-7EE6-4342-B048-85BDC9FD1C3A}</a:tableStyleId>
              </a:tblPr>
              <a:tblGrid>
                <a:gridCol w="1125727">
                  <a:extLst>
                    <a:ext uri="{9D8B030D-6E8A-4147-A177-3AD203B41FA5}">
                      <a16:colId xmlns:a16="http://schemas.microsoft.com/office/drawing/2014/main" val="870505788"/>
                    </a:ext>
                  </a:extLst>
                </a:gridCol>
                <a:gridCol w="6754362">
                  <a:extLst>
                    <a:ext uri="{9D8B030D-6E8A-4147-A177-3AD203B41FA5}">
                      <a16:colId xmlns:a16="http://schemas.microsoft.com/office/drawing/2014/main" val="1312990047"/>
                    </a:ext>
                  </a:extLst>
                </a:gridCol>
                <a:gridCol w="972679">
                  <a:extLst>
                    <a:ext uri="{9D8B030D-6E8A-4147-A177-3AD203B41FA5}">
                      <a16:colId xmlns:a16="http://schemas.microsoft.com/office/drawing/2014/main" val="9772582"/>
                    </a:ext>
                  </a:extLst>
                </a:gridCol>
              </a:tblGrid>
              <a:tr h="415949">
                <a:tc>
                  <a:txBody>
                    <a:bodyPr/>
                    <a:lstStyle/>
                    <a:p>
                      <a:r>
                        <a:rPr lang="en-US" dirty="0"/>
                        <a:t>Invalid</a:t>
                      </a:r>
                    </a:p>
                  </a:txBody>
                  <a:tcPr/>
                </a:tc>
                <a:tc>
                  <a:txBody>
                    <a:bodyPr/>
                    <a:lstStyle/>
                    <a:p>
                      <a:pPr algn="ctr"/>
                      <a:r>
                        <a:rPr lang="en-US" dirty="0"/>
                        <a:t>Valid </a:t>
                      </a:r>
                    </a:p>
                  </a:txBody>
                  <a:tcPr/>
                </a:tc>
                <a:tc>
                  <a:txBody>
                    <a:bodyPr/>
                    <a:lstStyle/>
                    <a:p>
                      <a:r>
                        <a:rPr lang="en-US" dirty="0"/>
                        <a:t>Invalid</a:t>
                      </a:r>
                    </a:p>
                  </a:txBody>
                  <a:tcPr/>
                </a:tc>
                <a:extLst>
                  <a:ext uri="{0D108BD9-81ED-4DB2-BD59-A6C34878D82A}">
                    <a16:rowId xmlns:a16="http://schemas.microsoft.com/office/drawing/2014/main" val="3721994717"/>
                  </a:ext>
                </a:extLst>
              </a:tr>
              <a:tr h="240987">
                <a:tc>
                  <a:txBody>
                    <a:bodyPr/>
                    <a:lstStyle/>
                    <a:p>
                      <a:pPr algn="r"/>
                      <a:r>
                        <a:rPr lang="en-US" dirty="0"/>
                        <a:t>0</a:t>
                      </a:r>
                    </a:p>
                  </a:txBody>
                  <a:tcPr/>
                </a:tc>
                <a:tc>
                  <a:txBody>
                    <a:bodyPr/>
                    <a:lstStyle/>
                    <a:p>
                      <a:r>
                        <a:rPr lang="en-US" dirty="0"/>
                        <a:t>1                                                                                                             </a:t>
                      </a:r>
                      <a:r>
                        <a:rPr lang="en-US" dirty="0" err="1"/>
                        <a:t>int.max</a:t>
                      </a:r>
                      <a:endParaRPr lang="en-US" dirty="0"/>
                    </a:p>
                  </a:txBody>
                  <a:tcPr/>
                </a:tc>
                <a:tc>
                  <a:txBody>
                    <a:bodyPr/>
                    <a:lstStyle/>
                    <a:p>
                      <a:pPr algn="r"/>
                      <a:r>
                        <a:rPr lang="en-US" dirty="0"/>
                        <a:t>int.max+1</a:t>
                      </a:r>
                    </a:p>
                  </a:txBody>
                  <a:tcPr/>
                </a:tc>
                <a:extLst>
                  <a:ext uri="{0D108BD9-81ED-4DB2-BD59-A6C34878D82A}">
                    <a16:rowId xmlns:a16="http://schemas.microsoft.com/office/drawing/2014/main" val="4063289331"/>
                  </a:ext>
                </a:extLst>
              </a:tr>
            </a:tbl>
          </a:graphicData>
        </a:graphic>
      </p:graphicFrame>
      <p:sp>
        <p:nvSpPr>
          <p:cNvPr id="2" name="Title 1">
            <a:extLst>
              <a:ext uri="{FF2B5EF4-FFF2-40B4-BE49-F238E27FC236}">
                <a16:creationId xmlns:a16="http://schemas.microsoft.com/office/drawing/2014/main" id="{539585EE-1AF4-442C-832E-4AA502F79E48}"/>
              </a:ext>
            </a:extLst>
          </p:cNvPr>
          <p:cNvSpPr>
            <a:spLocks noGrp="1"/>
          </p:cNvSpPr>
          <p:nvPr>
            <p:ph type="title"/>
          </p:nvPr>
        </p:nvSpPr>
        <p:spPr/>
        <p:txBody>
          <a:bodyPr/>
          <a:lstStyle/>
          <a:p>
            <a:r>
              <a:rPr lang="en-US" dirty="0"/>
              <a:t>Some nuances</a:t>
            </a:r>
          </a:p>
        </p:txBody>
      </p:sp>
      <p:sp>
        <p:nvSpPr>
          <p:cNvPr id="3" name="Content Placeholder 2">
            <a:extLst>
              <a:ext uri="{FF2B5EF4-FFF2-40B4-BE49-F238E27FC236}">
                <a16:creationId xmlns:a16="http://schemas.microsoft.com/office/drawing/2014/main" id="{977CF8A9-E3A3-41AD-B069-8E1E56018F22}"/>
              </a:ext>
            </a:extLst>
          </p:cNvPr>
          <p:cNvSpPr>
            <a:spLocks noGrp="1"/>
          </p:cNvSpPr>
          <p:nvPr>
            <p:ph idx="1"/>
          </p:nvPr>
        </p:nvSpPr>
        <p:spPr/>
        <p:txBody>
          <a:bodyPr/>
          <a:lstStyle/>
          <a:p>
            <a:r>
              <a:rPr lang="en-US" dirty="0"/>
              <a:t>EP originally developed for weakly-typed languages</a:t>
            </a:r>
          </a:p>
          <a:p>
            <a:r>
              <a:rPr lang="en-US" b="1" dirty="0"/>
              <a:t>Traditional </a:t>
            </a:r>
            <a:r>
              <a:rPr lang="en-US" dirty="0"/>
              <a:t>EP: distinguish only between valid and invalid values</a:t>
            </a:r>
          </a:p>
        </p:txBody>
      </p:sp>
      <p:sp>
        <p:nvSpPr>
          <p:cNvPr id="5" name="Arrow: Down 4">
            <a:extLst>
              <a:ext uri="{FF2B5EF4-FFF2-40B4-BE49-F238E27FC236}">
                <a16:creationId xmlns:a16="http://schemas.microsoft.com/office/drawing/2014/main" id="{40966C1B-6CB4-4479-9B6C-0E8A6D4D23D0}"/>
              </a:ext>
            </a:extLst>
          </p:cNvPr>
          <p:cNvSpPr/>
          <p:nvPr/>
        </p:nvSpPr>
        <p:spPr>
          <a:xfrm flipV="1">
            <a:off x="9876790" y="5128024"/>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F2ED72-4A9C-4CE3-8071-8C57BA186DBC}"/>
              </a:ext>
            </a:extLst>
          </p:cNvPr>
          <p:cNvSpPr txBox="1"/>
          <p:nvPr/>
        </p:nvSpPr>
        <p:spPr>
          <a:xfrm>
            <a:off x="9589114" y="5665569"/>
            <a:ext cx="1424783" cy="646331"/>
          </a:xfrm>
          <a:prstGeom prst="rect">
            <a:avLst/>
          </a:prstGeom>
          <a:noFill/>
        </p:spPr>
        <p:txBody>
          <a:bodyPr wrap="square" rtlCol="0">
            <a:spAutoFit/>
          </a:bodyPr>
          <a:lstStyle/>
          <a:p>
            <a:pPr algn="r"/>
            <a:r>
              <a:rPr lang="en-US" dirty="0"/>
              <a:t>Any value that won’t fit</a:t>
            </a:r>
          </a:p>
        </p:txBody>
      </p:sp>
      <p:sp>
        <p:nvSpPr>
          <p:cNvPr id="9" name="Arrow: Down 8">
            <a:extLst>
              <a:ext uri="{FF2B5EF4-FFF2-40B4-BE49-F238E27FC236}">
                <a16:creationId xmlns:a16="http://schemas.microsoft.com/office/drawing/2014/main" id="{4446C150-5E82-4803-A94D-AD5CF51F5324}"/>
              </a:ext>
            </a:extLst>
          </p:cNvPr>
          <p:cNvSpPr/>
          <p:nvPr/>
        </p:nvSpPr>
        <p:spPr>
          <a:xfrm flipV="1">
            <a:off x="5819441" y="5078746"/>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4A8687EF-03B0-4275-B7F4-058819326F93}"/>
              </a:ext>
            </a:extLst>
          </p:cNvPr>
          <p:cNvSpPr/>
          <p:nvPr/>
        </p:nvSpPr>
        <p:spPr>
          <a:xfrm flipV="1">
            <a:off x="1740514" y="5078746"/>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8522428-BBED-4725-9F36-0DF9295C9C90}"/>
              </a:ext>
            </a:extLst>
          </p:cNvPr>
          <p:cNvSpPr txBox="1"/>
          <p:nvPr/>
        </p:nvSpPr>
        <p:spPr>
          <a:xfrm>
            <a:off x="1452838" y="5616291"/>
            <a:ext cx="1191352" cy="646331"/>
          </a:xfrm>
          <a:prstGeom prst="rect">
            <a:avLst/>
          </a:prstGeom>
          <a:noFill/>
        </p:spPr>
        <p:txBody>
          <a:bodyPr wrap="none" rtlCol="0">
            <a:spAutoFit/>
          </a:bodyPr>
          <a:lstStyle/>
          <a:p>
            <a:pPr algn="ctr"/>
            <a:r>
              <a:rPr lang="en-US" dirty="0"/>
              <a:t>Any value </a:t>
            </a:r>
          </a:p>
          <a:p>
            <a:pPr algn="ctr"/>
            <a:r>
              <a:rPr lang="en-US" dirty="0"/>
              <a:t>&lt;1</a:t>
            </a:r>
          </a:p>
        </p:txBody>
      </p:sp>
      <p:sp>
        <p:nvSpPr>
          <p:cNvPr id="16" name="TextBox 15">
            <a:extLst>
              <a:ext uri="{FF2B5EF4-FFF2-40B4-BE49-F238E27FC236}">
                <a16:creationId xmlns:a16="http://schemas.microsoft.com/office/drawing/2014/main" id="{1DBAA193-8ED2-4A56-90DF-66C1EFE81DCF}"/>
              </a:ext>
            </a:extLst>
          </p:cNvPr>
          <p:cNvSpPr txBox="1"/>
          <p:nvPr/>
        </p:nvSpPr>
        <p:spPr>
          <a:xfrm>
            <a:off x="5396031" y="5659932"/>
            <a:ext cx="1773819" cy="646331"/>
          </a:xfrm>
          <a:prstGeom prst="rect">
            <a:avLst/>
          </a:prstGeom>
          <a:noFill/>
        </p:spPr>
        <p:txBody>
          <a:bodyPr wrap="none" rtlCol="0">
            <a:spAutoFit/>
          </a:bodyPr>
          <a:lstStyle/>
          <a:p>
            <a:pPr algn="ctr"/>
            <a:r>
              <a:rPr lang="en-US" dirty="0"/>
              <a:t>Any value </a:t>
            </a:r>
          </a:p>
          <a:p>
            <a:pPr algn="ctr"/>
            <a:r>
              <a:rPr lang="en-US" dirty="0"/>
              <a:t>1 &lt;= x &lt;= </a:t>
            </a:r>
            <a:r>
              <a:rPr lang="en-US" dirty="0" err="1"/>
              <a:t>int.max</a:t>
            </a:r>
            <a:endParaRPr lang="en-US" dirty="0"/>
          </a:p>
        </p:txBody>
      </p:sp>
    </p:spTree>
    <p:extLst>
      <p:ext uri="{BB962C8B-B14F-4D97-AF65-F5344CB8AC3E}">
        <p14:creationId xmlns:p14="http://schemas.microsoft.com/office/powerpoint/2010/main" val="39103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6893135-E01E-42E0-9643-17811F5CFE8D}"/>
              </a:ext>
            </a:extLst>
          </p:cNvPr>
          <p:cNvGraphicFramePr>
            <a:graphicFrameLocks noGrp="1"/>
          </p:cNvGraphicFramePr>
          <p:nvPr/>
        </p:nvGraphicFramePr>
        <p:xfrm>
          <a:off x="1528564" y="3964153"/>
          <a:ext cx="8852768" cy="1056029"/>
        </p:xfrm>
        <a:graphic>
          <a:graphicData uri="http://schemas.openxmlformats.org/drawingml/2006/table">
            <a:tbl>
              <a:tblPr firstRow="1" bandRow="1">
                <a:tableStyleId>{5C22544A-7EE6-4342-B048-85BDC9FD1C3A}</a:tableStyleId>
              </a:tblPr>
              <a:tblGrid>
                <a:gridCol w="1125727">
                  <a:extLst>
                    <a:ext uri="{9D8B030D-6E8A-4147-A177-3AD203B41FA5}">
                      <a16:colId xmlns:a16="http://schemas.microsoft.com/office/drawing/2014/main" val="870505788"/>
                    </a:ext>
                  </a:extLst>
                </a:gridCol>
                <a:gridCol w="1125727">
                  <a:extLst>
                    <a:ext uri="{9D8B030D-6E8A-4147-A177-3AD203B41FA5}">
                      <a16:colId xmlns:a16="http://schemas.microsoft.com/office/drawing/2014/main" val="1312990047"/>
                    </a:ext>
                  </a:extLst>
                </a:gridCol>
                <a:gridCol w="1125727">
                  <a:extLst>
                    <a:ext uri="{9D8B030D-6E8A-4147-A177-3AD203B41FA5}">
                      <a16:colId xmlns:a16="http://schemas.microsoft.com/office/drawing/2014/main" val="1790541278"/>
                    </a:ext>
                  </a:extLst>
                </a:gridCol>
                <a:gridCol w="1278775">
                  <a:extLst>
                    <a:ext uri="{9D8B030D-6E8A-4147-A177-3AD203B41FA5}">
                      <a16:colId xmlns:a16="http://schemas.microsoft.com/office/drawing/2014/main" val="675689771"/>
                    </a:ext>
                  </a:extLst>
                </a:gridCol>
                <a:gridCol w="1278775">
                  <a:extLst>
                    <a:ext uri="{9D8B030D-6E8A-4147-A177-3AD203B41FA5}">
                      <a16:colId xmlns:a16="http://schemas.microsoft.com/office/drawing/2014/main" val="2923868406"/>
                    </a:ext>
                  </a:extLst>
                </a:gridCol>
                <a:gridCol w="972679">
                  <a:extLst>
                    <a:ext uri="{9D8B030D-6E8A-4147-A177-3AD203B41FA5}">
                      <a16:colId xmlns:a16="http://schemas.microsoft.com/office/drawing/2014/main" val="2689107434"/>
                    </a:ext>
                  </a:extLst>
                </a:gridCol>
                <a:gridCol w="972679">
                  <a:extLst>
                    <a:ext uri="{9D8B030D-6E8A-4147-A177-3AD203B41FA5}">
                      <a16:colId xmlns:a16="http://schemas.microsoft.com/office/drawing/2014/main" val="1790338900"/>
                    </a:ext>
                  </a:extLst>
                </a:gridCol>
                <a:gridCol w="972679">
                  <a:extLst>
                    <a:ext uri="{9D8B030D-6E8A-4147-A177-3AD203B41FA5}">
                      <a16:colId xmlns:a16="http://schemas.microsoft.com/office/drawing/2014/main" val="9772582"/>
                    </a:ext>
                  </a:extLst>
                </a:gridCol>
              </a:tblGrid>
              <a:tr h="415949">
                <a:tc>
                  <a:txBody>
                    <a:bodyPr/>
                    <a:lstStyle/>
                    <a:p>
                      <a:r>
                        <a:rPr lang="en-US" dirty="0"/>
                        <a:t>Invalid</a:t>
                      </a:r>
                    </a:p>
                  </a:txBody>
                  <a:tcPr/>
                </a:tc>
                <a:tc gridSpan="2">
                  <a:txBody>
                    <a:bodyPr/>
                    <a:lstStyle/>
                    <a:p>
                      <a:r>
                        <a:rPr lang="en-US" dirty="0"/>
                        <a:t>Valid (</a:t>
                      </a:r>
                      <a:r>
                        <a:rPr lang="en-US" dirty="0" err="1"/>
                        <a:t>reg</a:t>
                      </a:r>
                      <a:r>
                        <a:rPr lang="en-US" dirty="0"/>
                        <a:t> price)</a:t>
                      </a:r>
                    </a:p>
                  </a:txBody>
                  <a:tcPr/>
                </a:tc>
                <a:tc hMerge="1">
                  <a:txBody>
                    <a:bodyPr/>
                    <a:lstStyle/>
                    <a:p>
                      <a:endParaRPr lang="en-US"/>
                    </a:p>
                  </a:txBody>
                  <a:tcPr/>
                </a:tc>
                <a:tc gridSpan="2">
                  <a:txBody>
                    <a:bodyPr/>
                    <a:lstStyle/>
                    <a:p>
                      <a:r>
                        <a:rPr lang="en-US" dirty="0"/>
                        <a:t>Valid (10% discount)</a:t>
                      </a:r>
                    </a:p>
                  </a:txBody>
                  <a:tcPr/>
                </a:tc>
                <a:tc hMerge="1">
                  <a:txBody>
                    <a:bodyPr/>
                    <a:lstStyle/>
                    <a:p>
                      <a:endParaRPr lang="en-US"/>
                    </a:p>
                  </a:txBody>
                  <a:tcPr/>
                </a:tc>
                <a:tc gridSpan="2">
                  <a:txBody>
                    <a:bodyPr/>
                    <a:lstStyle/>
                    <a:p>
                      <a:r>
                        <a:rPr lang="en-US" dirty="0"/>
                        <a:t>Valid (20% disc)</a:t>
                      </a:r>
                    </a:p>
                  </a:txBody>
                  <a:tcPr/>
                </a:tc>
                <a:tc hMerge="1">
                  <a:txBody>
                    <a:bodyPr/>
                    <a:lstStyle/>
                    <a:p>
                      <a:endParaRPr lang="en-US"/>
                    </a:p>
                  </a:txBody>
                  <a:tcPr/>
                </a:tc>
                <a:tc>
                  <a:txBody>
                    <a:bodyPr/>
                    <a:lstStyle/>
                    <a:p>
                      <a:r>
                        <a:rPr lang="en-US" dirty="0"/>
                        <a:t>Invalid</a:t>
                      </a:r>
                    </a:p>
                  </a:txBody>
                  <a:tcPr/>
                </a:tc>
                <a:extLst>
                  <a:ext uri="{0D108BD9-81ED-4DB2-BD59-A6C34878D82A}">
                    <a16:rowId xmlns:a16="http://schemas.microsoft.com/office/drawing/2014/main" val="3721994717"/>
                  </a:ext>
                </a:extLst>
              </a:tr>
              <a:tr h="240987">
                <a:tc>
                  <a:txBody>
                    <a:bodyPr/>
                    <a:lstStyle/>
                    <a:p>
                      <a:pPr algn="r"/>
                      <a:r>
                        <a:rPr lang="en-US" dirty="0"/>
                        <a:t>0</a:t>
                      </a:r>
                    </a:p>
                  </a:txBody>
                  <a:tcPr/>
                </a:tc>
                <a:tc>
                  <a:txBody>
                    <a:bodyPr/>
                    <a:lstStyle/>
                    <a:p>
                      <a:r>
                        <a:rPr lang="en-US" dirty="0"/>
                        <a:t>1</a:t>
                      </a:r>
                    </a:p>
                  </a:txBody>
                  <a:tcPr/>
                </a:tc>
                <a:tc>
                  <a:txBody>
                    <a:bodyPr/>
                    <a:lstStyle/>
                    <a:p>
                      <a:pPr algn="r"/>
                      <a:r>
                        <a:rPr lang="en-US" dirty="0"/>
                        <a:t>9</a:t>
                      </a:r>
                    </a:p>
                  </a:txBody>
                  <a:tcPr/>
                </a:tc>
                <a:tc>
                  <a:txBody>
                    <a:bodyPr/>
                    <a:lstStyle/>
                    <a:p>
                      <a:r>
                        <a:rPr lang="en-US" dirty="0"/>
                        <a:t>10</a:t>
                      </a:r>
                    </a:p>
                  </a:txBody>
                  <a:tcPr/>
                </a:tc>
                <a:tc>
                  <a:txBody>
                    <a:bodyPr/>
                    <a:lstStyle/>
                    <a:p>
                      <a:pPr algn="r"/>
                      <a:r>
                        <a:rPr lang="en-US" dirty="0"/>
                        <a:t>19</a:t>
                      </a:r>
                    </a:p>
                  </a:txBody>
                  <a:tcPr/>
                </a:tc>
                <a:tc>
                  <a:txBody>
                    <a:bodyPr/>
                    <a:lstStyle/>
                    <a:p>
                      <a:r>
                        <a:rPr lang="en-US" dirty="0"/>
                        <a:t>20</a:t>
                      </a:r>
                    </a:p>
                  </a:txBody>
                  <a:tcPr/>
                </a:tc>
                <a:tc>
                  <a:txBody>
                    <a:bodyPr/>
                    <a:lstStyle/>
                    <a:p>
                      <a:pPr algn="r"/>
                      <a:r>
                        <a:rPr lang="en-US" dirty="0" err="1"/>
                        <a:t>int.max</a:t>
                      </a:r>
                      <a:endParaRPr lang="en-US" dirty="0"/>
                    </a:p>
                  </a:txBody>
                  <a:tcPr/>
                </a:tc>
                <a:tc>
                  <a:txBody>
                    <a:bodyPr/>
                    <a:lstStyle/>
                    <a:p>
                      <a:pPr algn="r"/>
                      <a:r>
                        <a:rPr lang="en-US" dirty="0"/>
                        <a:t>int.max+1</a:t>
                      </a:r>
                    </a:p>
                  </a:txBody>
                  <a:tcPr/>
                </a:tc>
                <a:extLst>
                  <a:ext uri="{0D108BD9-81ED-4DB2-BD59-A6C34878D82A}">
                    <a16:rowId xmlns:a16="http://schemas.microsoft.com/office/drawing/2014/main" val="4063289331"/>
                  </a:ext>
                </a:extLst>
              </a:tr>
            </a:tbl>
          </a:graphicData>
        </a:graphic>
      </p:graphicFrame>
      <p:sp>
        <p:nvSpPr>
          <p:cNvPr id="2" name="Title 1">
            <a:extLst>
              <a:ext uri="{FF2B5EF4-FFF2-40B4-BE49-F238E27FC236}">
                <a16:creationId xmlns:a16="http://schemas.microsoft.com/office/drawing/2014/main" id="{539585EE-1AF4-442C-832E-4AA502F79E48}"/>
              </a:ext>
            </a:extLst>
          </p:cNvPr>
          <p:cNvSpPr>
            <a:spLocks noGrp="1"/>
          </p:cNvSpPr>
          <p:nvPr>
            <p:ph type="title"/>
          </p:nvPr>
        </p:nvSpPr>
        <p:spPr/>
        <p:txBody>
          <a:bodyPr/>
          <a:lstStyle/>
          <a:p>
            <a:r>
              <a:rPr lang="en-US" dirty="0"/>
              <a:t>Some nuances</a:t>
            </a:r>
          </a:p>
        </p:txBody>
      </p:sp>
      <p:sp>
        <p:nvSpPr>
          <p:cNvPr id="3" name="Content Placeholder 2">
            <a:extLst>
              <a:ext uri="{FF2B5EF4-FFF2-40B4-BE49-F238E27FC236}">
                <a16:creationId xmlns:a16="http://schemas.microsoft.com/office/drawing/2014/main" id="{977CF8A9-E3A3-41AD-B069-8E1E56018F22}"/>
              </a:ext>
            </a:extLst>
          </p:cNvPr>
          <p:cNvSpPr>
            <a:spLocks noGrp="1"/>
          </p:cNvSpPr>
          <p:nvPr>
            <p:ph idx="1"/>
          </p:nvPr>
        </p:nvSpPr>
        <p:spPr/>
        <p:txBody>
          <a:bodyPr/>
          <a:lstStyle/>
          <a:p>
            <a:r>
              <a:rPr lang="en-US" dirty="0"/>
              <a:t>EP originally developed for weakly-typed languages</a:t>
            </a:r>
          </a:p>
          <a:p>
            <a:r>
              <a:rPr lang="en-US" b="1" dirty="0"/>
              <a:t>Traditional </a:t>
            </a:r>
            <a:r>
              <a:rPr lang="en-US" dirty="0"/>
              <a:t>EP: distinguish only between valid and invalid values</a:t>
            </a:r>
          </a:p>
          <a:p>
            <a:r>
              <a:rPr lang="en-US" b="1" dirty="0"/>
              <a:t>Improved </a:t>
            </a:r>
            <a:r>
              <a:rPr lang="en-US" dirty="0"/>
              <a:t>(and modern) EP: enrich by understanding equivalence relations more completely</a:t>
            </a:r>
          </a:p>
        </p:txBody>
      </p:sp>
      <p:sp>
        <p:nvSpPr>
          <p:cNvPr id="5" name="Arrow: Down 4">
            <a:extLst>
              <a:ext uri="{FF2B5EF4-FFF2-40B4-BE49-F238E27FC236}">
                <a16:creationId xmlns:a16="http://schemas.microsoft.com/office/drawing/2014/main" id="{40966C1B-6CB4-4479-9B6C-0E8A6D4D23D0}"/>
              </a:ext>
            </a:extLst>
          </p:cNvPr>
          <p:cNvSpPr/>
          <p:nvPr/>
        </p:nvSpPr>
        <p:spPr>
          <a:xfrm flipV="1">
            <a:off x="9876790" y="5128024"/>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F2ED72-4A9C-4CE3-8071-8C57BA186DBC}"/>
              </a:ext>
            </a:extLst>
          </p:cNvPr>
          <p:cNvSpPr txBox="1"/>
          <p:nvPr/>
        </p:nvSpPr>
        <p:spPr>
          <a:xfrm>
            <a:off x="9589114" y="5665569"/>
            <a:ext cx="1424783" cy="646331"/>
          </a:xfrm>
          <a:prstGeom prst="rect">
            <a:avLst/>
          </a:prstGeom>
          <a:noFill/>
        </p:spPr>
        <p:txBody>
          <a:bodyPr wrap="square" rtlCol="0">
            <a:spAutoFit/>
          </a:bodyPr>
          <a:lstStyle/>
          <a:p>
            <a:pPr algn="r"/>
            <a:r>
              <a:rPr lang="en-US" dirty="0"/>
              <a:t>Any value that won’t fit</a:t>
            </a:r>
          </a:p>
        </p:txBody>
      </p:sp>
      <p:sp>
        <p:nvSpPr>
          <p:cNvPr id="7" name="Arrow: Down 6">
            <a:extLst>
              <a:ext uri="{FF2B5EF4-FFF2-40B4-BE49-F238E27FC236}">
                <a16:creationId xmlns:a16="http://schemas.microsoft.com/office/drawing/2014/main" id="{F1D08337-6830-4F16-B795-33886C7A2761}"/>
              </a:ext>
            </a:extLst>
          </p:cNvPr>
          <p:cNvSpPr/>
          <p:nvPr/>
        </p:nvSpPr>
        <p:spPr>
          <a:xfrm flipV="1">
            <a:off x="3435779" y="5078746"/>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19A207-7761-40B4-816A-A9CAADEC8D7C}"/>
              </a:ext>
            </a:extLst>
          </p:cNvPr>
          <p:cNvSpPr txBox="1"/>
          <p:nvPr/>
        </p:nvSpPr>
        <p:spPr>
          <a:xfrm>
            <a:off x="3148103" y="5616291"/>
            <a:ext cx="1191352" cy="646331"/>
          </a:xfrm>
          <a:prstGeom prst="rect">
            <a:avLst/>
          </a:prstGeom>
          <a:noFill/>
        </p:spPr>
        <p:txBody>
          <a:bodyPr wrap="none" rtlCol="0">
            <a:spAutoFit/>
          </a:bodyPr>
          <a:lstStyle/>
          <a:p>
            <a:pPr algn="ctr"/>
            <a:r>
              <a:rPr lang="en-US" dirty="0"/>
              <a:t>Any value </a:t>
            </a:r>
          </a:p>
          <a:p>
            <a:r>
              <a:rPr lang="en-US" dirty="0"/>
              <a:t>1 &lt;= x &lt;=9</a:t>
            </a:r>
          </a:p>
        </p:txBody>
      </p:sp>
      <p:sp>
        <p:nvSpPr>
          <p:cNvPr id="9" name="Arrow: Down 8">
            <a:extLst>
              <a:ext uri="{FF2B5EF4-FFF2-40B4-BE49-F238E27FC236}">
                <a16:creationId xmlns:a16="http://schemas.microsoft.com/office/drawing/2014/main" id="{4446C150-5E82-4803-A94D-AD5CF51F5324}"/>
              </a:ext>
            </a:extLst>
          </p:cNvPr>
          <p:cNvSpPr/>
          <p:nvPr/>
        </p:nvSpPr>
        <p:spPr>
          <a:xfrm flipV="1">
            <a:off x="5819441" y="5078746"/>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681FA41-6BFD-467D-9A1E-B7CBC0DEBE0C}"/>
              </a:ext>
            </a:extLst>
          </p:cNvPr>
          <p:cNvSpPr txBox="1"/>
          <p:nvPr/>
        </p:nvSpPr>
        <p:spPr>
          <a:xfrm>
            <a:off x="5531765" y="5616291"/>
            <a:ext cx="1372492" cy="646331"/>
          </a:xfrm>
          <a:prstGeom prst="rect">
            <a:avLst/>
          </a:prstGeom>
          <a:noFill/>
        </p:spPr>
        <p:txBody>
          <a:bodyPr wrap="none" rtlCol="0">
            <a:spAutoFit/>
          </a:bodyPr>
          <a:lstStyle/>
          <a:p>
            <a:pPr algn="ctr"/>
            <a:r>
              <a:rPr lang="en-US" dirty="0"/>
              <a:t>Any value </a:t>
            </a:r>
          </a:p>
          <a:p>
            <a:pPr algn="ctr"/>
            <a:r>
              <a:rPr lang="en-US" dirty="0"/>
              <a:t>10 &lt;= x &lt;=19</a:t>
            </a:r>
          </a:p>
        </p:txBody>
      </p:sp>
      <p:sp>
        <p:nvSpPr>
          <p:cNvPr id="11" name="Arrow: Down 10">
            <a:extLst>
              <a:ext uri="{FF2B5EF4-FFF2-40B4-BE49-F238E27FC236}">
                <a16:creationId xmlns:a16="http://schemas.microsoft.com/office/drawing/2014/main" id="{25EBA788-C51C-403D-B98A-4DA5CF279BC5}"/>
              </a:ext>
            </a:extLst>
          </p:cNvPr>
          <p:cNvSpPr/>
          <p:nvPr/>
        </p:nvSpPr>
        <p:spPr>
          <a:xfrm flipV="1">
            <a:off x="8096567" y="5100749"/>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E49350F-BE17-4BAF-AE18-6CE25353110B}"/>
              </a:ext>
            </a:extLst>
          </p:cNvPr>
          <p:cNvSpPr txBox="1"/>
          <p:nvPr/>
        </p:nvSpPr>
        <p:spPr>
          <a:xfrm>
            <a:off x="7607337" y="5662280"/>
            <a:ext cx="1837939" cy="646331"/>
          </a:xfrm>
          <a:prstGeom prst="rect">
            <a:avLst/>
          </a:prstGeom>
          <a:noFill/>
        </p:spPr>
        <p:txBody>
          <a:bodyPr wrap="none" rtlCol="0">
            <a:spAutoFit/>
          </a:bodyPr>
          <a:lstStyle/>
          <a:p>
            <a:pPr algn="ctr"/>
            <a:r>
              <a:rPr lang="en-US" dirty="0"/>
              <a:t>Any value </a:t>
            </a:r>
          </a:p>
          <a:p>
            <a:pPr algn="ctr"/>
            <a:r>
              <a:rPr lang="en-US" dirty="0"/>
              <a:t>20 &lt;= x &lt;=</a:t>
            </a:r>
            <a:r>
              <a:rPr lang="en-US" dirty="0" err="1"/>
              <a:t>int.max</a:t>
            </a:r>
            <a:endParaRPr lang="en-US" dirty="0"/>
          </a:p>
        </p:txBody>
      </p:sp>
      <p:sp>
        <p:nvSpPr>
          <p:cNvPr id="13" name="Arrow: Down 12">
            <a:extLst>
              <a:ext uri="{FF2B5EF4-FFF2-40B4-BE49-F238E27FC236}">
                <a16:creationId xmlns:a16="http://schemas.microsoft.com/office/drawing/2014/main" id="{4A8687EF-03B0-4275-B7F4-058819326F93}"/>
              </a:ext>
            </a:extLst>
          </p:cNvPr>
          <p:cNvSpPr/>
          <p:nvPr/>
        </p:nvSpPr>
        <p:spPr>
          <a:xfrm flipV="1">
            <a:off x="1740514" y="5078746"/>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8522428-BBED-4725-9F36-0DF9295C9C90}"/>
              </a:ext>
            </a:extLst>
          </p:cNvPr>
          <p:cNvSpPr txBox="1"/>
          <p:nvPr/>
        </p:nvSpPr>
        <p:spPr>
          <a:xfrm>
            <a:off x="1452838" y="5616291"/>
            <a:ext cx="1191352" cy="646331"/>
          </a:xfrm>
          <a:prstGeom prst="rect">
            <a:avLst/>
          </a:prstGeom>
          <a:noFill/>
        </p:spPr>
        <p:txBody>
          <a:bodyPr wrap="none" rtlCol="0">
            <a:spAutoFit/>
          </a:bodyPr>
          <a:lstStyle/>
          <a:p>
            <a:pPr algn="ctr"/>
            <a:r>
              <a:rPr lang="en-US" dirty="0"/>
              <a:t>Any value </a:t>
            </a:r>
          </a:p>
          <a:p>
            <a:pPr algn="ctr"/>
            <a:r>
              <a:rPr lang="en-US" dirty="0"/>
              <a:t>&lt;1</a:t>
            </a:r>
          </a:p>
        </p:txBody>
      </p:sp>
    </p:spTree>
    <p:extLst>
      <p:ext uri="{BB962C8B-B14F-4D97-AF65-F5344CB8AC3E}">
        <p14:creationId xmlns:p14="http://schemas.microsoft.com/office/powerpoint/2010/main" val="302903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34EA-EAB9-44D0-9C4D-14245FD8C510}"/>
              </a:ext>
            </a:extLst>
          </p:cNvPr>
          <p:cNvSpPr>
            <a:spLocks noGrp="1"/>
          </p:cNvSpPr>
          <p:nvPr>
            <p:ph type="title"/>
          </p:nvPr>
        </p:nvSpPr>
        <p:spPr/>
        <p:txBody>
          <a:bodyPr/>
          <a:lstStyle/>
          <a:p>
            <a:r>
              <a:rPr lang="en-US" dirty="0"/>
              <a:t>How to debug </a:t>
            </a:r>
            <a:r>
              <a:rPr lang="en-US" dirty="0" err="1"/>
              <a:t>OddOrPos</a:t>
            </a:r>
            <a:r>
              <a:rPr lang="en-US" dirty="0"/>
              <a:t> from the Midterm</a:t>
            </a:r>
          </a:p>
        </p:txBody>
      </p:sp>
      <p:sp>
        <p:nvSpPr>
          <p:cNvPr id="3" name="Content Placeholder 2">
            <a:extLst>
              <a:ext uri="{FF2B5EF4-FFF2-40B4-BE49-F238E27FC236}">
                <a16:creationId xmlns:a16="http://schemas.microsoft.com/office/drawing/2014/main" id="{A9C29B9E-35A9-4E1C-93B2-4901BED3840F}"/>
              </a:ext>
            </a:extLst>
          </p:cNvPr>
          <p:cNvSpPr>
            <a:spLocks noGrp="1"/>
          </p:cNvSpPr>
          <p:nvPr>
            <p:ph idx="1"/>
          </p:nvPr>
        </p:nvSpPr>
        <p:spPr/>
        <p:txBody>
          <a:bodyPr/>
          <a:lstStyle/>
          <a:p>
            <a:r>
              <a:rPr lang="en-US" dirty="0"/>
              <a:t>Inspect the code.  See anything?  </a:t>
            </a:r>
          </a:p>
          <a:p>
            <a:pPr marL="457200" lvl="1" indent="0">
              <a:buNone/>
            </a:pPr>
            <a:r>
              <a:rPr lang="en-US" i="1" dirty="0"/>
              <a:t>Many students miss that -5 % 2 == -1, not 1</a:t>
            </a:r>
          </a:p>
          <a:p>
            <a:r>
              <a:rPr lang="en-US" dirty="0"/>
              <a:t>If not, build test cases and try ‘</a:t>
            </a:r>
            <a:r>
              <a:rPr lang="en-US" dirty="0" err="1"/>
              <a:t>em</a:t>
            </a:r>
            <a:r>
              <a:rPr lang="en-US" dirty="0"/>
              <a:t> out.  EPs </a:t>
            </a:r>
            <a:r>
              <a:rPr lang="en-US" i="1" dirty="0"/>
              <a:t>should </a:t>
            </a:r>
            <a:r>
              <a:rPr lang="en-US" dirty="0"/>
              <a:t>be intuitive</a:t>
            </a:r>
          </a:p>
          <a:p>
            <a:pPr lvl="1"/>
            <a:r>
              <a:rPr lang="en-US" dirty="0"/>
              <a:t>Positive (even or odd) numbers should be counted</a:t>
            </a:r>
          </a:p>
          <a:p>
            <a:pPr lvl="1"/>
            <a:r>
              <a:rPr lang="en-US" dirty="0"/>
              <a:t>Negative odd numbers should be counted</a:t>
            </a:r>
          </a:p>
          <a:p>
            <a:pPr lvl="1"/>
            <a:r>
              <a:rPr lang="en-US" dirty="0"/>
              <a:t>Zero is even and has either no sign or two signs (depending on cultural) and should not be counted</a:t>
            </a:r>
          </a:p>
          <a:p>
            <a:pPr lvl="1"/>
            <a:endParaRPr lang="en-US" dirty="0"/>
          </a:p>
        </p:txBody>
      </p:sp>
      <p:sp>
        <p:nvSpPr>
          <p:cNvPr id="4" name="Rectangle 3">
            <a:extLst>
              <a:ext uri="{FF2B5EF4-FFF2-40B4-BE49-F238E27FC236}">
                <a16:creationId xmlns:a16="http://schemas.microsoft.com/office/drawing/2014/main" id="{EA072E5F-B162-4599-9939-74A400F22E35}"/>
              </a:ext>
            </a:extLst>
          </p:cNvPr>
          <p:cNvSpPr/>
          <p:nvPr/>
        </p:nvSpPr>
        <p:spPr>
          <a:xfrm>
            <a:off x="9324622" y="5339644"/>
            <a:ext cx="2212622" cy="972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ExampleOddOrPosEP</a:t>
            </a:r>
            <a:endParaRPr lang="en-US" dirty="0"/>
          </a:p>
        </p:txBody>
      </p:sp>
    </p:spTree>
    <p:extLst>
      <p:ext uri="{BB962C8B-B14F-4D97-AF65-F5344CB8AC3E}">
        <p14:creationId xmlns:p14="http://schemas.microsoft.com/office/powerpoint/2010/main" val="2867441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DD71-9920-410F-A42C-9D447B02956F}"/>
              </a:ext>
            </a:extLst>
          </p:cNvPr>
          <p:cNvSpPr>
            <a:spLocks noGrp="1"/>
          </p:cNvSpPr>
          <p:nvPr>
            <p:ph type="title"/>
          </p:nvPr>
        </p:nvSpPr>
        <p:spPr/>
        <p:txBody>
          <a:bodyPr/>
          <a:lstStyle/>
          <a:p>
            <a:r>
              <a:rPr lang="en-US" dirty="0"/>
              <a:t>Applying EP to </a:t>
            </a:r>
            <a:r>
              <a:rPr lang="en-US" dirty="0" err="1"/>
              <a:t>OddOrPos</a:t>
            </a:r>
            <a:endParaRPr lang="en-US" dirty="0"/>
          </a:p>
        </p:txBody>
      </p:sp>
      <p:sp>
        <p:nvSpPr>
          <p:cNvPr id="3" name="Content Placeholder 2">
            <a:extLst>
              <a:ext uri="{FF2B5EF4-FFF2-40B4-BE49-F238E27FC236}">
                <a16:creationId xmlns:a16="http://schemas.microsoft.com/office/drawing/2014/main" id="{7E2D979C-167D-4F0E-85C0-C0F9FFBE211E}"/>
              </a:ext>
            </a:extLst>
          </p:cNvPr>
          <p:cNvSpPr>
            <a:spLocks noGrp="1"/>
          </p:cNvSpPr>
          <p:nvPr>
            <p:ph idx="1"/>
          </p:nvPr>
        </p:nvSpPr>
        <p:spPr/>
        <p:txBody>
          <a:bodyPr/>
          <a:lstStyle/>
          <a:p>
            <a:r>
              <a:rPr lang="en-US" dirty="0"/>
              <a:t>Two axes of interest:</a:t>
            </a:r>
          </a:p>
          <a:p>
            <a:pPr lvl="1"/>
            <a:r>
              <a:rPr lang="en-US" dirty="0"/>
              <a:t>Sign</a:t>
            </a:r>
          </a:p>
          <a:p>
            <a:pPr lvl="1"/>
            <a:r>
              <a:rPr lang="en-US" dirty="0"/>
              <a:t>Parity</a:t>
            </a:r>
          </a:p>
          <a:p>
            <a:r>
              <a:rPr lang="en-US" dirty="0"/>
              <a:t>Equivalence partitions:</a:t>
            </a:r>
          </a:p>
          <a:p>
            <a:pPr lvl="1"/>
            <a:endParaRPr lang="en-US" dirty="0"/>
          </a:p>
          <a:p>
            <a:pPr lvl="1"/>
            <a:endParaRPr lang="en-US" dirty="0"/>
          </a:p>
        </p:txBody>
      </p:sp>
      <p:graphicFrame>
        <p:nvGraphicFramePr>
          <p:cNvPr id="4" name="Table 3">
            <a:extLst>
              <a:ext uri="{FF2B5EF4-FFF2-40B4-BE49-F238E27FC236}">
                <a16:creationId xmlns:a16="http://schemas.microsoft.com/office/drawing/2014/main" id="{75F75D64-E8BE-4F95-A48B-AAAE1BB5E3C0}"/>
              </a:ext>
            </a:extLst>
          </p:cNvPr>
          <p:cNvGraphicFramePr>
            <a:graphicFrameLocks noGrp="1"/>
          </p:cNvGraphicFramePr>
          <p:nvPr/>
        </p:nvGraphicFramePr>
        <p:xfrm>
          <a:off x="1433689" y="3708985"/>
          <a:ext cx="5644444" cy="2602915"/>
        </p:xfrm>
        <a:graphic>
          <a:graphicData uri="http://schemas.openxmlformats.org/drawingml/2006/table">
            <a:tbl>
              <a:tblPr firstRow="1" bandRow="1">
                <a:tableStyleId>{7E9639D4-E3E2-4D34-9284-5A2195B3D0D7}</a:tableStyleId>
              </a:tblPr>
              <a:tblGrid>
                <a:gridCol w="2810933">
                  <a:extLst>
                    <a:ext uri="{9D8B030D-6E8A-4147-A177-3AD203B41FA5}">
                      <a16:colId xmlns:a16="http://schemas.microsoft.com/office/drawing/2014/main" val="900187842"/>
                    </a:ext>
                  </a:extLst>
                </a:gridCol>
                <a:gridCol w="2833511">
                  <a:extLst>
                    <a:ext uri="{9D8B030D-6E8A-4147-A177-3AD203B41FA5}">
                      <a16:colId xmlns:a16="http://schemas.microsoft.com/office/drawing/2014/main" val="3024158678"/>
                    </a:ext>
                  </a:extLst>
                </a:gridCol>
              </a:tblGrid>
              <a:tr h="371845">
                <a:tc>
                  <a:txBody>
                    <a:bodyPr/>
                    <a:lstStyle/>
                    <a:p>
                      <a:r>
                        <a:rPr lang="en-US" dirty="0"/>
                        <a:t>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6750195"/>
                  </a:ext>
                </a:extLst>
              </a:tr>
              <a:tr h="371845">
                <a:tc>
                  <a:txBody>
                    <a:bodyPr/>
                    <a:lstStyle/>
                    <a:p>
                      <a:r>
                        <a:rPr lang="en-US" dirty="0"/>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Even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0839927"/>
                  </a:ext>
                </a:extLst>
              </a:tr>
              <a:tr h="371845">
                <a:tc>
                  <a:txBody>
                    <a:bodyPr/>
                    <a:lstStyle/>
                    <a:p>
                      <a:r>
                        <a:rPr lang="en-US" dirty="0"/>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6601134"/>
                  </a:ext>
                </a:extLst>
              </a:tr>
              <a:tr h="371845">
                <a:tc>
                  <a:txBody>
                    <a:bodyPr/>
                    <a:lstStyle/>
                    <a:p>
                      <a:r>
                        <a:rPr lang="en-US" dirty="0"/>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Even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1788822"/>
                  </a:ext>
                </a:extLst>
              </a:tr>
              <a:tr h="371845">
                <a:tc>
                  <a:txBody>
                    <a:bodyPr/>
                    <a:lstStyle/>
                    <a:p>
                      <a:r>
                        <a:rPr lang="en-US" dirty="0"/>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90168"/>
                  </a:ext>
                </a:extLst>
              </a:tr>
              <a:tr h="371845">
                <a:tc>
                  <a:txBody>
                    <a:bodyPr/>
                    <a:lstStyle/>
                    <a:p>
                      <a:r>
                        <a:rPr lang="en-US" dirty="0"/>
                        <a:t>Neither or both (zero)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Even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0005434"/>
                  </a:ext>
                </a:extLst>
              </a:tr>
              <a:tr h="371845">
                <a:tc>
                  <a:txBody>
                    <a:bodyPr/>
                    <a:lstStyle/>
                    <a:p>
                      <a:r>
                        <a:rPr lang="en-US" dirty="0"/>
                        <a:t>Neither or both (zero)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5651295"/>
                  </a:ext>
                </a:extLst>
              </a:tr>
            </a:tbl>
          </a:graphicData>
        </a:graphic>
      </p:graphicFrame>
    </p:spTree>
    <p:extLst>
      <p:ext uri="{BB962C8B-B14F-4D97-AF65-F5344CB8AC3E}">
        <p14:creationId xmlns:p14="http://schemas.microsoft.com/office/powerpoint/2010/main" val="200907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D8E8-0FA3-44B1-86D3-C18E3E43198E}"/>
              </a:ext>
            </a:extLst>
          </p:cNvPr>
          <p:cNvSpPr>
            <a:spLocks noGrp="1"/>
          </p:cNvSpPr>
          <p:nvPr>
            <p:ph type="title"/>
          </p:nvPr>
        </p:nvSpPr>
        <p:spPr/>
        <p:txBody>
          <a:bodyPr/>
          <a:lstStyle/>
          <a:p>
            <a:r>
              <a:rPr lang="en-US" dirty="0"/>
              <a:t>First things first…</a:t>
            </a:r>
          </a:p>
        </p:txBody>
      </p:sp>
      <p:sp>
        <p:nvSpPr>
          <p:cNvPr id="3" name="Content Placeholder 2">
            <a:extLst>
              <a:ext uri="{FF2B5EF4-FFF2-40B4-BE49-F238E27FC236}">
                <a16:creationId xmlns:a16="http://schemas.microsoft.com/office/drawing/2014/main" id="{461C8C71-1F41-4EE3-997B-97B1EA22AB1B}"/>
              </a:ext>
            </a:extLst>
          </p:cNvPr>
          <p:cNvSpPr>
            <a:spLocks noGrp="1"/>
          </p:cNvSpPr>
          <p:nvPr>
            <p:ph idx="1"/>
          </p:nvPr>
        </p:nvSpPr>
        <p:spPr/>
        <p:txBody>
          <a:bodyPr>
            <a:normAutofit/>
          </a:bodyPr>
          <a:lstStyle/>
          <a:p>
            <a:r>
              <a:rPr lang="en-US" dirty="0" err="1"/>
              <a:t>Mea</a:t>
            </a:r>
            <a:r>
              <a:rPr lang="en-US" dirty="0"/>
              <a:t> culpa: Stubs homework grading is late.  Expect it by EOD Friday.</a:t>
            </a:r>
          </a:p>
          <a:p>
            <a:r>
              <a:rPr lang="en-US" dirty="0" err="1"/>
              <a:t>Mea</a:t>
            </a:r>
            <a:r>
              <a:rPr lang="en-US" dirty="0"/>
              <a:t> culpa part deux: No delegate mini-lecture yet.</a:t>
            </a:r>
          </a:p>
          <a:p>
            <a:r>
              <a:rPr lang="en-US" dirty="0"/>
              <a:t>A concern: we’re running a little short on time.  The Selenium ride-along is at risk.</a:t>
            </a:r>
          </a:p>
          <a:p>
            <a:pPr marL="0" indent="0">
              <a:buNone/>
            </a:pPr>
            <a:endParaRPr lang="en-US" dirty="0"/>
          </a:p>
          <a:p>
            <a:endParaRPr lang="en-US" b="1" dirty="0"/>
          </a:p>
          <a:p>
            <a:pPr lvl="1"/>
            <a:endParaRPr lang="en-US" dirty="0"/>
          </a:p>
        </p:txBody>
      </p:sp>
    </p:spTree>
    <p:extLst>
      <p:ext uri="{BB962C8B-B14F-4D97-AF65-F5344CB8AC3E}">
        <p14:creationId xmlns:p14="http://schemas.microsoft.com/office/powerpoint/2010/main" val="1443350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DD71-9920-410F-A42C-9D447B02956F}"/>
              </a:ext>
            </a:extLst>
          </p:cNvPr>
          <p:cNvSpPr>
            <a:spLocks noGrp="1"/>
          </p:cNvSpPr>
          <p:nvPr>
            <p:ph type="title"/>
          </p:nvPr>
        </p:nvSpPr>
        <p:spPr/>
        <p:txBody>
          <a:bodyPr/>
          <a:lstStyle/>
          <a:p>
            <a:r>
              <a:rPr lang="en-US" dirty="0"/>
              <a:t>Applying EP to </a:t>
            </a:r>
            <a:r>
              <a:rPr lang="en-US" dirty="0" err="1"/>
              <a:t>OddOrPos</a:t>
            </a:r>
            <a:endParaRPr lang="en-US" dirty="0"/>
          </a:p>
        </p:txBody>
      </p:sp>
      <p:sp>
        <p:nvSpPr>
          <p:cNvPr id="3" name="Content Placeholder 2">
            <a:extLst>
              <a:ext uri="{FF2B5EF4-FFF2-40B4-BE49-F238E27FC236}">
                <a16:creationId xmlns:a16="http://schemas.microsoft.com/office/drawing/2014/main" id="{7E2D979C-167D-4F0E-85C0-C0F9FFBE211E}"/>
              </a:ext>
            </a:extLst>
          </p:cNvPr>
          <p:cNvSpPr>
            <a:spLocks noGrp="1"/>
          </p:cNvSpPr>
          <p:nvPr>
            <p:ph idx="1"/>
          </p:nvPr>
        </p:nvSpPr>
        <p:spPr/>
        <p:txBody>
          <a:bodyPr/>
          <a:lstStyle/>
          <a:p>
            <a:r>
              <a:rPr lang="en-US" dirty="0"/>
              <a:t>Two axes of interest:</a:t>
            </a:r>
          </a:p>
          <a:p>
            <a:pPr lvl="1"/>
            <a:r>
              <a:rPr lang="en-US" dirty="0"/>
              <a:t>Sign</a:t>
            </a:r>
          </a:p>
          <a:p>
            <a:pPr lvl="1"/>
            <a:r>
              <a:rPr lang="en-US" dirty="0"/>
              <a:t>Parity</a:t>
            </a:r>
          </a:p>
          <a:p>
            <a:r>
              <a:rPr lang="en-US" dirty="0"/>
              <a:t>Equivalence partitions:</a:t>
            </a:r>
          </a:p>
          <a:p>
            <a:pPr lvl="1"/>
            <a:endParaRPr lang="en-US" dirty="0"/>
          </a:p>
          <a:p>
            <a:pPr lvl="1"/>
            <a:endParaRPr lang="en-US" dirty="0"/>
          </a:p>
        </p:txBody>
      </p:sp>
      <p:graphicFrame>
        <p:nvGraphicFramePr>
          <p:cNvPr id="4" name="Table 3">
            <a:extLst>
              <a:ext uri="{FF2B5EF4-FFF2-40B4-BE49-F238E27FC236}">
                <a16:creationId xmlns:a16="http://schemas.microsoft.com/office/drawing/2014/main" id="{75F75D64-E8BE-4F95-A48B-AAAE1BB5E3C0}"/>
              </a:ext>
            </a:extLst>
          </p:cNvPr>
          <p:cNvGraphicFramePr>
            <a:graphicFrameLocks noGrp="1"/>
          </p:cNvGraphicFramePr>
          <p:nvPr/>
        </p:nvGraphicFramePr>
        <p:xfrm>
          <a:off x="1433689" y="3708985"/>
          <a:ext cx="5644444" cy="2602915"/>
        </p:xfrm>
        <a:graphic>
          <a:graphicData uri="http://schemas.openxmlformats.org/drawingml/2006/table">
            <a:tbl>
              <a:tblPr firstRow="1" bandRow="1">
                <a:tableStyleId>{7E9639D4-E3E2-4D34-9284-5A2195B3D0D7}</a:tableStyleId>
              </a:tblPr>
              <a:tblGrid>
                <a:gridCol w="2810933">
                  <a:extLst>
                    <a:ext uri="{9D8B030D-6E8A-4147-A177-3AD203B41FA5}">
                      <a16:colId xmlns:a16="http://schemas.microsoft.com/office/drawing/2014/main" val="900187842"/>
                    </a:ext>
                  </a:extLst>
                </a:gridCol>
                <a:gridCol w="2833511">
                  <a:extLst>
                    <a:ext uri="{9D8B030D-6E8A-4147-A177-3AD203B41FA5}">
                      <a16:colId xmlns:a16="http://schemas.microsoft.com/office/drawing/2014/main" val="3024158678"/>
                    </a:ext>
                  </a:extLst>
                </a:gridCol>
              </a:tblGrid>
              <a:tr h="371845">
                <a:tc>
                  <a:txBody>
                    <a:bodyPr/>
                    <a:lstStyle/>
                    <a:p>
                      <a:r>
                        <a:rPr lang="en-US" dirty="0"/>
                        <a:t>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6750195"/>
                  </a:ext>
                </a:extLst>
              </a:tr>
              <a:tr h="371845">
                <a:tc>
                  <a:txBody>
                    <a:bodyPr/>
                    <a:lstStyle/>
                    <a:p>
                      <a:r>
                        <a:rPr lang="en-US" dirty="0"/>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Even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0839927"/>
                  </a:ext>
                </a:extLst>
              </a:tr>
              <a:tr h="371845">
                <a:tc>
                  <a:txBody>
                    <a:bodyPr/>
                    <a:lstStyle/>
                    <a:p>
                      <a:r>
                        <a:rPr lang="en-US" dirty="0"/>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6601134"/>
                  </a:ext>
                </a:extLst>
              </a:tr>
              <a:tr h="371845">
                <a:tc>
                  <a:txBody>
                    <a:bodyPr/>
                    <a:lstStyle/>
                    <a:p>
                      <a:r>
                        <a:rPr lang="en-US" dirty="0"/>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Even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1788822"/>
                  </a:ext>
                </a:extLst>
              </a:tr>
              <a:tr h="371845">
                <a:tc>
                  <a:txBody>
                    <a:bodyPr/>
                    <a:lstStyle/>
                    <a:p>
                      <a:r>
                        <a:rPr lang="en-US" dirty="0"/>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90168"/>
                  </a:ext>
                </a:extLst>
              </a:tr>
              <a:tr h="371845">
                <a:tc>
                  <a:txBody>
                    <a:bodyPr/>
                    <a:lstStyle/>
                    <a:p>
                      <a:r>
                        <a:rPr lang="en-US" dirty="0"/>
                        <a:t>Neither or both (zero)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Even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0005434"/>
                  </a:ext>
                </a:extLst>
              </a:tr>
              <a:tr h="371845">
                <a:tc>
                  <a:txBody>
                    <a:bodyPr/>
                    <a:lstStyle/>
                    <a:p>
                      <a:r>
                        <a:rPr lang="en-US" dirty="0"/>
                        <a:t>Neither or both (zero)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5651295"/>
                  </a:ext>
                </a:extLst>
              </a:tr>
            </a:tbl>
          </a:graphicData>
        </a:graphic>
      </p:graphicFrame>
      <p:sp>
        <p:nvSpPr>
          <p:cNvPr id="5" name="Arrow: Left 4">
            <a:extLst>
              <a:ext uri="{FF2B5EF4-FFF2-40B4-BE49-F238E27FC236}">
                <a16:creationId xmlns:a16="http://schemas.microsoft.com/office/drawing/2014/main" id="{6044E122-5C6F-43ED-8FA8-5BD3D377C3AA}"/>
              </a:ext>
            </a:extLst>
          </p:cNvPr>
          <p:cNvSpPr/>
          <p:nvPr/>
        </p:nvSpPr>
        <p:spPr>
          <a:xfrm>
            <a:off x="7213601" y="4068354"/>
            <a:ext cx="1873955" cy="335754"/>
          </a:xfrm>
          <a:prstGeom prst="leftArrow">
            <a:avLst/>
          </a:prstGeom>
          <a:solidFill>
            <a:srgbClr val="00B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87AE2DD6-0128-4B2F-8FE6-02E6CEB01409}"/>
              </a:ext>
            </a:extLst>
          </p:cNvPr>
          <p:cNvCxnSpPr/>
          <p:nvPr/>
        </p:nvCxnSpPr>
        <p:spPr>
          <a:xfrm>
            <a:off x="1118653" y="6109229"/>
            <a:ext cx="627662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20B75A-B3C0-4046-95EC-6F56D24E69A7}"/>
              </a:ext>
            </a:extLst>
          </p:cNvPr>
          <p:cNvSpPr txBox="1"/>
          <p:nvPr/>
        </p:nvSpPr>
        <p:spPr>
          <a:xfrm>
            <a:off x="7359504" y="3361942"/>
            <a:ext cx="1635769" cy="646331"/>
          </a:xfrm>
          <a:prstGeom prst="rect">
            <a:avLst/>
          </a:prstGeom>
          <a:noFill/>
        </p:spPr>
        <p:txBody>
          <a:bodyPr wrap="none" rtlCol="0">
            <a:spAutoFit/>
          </a:bodyPr>
          <a:lstStyle/>
          <a:p>
            <a:r>
              <a:rPr lang="en-US" b="1" dirty="0"/>
              <a:t>Valid Partitions</a:t>
            </a:r>
          </a:p>
          <a:p>
            <a:r>
              <a:rPr lang="en-US" dirty="0"/>
              <a:t>(count these)</a:t>
            </a:r>
          </a:p>
        </p:txBody>
      </p:sp>
      <p:sp>
        <p:nvSpPr>
          <p:cNvPr id="9" name="Arrow: Left 8">
            <a:extLst>
              <a:ext uri="{FF2B5EF4-FFF2-40B4-BE49-F238E27FC236}">
                <a16:creationId xmlns:a16="http://schemas.microsoft.com/office/drawing/2014/main" id="{461BBC4B-398F-4FF2-8D30-B83695459B71}"/>
              </a:ext>
            </a:extLst>
          </p:cNvPr>
          <p:cNvSpPr/>
          <p:nvPr/>
        </p:nvSpPr>
        <p:spPr>
          <a:xfrm>
            <a:off x="7240412" y="4472588"/>
            <a:ext cx="1873955" cy="335754"/>
          </a:xfrm>
          <a:prstGeom prst="leftArrow">
            <a:avLst/>
          </a:prstGeom>
          <a:solidFill>
            <a:srgbClr val="00B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Left 9">
            <a:extLst>
              <a:ext uri="{FF2B5EF4-FFF2-40B4-BE49-F238E27FC236}">
                <a16:creationId xmlns:a16="http://schemas.microsoft.com/office/drawing/2014/main" id="{9A2938FD-9402-4E76-930A-2C2A1B60027F}"/>
              </a:ext>
            </a:extLst>
          </p:cNvPr>
          <p:cNvSpPr/>
          <p:nvPr/>
        </p:nvSpPr>
        <p:spPr>
          <a:xfrm>
            <a:off x="7240410" y="5208836"/>
            <a:ext cx="1873955" cy="335754"/>
          </a:xfrm>
          <a:prstGeom prst="leftArrow">
            <a:avLst/>
          </a:prstGeom>
          <a:solidFill>
            <a:srgbClr val="00B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Left 10">
            <a:extLst>
              <a:ext uri="{FF2B5EF4-FFF2-40B4-BE49-F238E27FC236}">
                <a16:creationId xmlns:a16="http://schemas.microsoft.com/office/drawing/2014/main" id="{A7D85083-CBF7-40B7-AA0D-C991E71EBAC4}"/>
              </a:ext>
            </a:extLst>
          </p:cNvPr>
          <p:cNvSpPr/>
          <p:nvPr/>
        </p:nvSpPr>
        <p:spPr>
          <a:xfrm>
            <a:off x="9276646" y="4800987"/>
            <a:ext cx="1873955" cy="335754"/>
          </a:xfrm>
          <a:prstGeom prst="leftArrow">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Left 11">
            <a:extLst>
              <a:ext uri="{FF2B5EF4-FFF2-40B4-BE49-F238E27FC236}">
                <a16:creationId xmlns:a16="http://schemas.microsoft.com/office/drawing/2014/main" id="{38EF361B-5C84-487E-A85C-C671D6F1851E}"/>
              </a:ext>
            </a:extLst>
          </p:cNvPr>
          <p:cNvSpPr/>
          <p:nvPr/>
        </p:nvSpPr>
        <p:spPr>
          <a:xfrm>
            <a:off x="9297105" y="5488975"/>
            <a:ext cx="1873955" cy="335754"/>
          </a:xfrm>
          <a:prstGeom prst="leftArrow">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1D865DB0-3848-47CB-8BB9-7740A664DA04}"/>
              </a:ext>
            </a:extLst>
          </p:cNvPr>
          <p:cNvSpPr txBox="1"/>
          <p:nvPr/>
        </p:nvSpPr>
        <p:spPr>
          <a:xfrm>
            <a:off x="9366589" y="3385819"/>
            <a:ext cx="1987211" cy="646331"/>
          </a:xfrm>
          <a:prstGeom prst="rect">
            <a:avLst/>
          </a:prstGeom>
          <a:noFill/>
        </p:spPr>
        <p:txBody>
          <a:bodyPr wrap="none" rtlCol="0">
            <a:spAutoFit/>
          </a:bodyPr>
          <a:lstStyle/>
          <a:p>
            <a:r>
              <a:rPr lang="en-US" b="1" dirty="0"/>
              <a:t>Valid Partitions</a:t>
            </a:r>
          </a:p>
          <a:p>
            <a:r>
              <a:rPr lang="en-US" dirty="0"/>
              <a:t>(don’t count these)</a:t>
            </a:r>
          </a:p>
        </p:txBody>
      </p:sp>
      <p:sp>
        <p:nvSpPr>
          <p:cNvPr id="14" name="TextBox 13">
            <a:extLst>
              <a:ext uri="{FF2B5EF4-FFF2-40B4-BE49-F238E27FC236}">
                <a16:creationId xmlns:a16="http://schemas.microsoft.com/office/drawing/2014/main" id="{C2DC11A0-6F02-485C-B630-B13ECB62F9CD}"/>
              </a:ext>
            </a:extLst>
          </p:cNvPr>
          <p:cNvSpPr txBox="1"/>
          <p:nvPr/>
        </p:nvSpPr>
        <p:spPr>
          <a:xfrm>
            <a:off x="7395275" y="5899640"/>
            <a:ext cx="1213794" cy="369332"/>
          </a:xfrm>
          <a:prstGeom prst="rect">
            <a:avLst/>
          </a:prstGeom>
          <a:noFill/>
        </p:spPr>
        <p:txBody>
          <a:bodyPr wrap="none" rtlCol="0">
            <a:spAutoFit/>
          </a:bodyPr>
          <a:lstStyle/>
          <a:p>
            <a:r>
              <a:rPr lang="en-US" b="1" i="1" dirty="0">
                <a:solidFill>
                  <a:srgbClr val="FF0000"/>
                </a:solidFill>
              </a:rPr>
              <a:t>Impossible</a:t>
            </a:r>
          </a:p>
        </p:txBody>
      </p:sp>
    </p:spTree>
    <p:extLst>
      <p:ext uri="{BB962C8B-B14F-4D97-AF65-F5344CB8AC3E}">
        <p14:creationId xmlns:p14="http://schemas.microsoft.com/office/powerpoint/2010/main" val="423256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animBg="1"/>
      <p:bldP spid="11" grpId="0" animBg="1"/>
      <p:bldP spid="12" grpId="0" animBg="1"/>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7CF85-1B7B-477E-A00D-241EB0CBB733}"/>
              </a:ext>
            </a:extLst>
          </p:cNvPr>
          <p:cNvSpPr>
            <a:spLocks noGrp="1"/>
          </p:cNvSpPr>
          <p:nvPr>
            <p:ph type="title"/>
          </p:nvPr>
        </p:nvSpPr>
        <p:spPr/>
        <p:txBody>
          <a:bodyPr/>
          <a:lstStyle/>
          <a:p>
            <a:r>
              <a:rPr lang="en-US" dirty="0"/>
              <a:t>Boundary Value Analysis</a:t>
            </a:r>
          </a:p>
        </p:txBody>
      </p:sp>
      <p:sp>
        <p:nvSpPr>
          <p:cNvPr id="3" name="Content Placeholder 2">
            <a:extLst>
              <a:ext uri="{FF2B5EF4-FFF2-40B4-BE49-F238E27FC236}">
                <a16:creationId xmlns:a16="http://schemas.microsoft.com/office/drawing/2014/main" id="{79FB7B7B-CC6F-4FBD-A330-1F1A2A9B0FF5}"/>
              </a:ext>
            </a:extLst>
          </p:cNvPr>
          <p:cNvSpPr>
            <a:spLocks noGrp="1"/>
          </p:cNvSpPr>
          <p:nvPr>
            <p:ph idx="1"/>
          </p:nvPr>
        </p:nvSpPr>
        <p:spPr>
          <a:xfrm>
            <a:off x="838200" y="1516531"/>
            <a:ext cx="5847148" cy="5032375"/>
          </a:xfrm>
        </p:spPr>
        <p:txBody>
          <a:bodyPr>
            <a:normAutofit/>
          </a:bodyPr>
          <a:lstStyle/>
          <a:p>
            <a:r>
              <a:rPr lang="en-US" dirty="0"/>
              <a:t>Test at…well, the boundaries</a:t>
            </a:r>
          </a:p>
          <a:p>
            <a:r>
              <a:rPr lang="en-US" dirty="0"/>
              <a:t>Informal: For each range test </a:t>
            </a:r>
            <a:r>
              <a:rPr lang="en-US" i="1" dirty="0"/>
              <a:t>min, max </a:t>
            </a:r>
          </a:p>
          <a:p>
            <a:r>
              <a:rPr lang="en-US" dirty="0"/>
              <a:t>Two-value: </a:t>
            </a:r>
            <a:r>
              <a:rPr lang="en-US" i="1" dirty="0"/>
              <a:t>min, min+1, max, max-1</a:t>
            </a:r>
            <a:r>
              <a:rPr lang="en-US" dirty="0"/>
              <a:t> (two-values per boundary)</a:t>
            </a:r>
          </a:p>
          <a:p>
            <a:r>
              <a:rPr lang="en-US" dirty="0"/>
              <a:t>Three-value (robust) analysis:  </a:t>
            </a:r>
            <a:r>
              <a:rPr lang="en-US" i="1" dirty="0"/>
              <a:t>min-1, min, min+1, max-1, max, max+1</a:t>
            </a:r>
          </a:p>
          <a:p>
            <a:r>
              <a:rPr lang="en-US" dirty="0"/>
              <a:t>In CS, BVA includes </a:t>
            </a:r>
            <a:r>
              <a:rPr lang="en-US" i="1" dirty="0"/>
              <a:t>nominal values </a:t>
            </a:r>
            <a:r>
              <a:rPr lang="en-US" dirty="0"/>
              <a:t>for each range</a:t>
            </a:r>
          </a:p>
          <a:p>
            <a:pPr marL="0" indent="0">
              <a:buNone/>
            </a:pPr>
            <a:endParaRPr lang="en-US" dirty="0"/>
          </a:p>
          <a:p>
            <a:pPr marL="0" indent="0">
              <a:buNone/>
            </a:pPr>
            <a:endParaRPr lang="en-US" dirty="0"/>
          </a:p>
        </p:txBody>
      </p:sp>
      <p:cxnSp>
        <p:nvCxnSpPr>
          <p:cNvPr id="12" name="Straight Connector 11">
            <a:extLst>
              <a:ext uri="{FF2B5EF4-FFF2-40B4-BE49-F238E27FC236}">
                <a16:creationId xmlns:a16="http://schemas.microsoft.com/office/drawing/2014/main" id="{6929094C-2077-4774-8E5D-EEF5E8D1CD64}"/>
              </a:ext>
            </a:extLst>
          </p:cNvPr>
          <p:cNvCxnSpPr>
            <a:cxnSpLocks/>
          </p:cNvCxnSpPr>
          <p:nvPr/>
        </p:nvCxnSpPr>
        <p:spPr>
          <a:xfrm>
            <a:off x="6989106" y="5404258"/>
            <a:ext cx="4806647" cy="0"/>
          </a:xfrm>
          <a:prstGeom prst="line">
            <a:avLst/>
          </a:prstGeom>
          <a:ln w="603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BD28E0-B049-4FD4-9645-7A5339240916}"/>
              </a:ext>
            </a:extLst>
          </p:cNvPr>
          <p:cNvCxnSpPr>
            <a:cxnSpLocks/>
          </p:cNvCxnSpPr>
          <p:nvPr/>
        </p:nvCxnSpPr>
        <p:spPr>
          <a:xfrm flipH="1" flipV="1">
            <a:off x="7021054" y="1236418"/>
            <a:ext cx="1" cy="4167840"/>
          </a:xfrm>
          <a:prstGeom prst="line">
            <a:avLst/>
          </a:prstGeom>
          <a:ln w="603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DEA04CF-3C96-4180-B7D2-DAD9C7454CE9}"/>
              </a:ext>
            </a:extLst>
          </p:cNvPr>
          <p:cNvSpPr txBox="1"/>
          <p:nvPr/>
        </p:nvSpPr>
        <p:spPr>
          <a:xfrm>
            <a:off x="6812644" y="823218"/>
            <a:ext cx="38183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x</a:t>
            </a:r>
            <a:r>
              <a:rPr lang="en-US" i="1" baseline="-25000" dirty="0">
                <a:latin typeface="Cambria Math" panose="02040503050406030204" pitchFamily="18" charset="0"/>
                <a:ea typeface="Cambria Math" panose="02040503050406030204" pitchFamily="18" charset="0"/>
              </a:rPr>
              <a:t>1</a:t>
            </a:r>
          </a:p>
        </p:txBody>
      </p:sp>
      <p:sp>
        <p:nvSpPr>
          <p:cNvPr id="19" name="TextBox 18">
            <a:extLst>
              <a:ext uri="{FF2B5EF4-FFF2-40B4-BE49-F238E27FC236}">
                <a16:creationId xmlns:a16="http://schemas.microsoft.com/office/drawing/2014/main" id="{94296ACE-C731-434F-B1F6-3B29C35465D0}"/>
              </a:ext>
            </a:extLst>
          </p:cNvPr>
          <p:cNvSpPr txBox="1"/>
          <p:nvPr/>
        </p:nvSpPr>
        <p:spPr>
          <a:xfrm>
            <a:off x="11748786" y="5167312"/>
            <a:ext cx="38183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x</a:t>
            </a:r>
            <a:r>
              <a:rPr lang="en-US" i="1" baseline="-25000" dirty="0">
                <a:latin typeface="Cambria Math" panose="02040503050406030204" pitchFamily="18" charset="0"/>
                <a:ea typeface="Cambria Math" panose="02040503050406030204" pitchFamily="18" charset="0"/>
              </a:rPr>
              <a:t>2</a:t>
            </a:r>
          </a:p>
        </p:txBody>
      </p:sp>
      <p:cxnSp>
        <p:nvCxnSpPr>
          <p:cNvPr id="21" name="Straight Connector 20">
            <a:extLst>
              <a:ext uri="{FF2B5EF4-FFF2-40B4-BE49-F238E27FC236}">
                <a16:creationId xmlns:a16="http://schemas.microsoft.com/office/drawing/2014/main" id="{E5556E3D-10B2-49A8-B402-1725D276BCE9}"/>
              </a:ext>
            </a:extLst>
          </p:cNvPr>
          <p:cNvCxnSpPr/>
          <p:nvPr/>
        </p:nvCxnSpPr>
        <p:spPr>
          <a:xfrm>
            <a:off x="7021054" y="1973179"/>
            <a:ext cx="4204409"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C0442E4-7F54-4DC8-B293-18B281AE0367}"/>
              </a:ext>
            </a:extLst>
          </p:cNvPr>
          <p:cNvCxnSpPr/>
          <p:nvPr/>
        </p:nvCxnSpPr>
        <p:spPr>
          <a:xfrm>
            <a:off x="7021054" y="4772526"/>
            <a:ext cx="4204409"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D785A3-F110-45D5-BF58-56BAEC19EE95}"/>
              </a:ext>
            </a:extLst>
          </p:cNvPr>
          <p:cNvCxnSpPr>
            <a:cxnSpLocks/>
          </p:cNvCxnSpPr>
          <p:nvPr/>
        </p:nvCxnSpPr>
        <p:spPr>
          <a:xfrm rot="16200000">
            <a:off x="5734388" y="3302053"/>
            <a:ext cx="4204409"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3544CB6-2B7E-42FD-A1A0-E520A0A2F7AC}"/>
              </a:ext>
            </a:extLst>
          </p:cNvPr>
          <p:cNvCxnSpPr>
            <a:cxnSpLocks/>
          </p:cNvCxnSpPr>
          <p:nvPr/>
        </p:nvCxnSpPr>
        <p:spPr>
          <a:xfrm rot="16200000">
            <a:off x="8629988" y="3320337"/>
            <a:ext cx="4204409"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DBC416E-8024-4D3D-A3D0-60A58CAD72EC}"/>
              </a:ext>
            </a:extLst>
          </p:cNvPr>
          <p:cNvSpPr txBox="1"/>
          <p:nvPr/>
        </p:nvSpPr>
        <p:spPr>
          <a:xfrm>
            <a:off x="7673058" y="5475753"/>
            <a:ext cx="1450200"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a</a:t>
            </a:r>
            <a:endParaRPr lang="en-US" baseline="-25000"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F101F745-5093-40EA-8711-F10163DB79C9}"/>
              </a:ext>
            </a:extLst>
          </p:cNvPr>
          <p:cNvSpPr txBox="1"/>
          <p:nvPr/>
        </p:nvSpPr>
        <p:spPr>
          <a:xfrm>
            <a:off x="10628700" y="5474822"/>
            <a:ext cx="1450200"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b</a:t>
            </a:r>
            <a:endParaRPr lang="en-US" baseline="-25000" dirty="0">
              <a:latin typeface="Cambria Math" panose="02040503050406030204" pitchFamily="18" charset="0"/>
              <a:ea typeface="Cambria Math" panose="02040503050406030204" pitchFamily="18" charset="0"/>
            </a:endParaRPr>
          </a:p>
        </p:txBody>
      </p:sp>
      <p:sp>
        <p:nvSpPr>
          <p:cNvPr id="30" name="TextBox 29">
            <a:extLst>
              <a:ext uri="{FF2B5EF4-FFF2-40B4-BE49-F238E27FC236}">
                <a16:creationId xmlns:a16="http://schemas.microsoft.com/office/drawing/2014/main" id="{B7E714EA-8CF2-42BE-913C-DB658C6D3A56}"/>
              </a:ext>
            </a:extLst>
          </p:cNvPr>
          <p:cNvSpPr txBox="1"/>
          <p:nvPr/>
        </p:nvSpPr>
        <p:spPr>
          <a:xfrm>
            <a:off x="6685349" y="4576383"/>
            <a:ext cx="1450200"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d</a:t>
            </a:r>
            <a:endParaRPr lang="en-US" baseline="-25000" dirty="0">
              <a:latin typeface="Cambria Math" panose="02040503050406030204" pitchFamily="18" charset="0"/>
              <a:ea typeface="Cambria Math" panose="02040503050406030204" pitchFamily="18" charset="0"/>
            </a:endParaRPr>
          </a:p>
        </p:txBody>
      </p:sp>
      <p:sp>
        <p:nvSpPr>
          <p:cNvPr id="31" name="TextBox 30">
            <a:extLst>
              <a:ext uri="{FF2B5EF4-FFF2-40B4-BE49-F238E27FC236}">
                <a16:creationId xmlns:a16="http://schemas.microsoft.com/office/drawing/2014/main" id="{E8B48AAF-1B62-40D0-9705-4BF8342DE01E}"/>
              </a:ext>
            </a:extLst>
          </p:cNvPr>
          <p:cNvSpPr txBox="1"/>
          <p:nvPr/>
        </p:nvSpPr>
        <p:spPr>
          <a:xfrm>
            <a:off x="6685349" y="1788513"/>
            <a:ext cx="1450200"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c</a:t>
            </a:r>
            <a:endParaRPr lang="en-US" baseline="-25000" dirty="0">
              <a:latin typeface="Cambria Math" panose="02040503050406030204" pitchFamily="18" charset="0"/>
              <a:ea typeface="Cambria Math" panose="02040503050406030204" pitchFamily="18" charset="0"/>
            </a:endParaRPr>
          </a:p>
        </p:txBody>
      </p:sp>
      <p:sp>
        <p:nvSpPr>
          <p:cNvPr id="32" name="Oval 31">
            <a:extLst>
              <a:ext uri="{FF2B5EF4-FFF2-40B4-BE49-F238E27FC236}">
                <a16:creationId xmlns:a16="http://schemas.microsoft.com/office/drawing/2014/main" id="{29D17D91-4C82-428F-ACE0-FD73B6F8F38F}"/>
              </a:ext>
            </a:extLst>
          </p:cNvPr>
          <p:cNvSpPr/>
          <p:nvPr/>
        </p:nvSpPr>
        <p:spPr>
          <a:xfrm>
            <a:off x="7776434" y="3245106"/>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7852F59-E0FC-4CAC-AC52-0511109B0C2F}"/>
              </a:ext>
            </a:extLst>
          </p:cNvPr>
          <p:cNvSpPr/>
          <p:nvPr/>
        </p:nvSpPr>
        <p:spPr>
          <a:xfrm>
            <a:off x="10672034" y="3245106"/>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A4CC047-1F0B-47C6-9500-AAACD0868D48}"/>
              </a:ext>
            </a:extLst>
          </p:cNvPr>
          <p:cNvSpPr/>
          <p:nvPr/>
        </p:nvSpPr>
        <p:spPr>
          <a:xfrm>
            <a:off x="9270414" y="1913021"/>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A147AB6-C1B1-4BC8-BF6C-B80907E5DF8D}"/>
              </a:ext>
            </a:extLst>
          </p:cNvPr>
          <p:cNvSpPr/>
          <p:nvPr/>
        </p:nvSpPr>
        <p:spPr>
          <a:xfrm>
            <a:off x="9270414" y="4704348"/>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5801B6A-F4D8-44DE-B912-51F94E82AD09}"/>
              </a:ext>
            </a:extLst>
          </p:cNvPr>
          <p:cNvSpPr/>
          <p:nvPr/>
        </p:nvSpPr>
        <p:spPr>
          <a:xfrm>
            <a:off x="7997989" y="3245106"/>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C3DD087-1E98-47E3-A989-020A5A6B0CF1}"/>
              </a:ext>
            </a:extLst>
          </p:cNvPr>
          <p:cNvSpPr/>
          <p:nvPr/>
        </p:nvSpPr>
        <p:spPr>
          <a:xfrm>
            <a:off x="10433236" y="3245106"/>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9EDDED-EFAA-4B74-BBB7-29B3A0D9CAF3}"/>
              </a:ext>
            </a:extLst>
          </p:cNvPr>
          <p:cNvSpPr/>
          <p:nvPr/>
        </p:nvSpPr>
        <p:spPr>
          <a:xfrm>
            <a:off x="9270414" y="2089810"/>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46BF372-A452-4B41-8D95-556E30217888}"/>
              </a:ext>
            </a:extLst>
          </p:cNvPr>
          <p:cNvSpPr/>
          <p:nvPr/>
        </p:nvSpPr>
        <p:spPr>
          <a:xfrm>
            <a:off x="9270414" y="4527559"/>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C00B040-0A2C-474B-862C-E13E2300EA14}"/>
              </a:ext>
            </a:extLst>
          </p:cNvPr>
          <p:cNvSpPr/>
          <p:nvPr/>
        </p:nvSpPr>
        <p:spPr>
          <a:xfrm>
            <a:off x="7545311" y="3245106"/>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5721169-A539-445D-95D7-B166468EAB8B}"/>
              </a:ext>
            </a:extLst>
          </p:cNvPr>
          <p:cNvSpPr/>
          <p:nvPr/>
        </p:nvSpPr>
        <p:spPr>
          <a:xfrm>
            <a:off x="9270414" y="1728355"/>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3C1B87E-5EE2-4E9C-9D1A-2F2E988E8CB9}"/>
              </a:ext>
            </a:extLst>
          </p:cNvPr>
          <p:cNvSpPr/>
          <p:nvPr/>
        </p:nvSpPr>
        <p:spPr>
          <a:xfrm>
            <a:off x="10890543" y="3245106"/>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4B934AB-30CC-419F-9834-BBFBE38AD68D}"/>
              </a:ext>
            </a:extLst>
          </p:cNvPr>
          <p:cNvSpPr/>
          <p:nvPr/>
        </p:nvSpPr>
        <p:spPr>
          <a:xfrm>
            <a:off x="9270414" y="4881136"/>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363BCAB-1F25-4B8D-83D1-8E64E346801E}"/>
              </a:ext>
            </a:extLst>
          </p:cNvPr>
          <p:cNvSpPr/>
          <p:nvPr/>
        </p:nvSpPr>
        <p:spPr>
          <a:xfrm>
            <a:off x="9270414" y="3245106"/>
            <a:ext cx="120316"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641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500"/>
                                        <p:tgtEl>
                                          <p:spTgt spid="3">
                                            <p:txEl>
                                              <p:pRg st="3" end="3"/>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animEffect transition="in" filter="fade">
                                      <p:cBhvr>
                                        <p:cTn id="58" dur="500"/>
                                        <p:tgtEl>
                                          <p:spTgt spid="3">
                                            <p:txEl>
                                              <p:pRg st="4" end="4"/>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F187-8865-4389-A548-2DAF70A05AB2}"/>
              </a:ext>
            </a:extLst>
          </p:cNvPr>
          <p:cNvSpPr>
            <a:spLocks noGrp="1"/>
          </p:cNvSpPr>
          <p:nvPr>
            <p:ph type="title"/>
          </p:nvPr>
        </p:nvSpPr>
        <p:spPr/>
        <p:txBody>
          <a:bodyPr/>
          <a:lstStyle/>
          <a:p>
            <a:r>
              <a:rPr lang="en-US" dirty="0"/>
              <a:t>Boundary Value Analysis Example</a:t>
            </a:r>
          </a:p>
        </p:txBody>
      </p:sp>
      <p:sp>
        <p:nvSpPr>
          <p:cNvPr id="3" name="Content Placeholder 2">
            <a:extLst>
              <a:ext uri="{FF2B5EF4-FFF2-40B4-BE49-F238E27FC236}">
                <a16:creationId xmlns:a16="http://schemas.microsoft.com/office/drawing/2014/main" id="{092F124D-E3DF-4A3C-A79E-3029200E596E}"/>
              </a:ext>
            </a:extLst>
          </p:cNvPr>
          <p:cNvSpPr>
            <a:spLocks noGrp="1"/>
          </p:cNvSpPr>
          <p:nvPr>
            <p:ph idx="1"/>
          </p:nvPr>
        </p:nvSpPr>
        <p:spPr/>
        <p:txBody>
          <a:bodyPr/>
          <a:lstStyle/>
          <a:p>
            <a:r>
              <a:rPr lang="en-US" dirty="0"/>
              <a:t>Partition a set of test conditions into groups or sets that are treated equivalently</a:t>
            </a:r>
          </a:p>
          <a:p>
            <a:r>
              <a:rPr lang="en-US" b="1" dirty="0" err="1"/>
              <a:t>PriceCalc</a:t>
            </a:r>
            <a:r>
              <a:rPr lang="en-US" b="1" dirty="0"/>
              <a:t> (HW 3)</a:t>
            </a:r>
            <a:r>
              <a:rPr lang="en-US" dirty="0"/>
              <a:t>: five partitions (using two-value test cases)	</a:t>
            </a:r>
            <a:endParaRPr lang="en-US" b="1" dirty="0"/>
          </a:p>
          <a:p>
            <a:pPr marL="457200" lvl="1" indent="0">
              <a:buNone/>
            </a:pPr>
            <a:endParaRPr lang="en-US" i="1" dirty="0"/>
          </a:p>
          <a:p>
            <a:pPr lvl="1"/>
            <a:endParaRPr lang="en-US" dirty="0"/>
          </a:p>
        </p:txBody>
      </p:sp>
      <p:graphicFrame>
        <p:nvGraphicFramePr>
          <p:cNvPr id="4" name="Table 3">
            <a:extLst>
              <a:ext uri="{FF2B5EF4-FFF2-40B4-BE49-F238E27FC236}">
                <a16:creationId xmlns:a16="http://schemas.microsoft.com/office/drawing/2014/main" id="{0F1752DA-8CCD-4F33-B13B-512FFA55D16E}"/>
              </a:ext>
            </a:extLst>
          </p:cNvPr>
          <p:cNvGraphicFramePr>
            <a:graphicFrameLocks noGrp="1"/>
          </p:cNvGraphicFramePr>
          <p:nvPr/>
        </p:nvGraphicFramePr>
        <p:xfrm>
          <a:off x="1528564" y="3964153"/>
          <a:ext cx="8852768" cy="1056029"/>
        </p:xfrm>
        <a:graphic>
          <a:graphicData uri="http://schemas.openxmlformats.org/drawingml/2006/table">
            <a:tbl>
              <a:tblPr firstRow="1" bandRow="1">
                <a:tableStyleId>{5C22544A-7EE6-4342-B048-85BDC9FD1C3A}</a:tableStyleId>
              </a:tblPr>
              <a:tblGrid>
                <a:gridCol w="1125727">
                  <a:extLst>
                    <a:ext uri="{9D8B030D-6E8A-4147-A177-3AD203B41FA5}">
                      <a16:colId xmlns:a16="http://schemas.microsoft.com/office/drawing/2014/main" val="870505788"/>
                    </a:ext>
                  </a:extLst>
                </a:gridCol>
                <a:gridCol w="1125727">
                  <a:extLst>
                    <a:ext uri="{9D8B030D-6E8A-4147-A177-3AD203B41FA5}">
                      <a16:colId xmlns:a16="http://schemas.microsoft.com/office/drawing/2014/main" val="1312990047"/>
                    </a:ext>
                  </a:extLst>
                </a:gridCol>
                <a:gridCol w="1125727">
                  <a:extLst>
                    <a:ext uri="{9D8B030D-6E8A-4147-A177-3AD203B41FA5}">
                      <a16:colId xmlns:a16="http://schemas.microsoft.com/office/drawing/2014/main" val="1790541278"/>
                    </a:ext>
                  </a:extLst>
                </a:gridCol>
                <a:gridCol w="1278775">
                  <a:extLst>
                    <a:ext uri="{9D8B030D-6E8A-4147-A177-3AD203B41FA5}">
                      <a16:colId xmlns:a16="http://schemas.microsoft.com/office/drawing/2014/main" val="675689771"/>
                    </a:ext>
                  </a:extLst>
                </a:gridCol>
                <a:gridCol w="1278775">
                  <a:extLst>
                    <a:ext uri="{9D8B030D-6E8A-4147-A177-3AD203B41FA5}">
                      <a16:colId xmlns:a16="http://schemas.microsoft.com/office/drawing/2014/main" val="2923868406"/>
                    </a:ext>
                  </a:extLst>
                </a:gridCol>
                <a:gridCol w="972679">
                  <a:extLst>
                    <a:ext uri="{9D8B030D-6E8A-4147-A177-3AD203B41FA5}">
                      <a16:colId xmlns:a16="http://schemas.microsoft.com/office/drawing/2014/main" val="2689107434"/>
                    </a:ext>
                  </a:extLst>
                </a:gridCol>
                <a:gridCol w="972679">
                  <a:extLst>
                    <a:ext uri="{9D8B030D-6E8A-4147-A177-3AD203B41FA5}">
                      <a16:colId xmlns:a16="http://schemas.microsoft.com/office/drawing/2014/main" val="1790338900"/>
                    </a:ext>
                  </a:extLst>
                </a:gridCol>
                <a:gridCol w="972679">
                  <a:extLst>
                    <a:ext uri="{9D8B030D-6E8A-4147-A177-3AD203B41FA5}">
                      <a16:colId xmlns:a16="http://schemas.microsoft.com/office/drawing/2014/main" val="9772582"/>
                    </a:ext>
                  </a:extLst>
                </a:gridCol>
              </a:tblGrid>
              <a:tr h="415949">
                <a:tc>
                  <a:txBody>
                    <a:bodyPr/>
                    <a:lstStyle/>
                    <a:p>
                      <a:r>
                        <a:rPr lang="en-US" dirty="0"/>
                        <a:t>Invalid</a:t>
                      </a:r>
                    </a:p>
                  </a:txBody>
                  <a:tcPr/>
                </a:tc>
                <a:tc gridSpan="2">
                  <a:txBody>
                    <a:bodyPr/>
                    <a:lstStyle/>
                    <a:p>
                      <a:r>
                        <a:rPr lang="en-US" dirty="0"/>
                        <a:t>Valid (</a:t>
                      </a:r>
                      <a:r>
                        <a:rPr lang="en-US" dirty="0" err="1"/>
                        <a:t>reg</a:t>
                      </a:r>
                      <a:r>
                        <a:rPr lang="en-US" dirty="0"/>
                        <a:t> price)</a:t>
                      </a:r>
                    </a:p>
                  </a:txBody>
                  <a:tcPr/>
                </a:tc>
                <a:tc hMerge="1">
                  <a:txBody>
                    <a:bodyPr/>
                    <a:lstStyle/>
                    <a:p>
                      <a:endParaRPr lang="en-US"/>
                    </a:p>
                  </a:txBody>
                  <a:tcPr/>
                </a:tc>
                <a:tc gridSpan="2">
                  <a:txBody>
                    <a:bodyPr/>
                    <a:lstStyle/>
                    <a:p>
                      <a:r>
                        <a:rPr lang="en-US" dirty="0"/>
                        <a:t>Valid (10% discount)</a:t>
                      </a:r>
                    </a:p>
                  </a:txBody>
                  <a:tcPr/>
                </a:tc>
                <a:tc hMerge="1">
                  <a:txBody>
                    <a:bodyPr/>
                    <a:lstStyle/>
                    <a:p>
                      <a:endParaRPr lang="en-US"/>
                    </a:p>
                  </a:txBody>
                  <a:tcPr/>
                </a:tc>
                <a:tc gridSpan="2">
                  <a:txBody>
                    <a:bodyPr/>
                    <a:lstStyle/>
                    <a:p>
                      <a:r>
                        <a:rPr lang="en-US" dirty="0"/>
                        <a:t>Valid (20% disc)</a:t>
                      </a:r>
                    </a:p>
                  </a:txBody>
                  <a:tcPr/>
                </a:tc>
                <a:tc hMerge="1">
                  <a:txBody>
                    <a:bodyPr/>
                    <a:lstStyle/>
                    <a:p>
                      <a:endParaRPr lang="en-US"/>
                    </a:p>
                  </a:txBody>
                  <a:tcPr/>
                </a:tc>
                <a:tc>
                  <a:txBody>
                    <a:bodyPr/>
                    <a:lstStyle/>
                    <a:p>
                      <a:r>
                        <a:rPr lang="en-US" dirty="0"/>
                        <a:t>Invalid</a:t>
                      </a:r>
                    </a:p>
                  </a:txBody>
                  <a:tcPr/>
                </a:tc>
                <a:extLst>
                  <a:ext uri="{0D108BD9-81ED-4DB2-BD59-A6C34878D82A}">
                    <a16:rowId xmlns:a16="http://schemas.microsoft.com/office/drawing/2014/main" val="3721994717"/>
                  </a:ext>
                </a:extLst>
              </a:tr>
              <a:tr h="240987">
                <a:tc>
                  <a:txBody>
                    <a:bodyPr/>
                    <a:lstStyle/>
                    <a:p>
                      <a:pPr algn="r"/>
                      <a:r>
                        <a:rPr lang="en-US" dirty="0"/>
                        <a:t>0</a:t>
                      </a:r>
                    </a:p>
                  </a:txBody>
                  <a:tcPr/>
                </a:tc>
                <a:tc>
                  <a:txBody>
                    <a:bodyPr/>
                    <a:lstStyle/>
                    <a:p>
                      <a:r>
                        <a:rPr lang="en-US" dirty="0"/>
                        <a:t>1</a:t>
                      </a:r>
                    </a:p>
                  </a:txBody>
                  <a:tcPr/>
                </a:tc>
                <a:tc>
                  <a:txBody>
                    <a:bodyPr/>
                    <a:lstStyle/>
                    <a:p>
                      <a:pPr algn="r"/>
                      <a:r>
                        <a:rPr lang="en-US" dirty="0"/>
                        <a:t>9</a:t>
                      </a:r>
                    </a:p>
                  </a:txBody>
                  <a:tcPr/>
                </a:tc>
                <a:tc>
                  <a:txBody>
                    <a:bodyPr/>
                    <a:lstStyle/>
                    <a:p>
                      <a:r>
                        <a:rPr lang="en-US" dirty="0"/>
                        <a:t>10</a:t>
                      </a:r>
                    </a:p>
                  </a:txBody>
                  <a:tcPr/>
                </a:tc>
                <a:tc>
                  <a:txBody>
                    <a:bodyPr/>
                    <a:lstStyle/>
                    <a:p>
                      <a:pPr algn="r"/>
                      <a:r>
                        <a:rPr lang="en-US" dirty="0"/>
                        <a:t>19</a:t>
                      </a:r>
                    </a:p>
                  </a:txBody>
                  <a:tcPr/>
                </a:tc>
                <a:tc>
                  <a:txBody>
                    <a:bodyPr/>
                    <a:lstStyle/>
                    <a:p>
                      <a:r>
                        <a:rPr lang="en-US" dirty="0"/>
                        <a:t>20</a:t>
                      </a:r>
                    </a:p>
                  </a:txBody>
                  <a:tcPr/>
                </a:tc>
                <a:tc>
                  <a:txBody>
                    <a:bodyPr/>
                    <a:lstStyle/>
                    <a:p>
                      <a:pPr algn="r"/>
                      <a:r>
                        <a:rPr lang="en-US" dirty="0" err="1"/>
                        <a:t>int.max</a:t>
                      </a:r>
                      <a:endParaRPr lang="en-US" dirty="0"/>
                    </a:p>
                  </a:txBody>
                  <a:tcPr/>
                </a:tc>
                <a:tc>
                  <a:txBody>
                    <a:bodyPr/>
                    <a:lstStyle/>
                    <a:p>
                      <a:pPr algn="r"/>
                      <a:r>
                        <a:rPr lang="en-US" dirty="0"/>
                        <a:t>int.max+1</a:t>
                      </a:r>
                    </a:p>
                  </a:txBody>
                  <a:tcPr/>
                </a:tc>
                <a:extLst>
                  <a:ext uri="{0D108BD9-81ED-4DB2-BD59-A6C34878D82A}">
                    <a16:rowId xmlns:a16="http://schemas.microsoft.com/office/drawing/2014/main" val="4063289331"/>
                  </a:ext>
                </a:extLst>
              </a:tr>
            </a:tbl>
          </a:graphicData>
        </a:graphic>
      </p:graphicFrame>
      <p:sp>
        <p:nvSpPr>
          <p:cNvPr id="9" name="Arrow: Down 8">
            <a:extLst>
              <a:ext uri="{FF2B5EF4-FFF2-40B4-BE49-F238E27FC236}">
                <a16:creationId xmlns:a16="http://schemas.microsoft.com/office/drawing/2014/main" id="{9790ECE4-5B9E-4650-A73D-B0A67E8CA6B1}"/>
              </a:ext>
            </a:extLst>
          </p:cNvPr>
          <p:cNvSpPr/>
          <p:nvPr/>
        </p:nvSpPr>
        <p:spPr>
          <a:xfrm flipV="1">
            <a:off x="1874107" y="5051108"/>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854ACFF-86D5-41DC-B7BD-AD09BDE0CB4E}"/>
              </a:ext>
            </a:extLst>
          </p:cNvPr>
          <p:cNvSpPr txBox="1"/>
          <p:nvPr/>
        </p:nvSpPr>
        <p:spPr>
          <a:xfrm>
            <a:off x="1742122" y="5570124"/>
            <a:ext cx="896272" cy="369332"/>
          </a:xfrm>
          <a:prstGeom prst="rect">
            <a:avLst/>
          </a:prstGeom>
          <a:noFill/>
        </p:spPr>
        <p:txBody>
          <a:bodyPr wrap="none" rtlCol="0">
            <a:spAutoFit/>
          </a:bodyPr>
          <a:lstStyle/>
          <a:p>
            <a:pPr algn="ctr"/>
            <a:r>
              <a:rPr lang="en-US" dirty="0"/>
              <a:t>Zero, -1</a:t>
            </a:r>
          </a:p>
        </p:txBody>
      </p:sp>
      <p:sp>
        <p:nvSpPr>
          <p:cNvPr id="11" name="Arrow: Down 10">
            <a:extLst>
              <a:ext uri="{FF2B5EF4-FFF2-40B4-BE49-F238E27FC236}">
                <a16:creationId xmlns:a16="http://schemas.microsoft.com/office/drawing/2014/main" id="{0F724984-805E-45FB-B6FF-4762E906A415}"/>
              </a:ext>
            </a:extLst>
          </p:cNvPr>
          <p:cNvSpPr/>
          <p:nvPr/>
        </p:nvSpPr>
        <p:spPr>
          <a:xfrm flipV="1">
            <a:off x="2729300" y="5035868"/>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4C4CF1F-6E64-44E0-B385-9B83460701D1}"/>
              </a:ext>
            </a:extLst>
          </p:cNvPr>
          <p:cNvSpPr txBox="1"/>
          <p:nvPr/>
        </p:nvSpPr>
        <p:spPr>
          <a:xfrm>
            <a:off x="2797789" y="5570124"/>
            <a:ext cx="582212" cy="369332"/>
          </a:xfrm>
          <a:prstGeom prst="rect">
            <a:avLst/>
          </a:prstGeom>
          <a:noFill/>
        </p:spPr>
        <p:txBody>
          <a:bodyPr wrap="none" rtlCol="0">
            <a:spAutoFit/>
          </a:bodyPr>
          <a:lstStyle/>
          <a:p>
            <a:pPr algn="ctr"/>
            <a:r>
              <a:rPr lang="en-US" dirty="0"/>
              <a:t>1 , 2</a:t>
            </a:r>
          </a:p>
        </p:txBody>
      </p:sp>
      <p:sp>
        <p:nvSpPr>
          <p:cNvPr id="18" name="Arrow: Down 17">
            <a:extLst>
              <a:ext uri="{FF2B5EF4-FFF2-40B4-BE49-F238E27FC236}">
                <a16:creationId xmlns:a16="http://schemas.microsoft.com/office/drawing/2014/main" id="{F0EB99B9-C07E-423B-850B-4CD45B23E22E}"/>
              </a:ext>
            </a:extLst>
          </p:cNvPr>
          <p:cNvSpPr/>
          <p:nvPr/>
        </p:nvSpPr>
        <p:spPr>
          <a:xfrm flipV="1">
            <a:off x="4347370" y="5035868"/>
            <a:ext cx="719191" cy="53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7072D29-5F09-4B02-9124-A3BCE95E65AA}"/>
              </a:ext>
            </a:extLst>
          </p:cNvPr>
          <p:cNvSpPr txBox="1"/>
          <p:nvPr/>
        </p:nvSpPr>
        <p:spPr>
          <a:xfrm>
            <a:off x="4468759" y="5570124"/>
            <a:ext cx="476413" cy="369332"/>
          </a:xfrm>
          <a:prstGeom prst="rect">
            <a:avLst/>
          </a:prstGeom>
          <a:noFill/>
        </p:spPr>
        <p:txBody>
          <a:bodyPr wrap="none" rtlCol="0">
            <a:spAutoFit/>
          </a:bodyPr>
          <a:lstStyle/>
          <a:p>
            <a:pPr algn="ctr"/>
            <a:r>
              <a:rPr lang="en-US" dirty="0"/>
              <a:t>8,9</a:t>
            </a:r>
          </a:p>
        </p:txBody>
      </p:sp>
      <p:sp>
        <p:nvSpPr>
          <p:cNvPr id="20" name="TextBox 19">
            <a:extLst>
              <a:ext uri="{FF2B5EF4-FFF2-40B4-BE49-F238E27FC236}">
                <a16:creationId xmlns:a16="http://schemas.microsoft.com/office/drawing/2014/main" id="{1B751130-A6F0-46A9-9280-AB6031663DE7}"/>
              </a:ext>
            </a:extLst>
          </p:cNvPr>
          <p:cNvSpPr txBox="1"/>
          <p:nvPr/>
        </p:nvSpPr>
        <p:spPr>
          <a:xfrm>
            <a:off x="5625591" y="5216032"/>
            <a:ext cx="1258678" cy="369332"/>
          </a:xfrm>
          <a:prstGeom prst="rect">
            <a:avLst/>
          </a:prstGeom>
          <a:noFill/>
        </p:spPr>
        <p:txBody>
          <a:bodyPr wrap="none" rtlCol="0">
            <a:spAutoFit/>
          </a:bodyPr>
          <a:lstStyle/>
          <a:p>
            <a:r>
              <a:rPr lang="en-US" dirty="0"/>
              <a:t>…and so on</a:t>
            </a:r>
          </a:p>
        </p:txBody>
      </p:sp>
      <p:cxnSp>
        <p:nvCxnSpPr>
          <p:cNvPr id="22" name="Straight Arrow Connector 21">
            <a:extLst>
              <a:ext uri="{FF2B5EF4-FFF2-40B4-BE49-F238E27FC236}">
                <a16:creationId xmlns:a16="http://schemas.microsoft.com/office/drawing/2014/main" id="{760BBD59-5046-43B5-9D89-D6E2963EA242}"/>
              </a:ext>
            </a:extLst>
          </p:cNvPr>
          <p:cNvCxnSpPr>
            <a:cxnSpLocks/>
          </p:cNvCxnSpPr>
          <p:nvPr/>
        </p:nvCxnSpPr>
        <p:spPr>
          <a:xfrm>
            <a:off x="6884269" y="5413906"/>
            <a:ext cx="343362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7DE3265-8E8C-4A5D-8DAF-026536673105}"/>
              </a:ext>
            </a:extLst>
          </p:cNvPr>
          <p:cNvSpPr/>
          <p:nvPr/>
        </p:nvSpPr>
        <p:spPr>
          <a:xfrm>
            <a:off x="9624863" y="5706298"/>
            <a:ext cx="2212622" cy="972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ExamplePriceCalcBVA</a:t>
            </a:r>
            <a:endParaRPr lang="en-US" dirty="0"/>
          </a:p>
        </p:txBody>
      </p:sp>
    </p:spTree>
    <p:extLst>
      <p:ext uri="{BB962C8B-B14F-4D97-AF65-F5344CB8AC3E}">
        <p14:creationId xmlns:p14="http://schemas.microsoft.com/office/powerpoint/2010/main" val="376019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p:bldP spid="11" grpId="0" animBg="1"/>
      <p:bldP spid="17" grpId="0"/>
      <p:bldP spid="18" grpId="0" animBg="1"/>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BA64-E5D3-4B3D-BC57-456E62FF4486}"/>
              </a:ext>
            </a:extLst>
          </p:cNvPr>
          <p:cNvSpPr>
            <a:spLocks noGrp="1"/>
          </p:cNvSpPr>
          <p:nvPr>
            <p:ph type="title"/>
          </p:nvPr>
        </p:nvSpPr>
        <p:spPr/>
        <p:txBody>
          <a:bodyPr/>
          <a:lstStyle/>
          <a:p>
            <a:r>
              <a:rPr lang="en-US" dirty="0"/>
              <a:t>Decision Table Testing</a:t>
            </a:r>
          </a:p>
        </p:txBody>
      </p:sp>
      <p:sp>
        <p:nvSpPr>
          <p:cNvPr id="3" name="Content Placeholder 2">
            <a:extLst>
              <a:ext uri="{FF2B5EF4-FFF2-40B4-BE49-F238E27FC236}">
                <a16:creationId xmlns:a16="http://schemas.microsoft.com/office/drawing/2014/main" id="{09608C2C-2C05-4312-A694-39FCC049DF54}"/>
              </a:ext>
            </a:extLst>
          </p:cNvPr>
          <p:cNvSpPr>
            <a:spLocks noGrp="1"/>
          </p:cNvSpPr>
          <p:nvPr>
            <p:ph idx="1"/>
          </p:nvPr>
        </p:nvSpPr>
        <p:spPr/>
        <p:txBody>
          <a:bodyPr/>
          <a:lstStyle/>
          <a:p>
            <a:r>
              <a:rPr lang="en-US" dirty="0"/>
              <a:t>EP and BVA are great, but…</a:t>
            </a:r>
          </a:p>
          <a:p>
            <a:r>
              <a:rPr lang="en-US" dirty="0"/>
              <a:t>What if you have combinations of variable values?</a:t>
            </a:r>
          </a:p>
          <a:p>
            <a:r>
              <a:rPr lang="en-US" dirty="0"/>
              <a:t>Decision table (aka “cause-effect table”) reflects intersection of business rules </a:t>
            </a:r>
          </a:p>
          <a:p>
            <a:endParaRPr lang="en-US" dirty="0"/>
          </a:p>
          <a:p>
            <a:endParaRPr lang="en-US" dirty="0"/>
          </a:p>
        </p:txBody>
      </p:sp>
      <p:graphicFrame>
        <p:nvGraphicFramePr>
          <p:cNvPr id="4" name="Table 3">
            <a:extLst>
              <a:ext uri="{FF2B5EF4-FFF2-40B4-BE49-F238E27FC236}">
                <a16:creationId xmlns:a16="http://schemas.microsoft.com/office/drawing/2014/main" id="{FD339F90-7F52-498A-B0D7-903412946A5C}"/>
              </a:ext>
            </a:extLst>
          </p:cNvPr>
          <p:cNvGraphicFramePr>
            <a:graphicFrameLocks noGrp="1"/>
          </p:cNvGraphicFramePr>
          <p:nvPr/>
        </p:nvGraphicFramePr>
        <p:xfrm>
          <a:off x="1468783" y="3800797"/>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36761077"/>
                    </a:ext>
                  </a:extLst>
                </a:gridCol>
                <a:gridCol w="2032000">
                  <a:extLst>
                    <a:ext uri="{9D8B030D-6E8A-4147-A177-3AD203B41FA5}">
                      <a16:colId xmlns:a16="http://schemas.microsoft.com/office/drawing/2014/main" val="443704834"/>
                    </a:ext>
                  </a:extLst>
                </a:gridCol>
                <a:gridCol w="2032000">
                  <a:extLst>
                    <a:ext uri="{9D8B030D-6E8A-4147-A177-3AD203B41FA5}">
                      <a16:colId xmlns:a16="http://schemas.microsoft.com/office/drawing/2014/main" val="1452983034"/>
                    </a:ext>
                  </a:extLst>
                </a:gridCol>
                <a:gridCol w="2032000">
                  <a:extLst>
                    <a:ext uri="{9D8B030D-6E8A-4147-A177-3AD203B41FA5}">
                      <a16:colId xmlns:a16="http://schemas.microsoft.com/office/drawing/2014/main" val="2708158174"/>
                    </a:ext>
                  </a:extLst>
                </a:gridCol>
              </a:tblGrid>
              <a:tr h="370840">
                <a:tc>
                  <a:txBody>
                    <a:bodyPr/>
                    <a:lstStyle/>
                    <a:p>
                      <a:endParaRPr lang="en-US" dirty="0"/>
                    </a:p>
                  </a:txBody>
                  <a:tcPr/>
                </a:tc>
                <a:tc>
                  <a:txBody>
                    <a:bodyPr/>
                    <a:lstStyle/>
                    <a:p>
                      <a:r>
                        <a:rPr lang="en-US" dirty="0"/>
                        <a:t>TC 1</a:t>
                      </a:r>
                    </a:p>
                  </a:txBody>
                  <a:tcPr/>
                </a:tc>
                <a:tc>
                  <a:txBody>
                    <a:bodyPr/>
                    <a:lstStyle/>
                    <a:p>
                      <a:r>
                        <a:rPr lang="en-US" dirty="0"/>
                        <a:t>TC 2</a:t>
                      </a:r>
                    </a:p>
                  </a:txBody>
                  <a:tcPr/>
                </a:tc>
                <a:tc>
                  <a:txBody>
                    <a:bodyPr/>
                    <a:lstStyle/>
                    <a:p>
                      <a:r>
                        <a:rPr lang="en-US" dirty="0"/>
                        <a:t>TC 3</a:t>
                      </a:r>
                    </a:p>
                  </a:txBody>
                  <a:tcPr/>
                </a:tc>
                <a:extLst>
                  <a:ext uri="{0D108BD9-81ED-4DB2-BD59-A6C34878D82A}">
                    <a16:rowId xmlns:a16="http://schemas.microsoft.com/office/drawing/2014/main" val="3228860212"/>
                  </a:ext>
                </a:extLst>
              </a:tr>
              <a:tr h="370840">
                <a:tc>
                  <a:txBody>
                    <a:bodyPr/>
                    <a:lstStyle/>
                    <a:p>
                      <a:r>
                        <a:rPr lang="en-US" dirty="0"/>
                        <a:t>Condition 1</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2376116727"/>
                  </a:ext>
                </a:extLst>
              </a:tr>
              <a:tr h="370840">
                <a:tc>
                  <a:txBody>
                    <a:bodyPr/>
                    <a:lstStyle/>
                    <a:p>
                      <a:r>
                        <a:rPr lang="en-US" dirty="0"/>
                        <a:t>Condition 2</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767661327"/>
                  </a:ext>
                </a:extLst>
              </a:tr>
              <a:tr h="370840">
                <a:tc>
                  <a:txBody>
                    <a:bodyPr/>
                    <a:lstStyle/>
                    <a:p>
                      <a:r>
                        <a:rPr lang="en-US" dirty="0"/>
                        <a:t>Condition 3</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3770472553"/>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82685487"/>
                  </a:ext>
                </a:extLst>
              </a:tr>
              <a:tr h="370840">
                <a:tc>
                  <a:txBody>
                    <a:bodyPr/>
                    <a:lstStyle/>
                    <a:p>
                      <a:r>
                        <a:rPr lang="en-US" dirty="0"/>
                        <a:t>Action 1</a:t>
                      </a:r>
                    </a:p>
                  </a:txBody>
                  <a:tcPr/>
                </a:tc>
                <a:tc>
                  <a:txBody>
                    <a:bodyPr/>
                    <a:lstStyle/>
                    <a:p>
                      <a:r>
                        <a:rPr lang="en-US" dirty="0"/>
                        <a:t>Y</a:t>
                      </a:r>
                    </a:p>
                  </a:txBody>
                  <a:tcPr/>
                </a:tc>
                <a:tc>
                  <a:txBody>
                    <a:bodyPr/>
                    <a:lstStyle/>
                    <a:p>
                      <a:r>
                        <a:rPr lang="en-US" dirty="0"/>
                        <a:t>N</a:t>
                      </a:r>
                    </a:p>
                  </a:txBody>
                  <a:tcPr/>
                </a:tc>
                <a:tc>
                  <a:txBody>
                    <a:bodyPr/>
                    <a:lstStyle/>
                    <a:p>
                      <a:r>
                        <a:rPr lang="en-US" dirty="0"/>
                        <a:t>N</a:t>
                      </a:r>
                    </a:p>
                  </a:txBody>
                  <a:tcPr/>
                </a:tc>
                <a:extLst>
                  <a:ext uri="{0D108BD9-81ED-4DB2-BD59-A6C34878D82A}">
                    <a16:rowId xmlns:a16="http://schemas.microsoft.com/office/drawing/2014/main" val="609770530"/>
                  </a:ext>
                </a:extLst>
              </a:tr>
              <a:tr h="370840">
                <a:tc>
                  <a:txBody>
                    <a:bodyPr/>
                    <a:lstStyle/>
                    <a:p>
                      <a:r>
                        <a:rPr lang="en-US" dirty="0"/>
                        <a:t>Action 2</a:t>
                      </a:r>
                    </a:p>
                  </a:txBody>
                  <a:tcPr/>
                </a:tc>
                <a:tc>
                  <a:txBody>
                    <a:bodyPr/>
                    <a:lstStyle/>
                    <a:p>
                      <a:r>
                        <a:rPr lang="en-US" dirty="0"/>
                        <a:t>N</a:t>
                      </a:r>
                    </a:p>
                  </a:txBody>
                  <a:tcPr/>
                </a:tc>
                <a:tc>
                  <a:txBody>
                    <a:bodyPr/>
                    <a:lstStyle/>
                    <a:p>
                      <a:r>
                        <a:rPr lang="en-US" dirty="0"/>
                        <a:t>Y</a:t>
                      </a:r>
                    </a:p>
                  </a:txBody>
                  <a:tcPr/>
                </a:tc>
                <a:tc>
                  <a:txBody>
                    <a:bodyPr/>
                    <a:lstStyle/>
                    <a:p>
                      <a:r>
                        <a:rPr lang="en-US" dirty="0"/>
                        <a:t>N</a:t>
                      </a:r>
                    </a:p>
                  </a:txBody>
                  <a:tcPr/>
                </a:tc>
                <a:extLst>
                  <a:ext uri="{0D108BD9-81ED-4DB2-BD59-A6C34878D82A}">
                    <a16:rowId xmlns:a16="http://schemas.microsoft.com/office/drawing/2014/main" val="1964591372"/>
                  </a:ext>
                </a:extLst>
              </a:tr>
            </a:tbl>
          </a:graphicData>
        </a:graphic>
      </p:graphicFrame>
    </p:spTree>
    <p:extLst>
      <p:ext uri="{BB962C8B-B14F-4D97-AF65-F5344CB8AC3E}">
        <p14:creationId xmlns:p14="http://schemas.microsoft.com/office/powerpoint/2010/main" val="242656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2995-7831-4871-8AFE-52B46D5F5BCD}"/>
              </a:ext>
            </a:extLst>
          </p:cNvPr>
          <p:cNvSpPr>
            <a:spLocks noGrp="1"/>
          </p:cNvSpPr>
          <p:nvPr>
            <p:ph type="title"/>
          </p:nvPr>
        </p:nvSpPr>
        <p:spPr/>
        <p:txBody>
          <a:bodyPr/>
          <a:lstStyle/>
          <a:p>
            <a:r>
              <a:rPr lang="en-US" dirty="0"/>
              <a:t>Example Case Study – Flight Discounts</a:t>
            </a:r>
          </a:p>
        </p:txBody>
      </p:sp>
      <p:sp>
        <p:nvSpPr>
          <p:cNvPr id="5" name="AutoShape 4" descr="https://qph.fs.quoracdn.net/main-qimg-99bd759ecc179a66c57a95d7399b2fd2.webp">
            <a:extLst>
              <a:ext uri="{FF2B5EF4-FFF2-40B4-BE49-F238E27FC236}">
                <a16:creationId xmlns:a16="http://schemas.microsoft.com/office/drawing/2014/main" id="{62C14990-2C51-41C9-AC84-64C4F1B89A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54316103-1E5A-4C7E-9E1B-7872BDF15409}"/>
              </a:ext>
            </a:extLst>
          </p:cNvPr>
          <p:cNvSpPr>
            <a:spLocks noGrp="1"/>
          </p:cNvSpPr>
          <p:nvPr>
            <p:ph idx="1"/>
          </p:nvPr>
        </p:nvSpPr>
        <p:spPr/>
        <p:txBody>
          <a:bodyPr/>
          <a:lstStyle/>
          <a:p>
            <a:r>
              <a:rPr lang="en-US" dirty="0"/>
              <a:t>Infants flying domestically get 80% off regular price; internationally they receive 70%.</a:t>
            </a:r>
          </a:p>
          <a:p>
            <a:r>
              <a:rPr lang="en-US" dirty="0"/>
              <a:t>Youth passengers receive a 10% discount, unless they have an early reservation in which case they receive a 20% discount</a:t>
            </a:r>
          </a:p>
          <a:p>
            <a:r>
              <a:rPr lang="en-US" dirty="0"/>
              <a:t>Frequent flyers normally receive a 20% discount, but early reservations receive a 15% discount(?).</a:t>
            </a:r>
          </a:p>
          <a:p>
            <a:r>
              <a:rPr lang="en-US" dirty="0"/>
              <a:t>Ordinary flyers with an early reservation get 10% off.  </a:t>
            </a:r>
          </a:p>
          <a:p>
            <a:r>
              <a:rPr lang="en-US" dirty="0"/>
              <a:t>On International Flights, an off-season booking will earn you a 15% discount.</a:t>
            </a:r>
          </a:p>
        </p:txBody>
      </p:sp>
    </p:spTree>
    <p:extLst>
      <p:ext uri="{BB962C8B-B14F-4D97-AF65-F5344CB8AC3E}">
        <p14:creationId xmlns:p14="http://schemas.microsoft.com/office/powerpoint/2010/main" val="338927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2995-7831-4871-8AFE-52B46D5F5BCD}"/>
              </a:ext>
            </a:extLst>
          </p:cNvPr>
          <p:cNvSpPr>
            <a:spLocks noGrp="1"/>
          </p:cNvSpPr>
          <p:nvPr>
            <p:ph type="title"/>
          </p:nvPr>
        </p:nvSpPr>
        <p:spPr/>
        <p:txBody>
          <a:bodyPr/>
          <a:lstStyle/>
          <a:p>
            <a:r>
              <a:rPr lang="en-US" dirty="0"/>
              <a:t>Now as a decision table…</a:t>
            </a:r>
          </a:p>
        </p:txBody>
      </p:sp>
      <p:sp>
        <p:nvSpPr>
          <p:cNvPr id="5" name="AutoShape 4" descr="https://qph.fs.quoracdn.net/main-qimg-99bd759ecc179a66c57a95d7399b2fd2.webp">
            <a:extLst>
              <a:ext uri="{FF2B5EF4-FFF2-40B4-BE49-F238E27FC236}">
                <a16:creationId xmlns:a16="http://schemas.microsoft.com/office/drawing/2014/main" id="{62C14990-2C51-41C9-AC84-64C4F1B89A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s://qph.fs.quoracdn.net/main-qimg-456ba711e9cdf5ffb5d3d3ee0558faf5">
            <a:extLst>
              <a:ext uri="{FF2B5EF4-FFF2-40B4-BE49-F238E27FC236}">
                <a16:creationId xmlns:a16="http://schemas.microsoft.com/office/drawing/2014/main" id="{5634D3AE-EC94-4363-9223-5FA3602C63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3475" y="1690688"/>
            <a:ext cx="8480334" cy="468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76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C281-8A78-4201-967C-EBC8721D22B6}"/>
              </a:ext>
            </a:extLst>
          </p:cNvPr>
          <p:cNvSpPr>
            <a:spLocks noGrp="1"/>
          </p:cNvSpPr>
          <p:nvPr>
            <p:ph type="title"/>
          </p:nvPr>
        </p:nvSpPr>
        <p:spPr/>
        <p:txBody>
          <a:bodyPr/>
          <a:lstStyle/>
          <a:p>
            <a:r>
              <a:rPr lang="en-US" dirty="0"/>
              <a:t>State Transition Testing</a:t>
            </a:r>
          </a:p>
        </p:txBody>
      </p:sp>
      <p:sp>
        <p:nvSpPr>
          <p:cNvPr id="3" name="Content Placeholder 2">
            <a:extLst>
              <a:ext uri="{FF2B5EF4-FFF2-40B4-BE49-F238E27FC236}">
                <a16:creationId xmlns:a16="http://schemas.microsoft.com/office/drawing/2014/main" id="{7A2BA790-3E5F-4BA4-9443-380396E0E801}"/>
              </a:ext>
            </a:extLst>
          </p:cNvPr>
          <p:cNvSpPr>
            <a:spLocks noGrp="1"/>
          </p:cNvSpPr>
          <p:nvPr>
            <p:ph idx="1"/>
          </p:nvPr>
        </p:nvSpPr>
        <p:spPr>
          <a:xfrm>
            <a:off x="838200" y="1825625"/>
            <a:ext cx="10515600" cy="4351338"/>
          </a:xfrm>
        </p:spPr>
        <p:txBody>
          <a:bodyPr/>
          <a:lstStyle/>
          <a:p>
            <a:r>
              <a:rPr lang="en-US" dirty="0"/>
              <a:t>Convenient if you have a UML State Machine diagram handy…</a:t>
            </a:r>
          </a:p>
          <a:p>
            <a:r>
              <a:rPr lang="en-US" i="1" dirty="0"/>
              <a:t>…but seriously, you need to depict a finite state machine somehow</a:t>
            </a:r>
          </a:p>
          <a:p>
            <a:endParaRPr lang="en-US" dirty="0"/>
          </a:p>
        </p:txBody>
      </p:sp>
      <p:pic>
        <p:nvPicPr>
          <p:cNvPr id="2050" name="Picture 2" descr="Image result for state transition diagram istqb">
            <a:extLst>
              <a:ext uri="{FF2B5EF4-FFF2-40B4-BE49-F238E27FC236}">
                <a16:creationId xmlns:a16="http://schemas.microsoft.com/office/drawing/2014/main" id="{E884918B-E2BA-4895-B679-2AF50529A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971" y="3069535"/>
            <a:ext cx="6724650" cy="3581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2F5EBEB-7C57-4AFE-A4B8-1A7451F9C234}"/>
              </a:ext>
            </a:extLst>
          </p:cNvPr>
          <p:cNvSpPr/>
          <p:nvPr/>
        </p:nvSpPr>
        <p:spPr>
          <a:xfrm>
            <a:off x="8974621" y="4505739"/>
            <a:ext cx="2365513" cy="7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states</a:t>
            </a:r>
          </a:p>
          <a:p>
            <a:pPr algn="ctr"/>
            <a:r>
              <a:rPr lang="en-US" dirty="0"/>
              <a:t>4 actions (transitions)</a:t>
            </a:r>
          </a:p>
        </p:txBody>
      </p:sp>
    </p:spTree>
    <p:extLst>
      <p:ext uri="{BB962C8B-B14F-4D97-AF65-F5344CB8AC3E}">
        <p14:creationId xmlns:p14="http://schemas.microsoft.com/office/powerpoint/2010/main" val="31280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state transition diagram istqb">
            <a:extLst>
              <a:ext uri="{FF2B5EF4-FFF2-40B4-BE49-F238E27FC236}">
                <a16:creationId xmlns:a16="http://schemas.microsoft.com/office/drawing/2014/main" id="{E47E1C0E-60C5-4B6A-8125-BD2B99217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576" y="123865"/>
            <a:ext cx="4730424" cy="251932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1E670C7-B9D2-439E-9EB4-1FFDB46C1320}"/>
              </a:ext>
            </a:extLst>
          </p:cNvPr>
          <p:cNvSpPr/>
          <p:nvPr/>
        </p:nvSpPr>
        <p:spPr>
          <a:xfrm>
            <a:off x="7341704" y="2339009"/>
            <a:ext cx="2312505" cy="299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11EF6-CBFE-458A-AA45-7A664E81F8BE}"/>
              </a:ext>
            </a:extLst>
          </p:cNvPr>
          <p:cNvSpPr>
            <a:spLocks noGrp="1"/>
          </p:cNvSpPr>
          <p:nvPr>
            <p:ph type="title"/>
          </p:nvPr>
        </p:nvSpPr>
        <p:spPr/>
        <p:txBody>
          <a:bodyPr/>
          <a:lstStyle/>
          <a:p>
            <a:r>
              <a:rPr lang="en-US" dirty="0"/>
              <a:t>Transition table</a:t>
            </a:r>
          </a:p>
        </p:txBody>
      </p:sp>
      <p:sp>
        <p:nvSpPr>
          <p:cNvPr id="7" name="Content Placeholder 6">
            <a:extLst>
              <a:ext uri="{FF2B5EF4-FFF2-40B4-BE49-F238E27FC236}">
                <a16:creationId xmlns:a16="http://schemas.microsoft.com/office/drawing/2014/main" id="{25B26F6F-8183-4F63-B78A-831E3D77F153}"/>
              </a:ext>
            </a:extLst>
          </p:cNvPr>
          <p:cNvSpPr>
            <a:spLocks noGrp="1"/>
          </p:cNvSpPr>
          <p:nvPr>
            <p:ph idx="1"/>
          </p:nvPr>
        </p:nvSpPr>
        <p:spPr>
          <a:xfrm>
            <a:off x="838200" y="4773734"/>
            <a:ext cx="10515600" cy="1484312"/>
          </a:xfrm>
        </p:spPr>
        <p:txBody>
          <a:bodyPr>
            <a:normAutofit lnSpcReduction="10000"/>
          </a:bodyPr>
          <a:lstStyle/>
          <a:p>
            <a:r>
              <a:rPr lang="en-US" dirty="0"/>
              <a:t>Also need to test for </a:t>
            </a:r>
            <a:r>
              <a:rPr lang="en-US" b="1" dirty="0"/>
              <a:t>invalid transitions</a:t>
            </a:r>
          </a:p>
          <a:p>
            <a:r>
              <a:rPr lang="en-US" dirty="0"/>
              <a:t>Sometimes difficult to spot on a state-transition table</a:t>
            </a:r>
          </a:p>
          <a:p>
            <a:r>
              <a:rPr lang="en-US" dirty="0"/>
              <a:t>Dashes represent invalid transitions</a:t>
            </a:r>
          </a:p>
          <a:p>
            <a:pPr marL="0" indent="0">
              <a:buNone/>
            </a:pPr>
            <a:endParaRPr lang="en-US" i="1" dirty="0"/>
          </a:p>
          <a:p>
            <a:endParaRPr lang="en-US" dirty="0"/>
          </a:p>
        </p:txBody>
      </p:sp>
      <p:pic>
        <p:nvPicPr>
          <p:cNvPr id="3078" name="Picture 6" descr="Image result for state transition table istqb">
            <a:extLst>
              <a:ext uri="{FF2B5EF4-FFF2-40B4-BE49-F238E27FC236}">
                <a16:creationId xmlns:a16="http://schemas.microsoft.com/office/drawing/2014/main" id="{790C961E-B486-4260-B5FF-49DC8FEE8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27286"/>
            <a:ext cx="9020175"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0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B860-3787-4F81-B49A-6484F962F9E0}"/>
              </a:ext>
            </a:extLst>
          </p:cNvPr>
          <p:cNvSpPr>
            <a:spLocks noGrp="1"/>
          </p:cNvSpPr>
          <p:nvPr>
            <p:ph type="title"/>
          </p:nvPr>
        </p:nvSpPr>
        <p:spPr/>
        <p:txBody>
          <a:bodyPr/>
          <a:lstStyle/>
          <a:p>
            <a:r>
              <a:rPr lang="en-US" dirty="0"/>
              <a:t>Use Case Testing</a:t>
            </a:r>
          </a:p>
        </p:txBody>
      </p:sp>
      <p:sp>
        <p:nvSpPr>
          <p:cNvPr id="3" name="Content Placeholder 2">
            <a:extLst>
              <a:ext uri="{FF2B5EF4-FFF2-40B4-BE49-F238E27FC236}">
                <a16:creationId xmlns:a16="http://schemas.microsoft.com/office/drawing/2014/main" id="{1A1ACC3E-8B3D-4B2A-9824-296B86341F02}"/>
              </a:ext>
            </a:extLst>
          </p:cNvPr>
          <p:cNvSpPr>
            <a:spLocks noGrp="1"/>
          </p:cNvSpPr>
          <p:nvPr>
            <p:ph idx="1"/>
          </p:nvPr>
        </p:nvSpPr>
        <p:spPr/>
        <p:txBody>
          <a:bodyPr/>
          <a:lstStyle/>
          <a:p>
            <a:r>
              <a:rPr lang="en-US" dirty="0"/>
              <a:t>Convenient if your project requirements are documented as Use Cases</a:t>
            </a:r>
          </a:p>
          <a:p>
            <a:r>
              <a:rPr lang="en-US" dirty="0"/>
              <a:t>Part of UML</a:t>
            </a:r>
          </a:p>
          <a:p>
            <a:r>
              <a:rPr lang="en-US" dirty="0"/>
              <a:t>By convention, each use case describes:</a:t>
            </a:r>
          </a:p>
          <a:p>
            <a:pPr lvl="1"/>
            <a:r>
              <a:rPr lang="en-US" dirty="0"/>
              <a:t>The main success scenario</a:t>
            </a:r>
          </a:p>
          <a:p>
            <a:pPr lvl="1"/>
            <a:r>
              <a:rPr lang="en-US" dirty="0"/>
              <a:t>Alternative scenarios (or “extensions”)</a:t>
            </a:r>
          </a:p>
        </p:txBody>
      </p:sp>
    </p:spTree>
    <p:extLst>
      <p:ext uri="{BB962C8B-B14F-4D97-AF65-F5344CB8AC3E}">
        <p14:creationId xmlns:p14="http://schemas.microsoft.com/office/powerpoint/2010/main" val="2300986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0E68A0-80B6-4321-A963-A8DE8AFB6DB4}"/>
              </a:ext>
            </a:extLst>
          </p:cNvPr>
          <p:cNvSpPr>
            <a:spLocks noGrp="1"/>
          </p:cNvSpPr>
          <p:nvPr>
            <p:ph type="title"/>
          </p:nvPr>
        </p:nvSpPr>
        <p:spPr/>
        <p:txBody>
          <a:bodyPr/>
          <a:lstStyle/>
          <a:p>
            <a:r>
              <a:rPr lang="en-US" dirty="0"/>
              <a:t>Customer registration Use Case</a:t>
            </a:r>
          </a:p>
        </p:txBody>
      </p:sp>
      <p:sp>
        <p:nvSpPr>
          <p:cNvPr id="6" name="Content Placeholder 5">
            <a:extLst>
              <a:ext uri="{FF2B5EF4-FFF2-40B4-BE49-F238E27FC236}">
                <a16:creationId xmlns:a16="http://schemas.microsoft.com/office/drawing/2014/main" id="{DD5759E9-28CB-4B32-9E2F-0D1634ADB4A1}"/>
              </a:ext>
            </a:extLst>
          </p:cNvPr>
          <p:cNvSpPr>
            <a:spLocks noGrp="1"/>
          </p:cNvSpPr>
          <p:nvPr>
            <p:ph idx="1"/>
          </p:nvPr>
        </p:nvSpPr>
        <p:spPr>
          <a:xfrm>
            <a:off x="838200" y="1319842"/>
            <a:ext cx="10515600" cy="4857121"/>
          </a:xfrm>
        </p:spPr>
        <p:txBody>
          <a:bodyPr>
            <a:normAutofit fontScale="70000" lnSpcReduction="20000"/>
          </a:bodyPr>
          <a:lstStyle/>
          <a:p>
            <a:r>
              <a:rPr lang="en-US" dirty="0"/>
              <a:t>Actors</a:t>
            </a:r>
          </a:p>
          <a:p>
            <a:pPr lvl="1"/>
            <a:r>
              <a:rPr lang="en-US" dirty="0"/>
              <a:t>Customer</a:t>
            </a:r>
          </a:p>
          <a:p>
            <a:r>
              <a:rPr lang="en-US" dirty="0"/>
              <a:t>Summary</a:t>
            </a:r>
          </a:p>
          <a:p>
            <a:pPr lvl="1"/>
            <a:r>
              <a:rPr lang="en-US" dirty="0"/>
              <a:t>A Customer who wants to use mobile hair care services registers to the site thereby creating an account.</a:t>
            </a:r>
          </a:p>
          <a:p>
            <a:r>
              <a:rPr lang="en-US" dirty="0"/>
              <a:t>Pre-Conditions</a:t>
            </a:r>
          </a:p>
          <a:p>
            <a:pPr lvl="1"/>
            <a:r>
              <a:rPr lang="en-US" dirty="0"/>
              <a:t>User not previously registered.</a:t>
            </a:r>
          </a:p>
          <a:p>
            <a:r>
              <a:rPr lang="en-US" dirty="0"/>
              <a:t>Basic course of action</a:t>
            </a:r>
          </a:p>
          <a:p>
            <a:pPr marL="914400" lvl="1" indent="-457200">
              <a:buFont typeface="+mj-lt"/>
              <a:buAutoNum type="arabicPeriod"/>
            </a:pPr>
            <a:r>
              <a:rPr lang="en-US" dirty="0"/>
              <a:t>Customer goes to the website and requests a new account</a:t>
            </a:r>
          </a:p>
          <a:p>
            <a:pPr marL="914400" lvl="1" indent="-457200">
              <a:buFont typeface="+mj-lt"/>
              <a:buAutoNum type="arabicPeriod"/>
            </a:pPr>
            <a:r>
              <a:rPr lang="en-US" dirty="0"/>
              <a:t>Customer enters enough of a profile to enable scheduling (name, address, email address, payment info, phone number)</a:t>
            </a:r>
          </a:p>
          <a:p>
            <a:pPr marL="914400" lvl="1" indent="-457200">
              <a:buFont typeface="+mj-lt"/>
              <a:buAutoNum type="arabicPeriod"/>
            </a:pPr>
            <a:r>
              <a:rPr lang="en-US" dirty="0"/>
              <a:t>Account is created.</a:t>
            </a:r>
          </a:p>
          <a:p>
            <a:pPr marL="914400" lvl="1" indent="-457200">
              <a:buFont typeface="+mj-lt"/>
              <a:buAutoNum type="arabicPeriod"/>
            </a:pPr>
            <a:r>
              <a:rPr lang="en-US" dirty="0"/>
              <a:t>Customer receives notification by email, text or both about the new account.</a:t>
            </a:r>
          </a:p>
          <a:p>
            <a:r>
              <a:rPr lang="en-US" dirty="0"/>
              <a:t>Alternative sequences</a:t>
            </a:r>
          </a:p>
          <a:p>
            <a:pPr lvl="1"/>
            <a:r>
              <a:rPr lang="en-US" dirty="0"/>
              <a:t>User abandons the registration process before account is created.</a:t>
            </a:r>
          </a:p>
          <a:p>
            <a:pPr lvl="1"/>
            <a:r>
              <a:rPr lang="en-US" dirty="0"/>
              <a:t>User cancels registration process.</a:t>
            </a:r>
          </a:p>
          <a:p>
            <a:r>
              <a:rPr lang="en-US" dirty="0"/>
              <a:t>Post-conditions</a:t>
            </a:r>
          </a:p>
          <a:p>
            <a:pPr lvl="1"/>
            <a:r>
              <a:rPr lang="en-US" dirty="0"/>
              <a:t>The account for the Customer exists.</a:t>
            </a:r>
          </a:p>
          <a:p>
            <a:pPr lvl="1"/>
            <a:endParaRPr lang="en-US" dirty="0"/>
          </a:p>
          <a:p>
            <a:pPr lvl="1"/>
            <a:endParaRPr lang="en-US" dirty="0"/>
          </a:p>
          <a:p>
            <a:pPr marL="0" indent="0">
              <a:buNone/>
            </a:pPr>
            <a:endParaRPr lang="en-US" b="1" dirty="0"/>
          </a:p>
        </p:txBody>
      </p:sp>
    </p:spTree>
    <p:extLst>
      <p:ext uri="{BB962C8B-B14F-4D97-AF65-F5344CB8AC3E}">
        <p14:creationId xmlns:p14="http://schemas.microsoft.com/office/powerpoint/2010/main" val="73824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Docket  </a:t>
            </a:r>
          </a:p>
        </p:txBody>
      </p:sp>
      <p:sp>
        <p:nvSpPr>
          <p:cNvPr id="3" name="Content Placeholder 2"/>
          <p:cNvSpPr>
            <a:spLocks noGrp="1"/>
          </p:cNvSpPr>
          <p:nvPr>
            <p:ph idx="1"/>
          </p:nvPr>
        </p:nvSpPr>
        <p:spPr>
          <a:xfrm>
            <a:off x="838200" y="1825625"/>
            <a:ext cx="10515600" cy="4903586"/>
          </a:xfrm>
        </p:spPr>
        <p:txBody>
          <a:bodyPr>
            <a:normAutofit/>
          </a:bodyPr>
          <a:lstStyle/>
          <a:p>
            <a:r>
              <a:rPr lang="en-US" sz="3200" dirty="0"/>
              <a:t>Final exam date survey</a:t>
            </a:r>
          </a:p>
          <a:p>
            <a:r>
              <a:rPr lang="en-US" sz="3200" dirty="0"/>
              <a:t>Homework 6 overview</a:t>
            </a:r>
          </a:p>
          <a:p>
            <a:r>
              <a:rPr lang="en-US" sz="3200" dirty="0"/>
              <a:t>Lecture:</a:t>
            </a:r>
          </a:p>
          <a:p>
            <a:pPr lvl="1"/>
            <a:r>
              <a:rPr lang="en-US" dirty="0"/>
              <a:t>Intro to Test Design</a:t>
            </a:r>
          </a:p>
          <a:p>
            <a:pPr lvl="1"/>
            <a:r>
              <a:rPr lang="en-US" dirty="0"/>
              <a:t>Static testing techniques</a:t>
            </a:r>
          </a:p>
          <a:p>
            <a:pPr lvl="1"/>
            <a:r>
              <a:rPr lang="en-US" dirty="0"/>
              <a:t>Specification-based testing techniques</a:t>
            </a:r>
          </a:p>
          <a:p>
            <a:r>
              <a:rPr lang="en-US" sz="3200" dirty="0"/>
              <a:t>Group Discussion</a:t>
            </a:r>
          </a:p>
          <a:p>
            <a:endParaRPr lang="en-US" sz="3200" dirty="0"/>
          </a:p>
          <a:p>
            <a:endParaRPr lang="en-US" dirty="0"/>
          </a:p>
        </p:txBody>
      </p:sp>
    </p:spTree>
    <p:extLst>
      <p:ext uri="{BB962C8B-B14F-4D97-AF65-F5344CB8AC3E}">
        <p14:creationId xmlns:p14="http://schemas.microsoft.com/office/powerpoint/2010/main" val="4210593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10BBD-BF55-4B59-9D0F-15A1904594A8}"/>
              </a:ext>
            </a:extLst>
          </p:cNvPr>
          <p:cNvSpPr>
            <a:spLocks noGrp="1"/>
          </p:cNvSpPr>
          <p:nvPr>
            <p:ph type="title"/>
          </p:nvPr>
        </p:nvSpPr>
        <p:spPr/>
        <p:txBody>
          <a:bodyPr/>
          <a:lstStyle/>
          <a:p>
            <a:r>
              <a:rPr lang="en-US" dirty="0"/>
              <a:t>Example Use Case</a:t>
            </a:r>
          </a:p>
        </p:txBody>
      </p:sp>
      <p:pic>
        <p:nvPicPr>
          <p:cNvPr id="4098" name="Picture 2" descr="Image result for use case diagram istqb">
            <a:extLst>
              <a:ext uri="{FF2B5EF4-FFF2-40B4-BE49-F238E27FC236}">
                <a16:creationId xmlns:a16="http://schemas.microsoft.com/office/drawing/2014/main" id="{AEABC8A8-DA37-4132-AEA7-24916D030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036" y="1411357"/>
            <a:ext cx="7451078" cy="4989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778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FE1C-B05D-41B8-ACDC-7AE8D5999A49}"/>
              </a:ext>
            </a:extLst>
          </p:cNvPr>
          <p:cNvSpPr>
            <a:spLocks noGrp="1"/>
          </p:cNvSpPr>
          <p:nvPr>
            <p:ph type="title"/>
          </p:nvPr>
        </p:nvSpPr>
        <p:spPr/>
        <p:txBody>
          <a:bodyPr/>
          <a:lstStyle/>
          <a:p>
            <a:r>
              <a:rPr lang="en-US" dirty="0"/>
              <a:t>Group Discussion: use Discussion </a:t>
            </a:r>
            <a:r>
              <a:rPr lang="en-US"/>
              <a:t>6 groups</a:t>
            </a:r>
            <a:endParaRPr lang="en-US" dirty="0"/>
          </a:p>
        </p:txBody>
      </p:sp>
    </p:spTree>
    <p:extLst>
      <p:ext uri="{BB962C8B-B14F-4D97-AF65-F5344CB8AC3E}">
        <p14:creationId xmlns:p14="http://schemas.microsoft.com/office/powerpoint/2010/main" val="140119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2C0D-314A-4576-8A1F-F696CD08B373}"/>
              </a:ext>
            </a:extLst>
          </p:cNvPr>
          <p:cNvSpPr>
            <a:spLocks noGrp="1"/>
          </p:cNvSpPr>
          <p:nvPr>
            <p:ph type="title"/>
          </p:nvPr>
        </p:nvSpPr>
        <p:spPr/>
        <p:txBody>
          <a:bodyPr/>
          <a:lstStyle/>
          <a:p>
            <a:r>
              <a:rPr lang="en-US" dirty="0"/>
              <a:t>Final Exam Date options</a:t>
            </a:r>
          </a:p>
        </p:txBody>
      </p:sp>
      <p:sp>
        <p:nvSpPr>
          <p:cNvPr id="3" name="Content Placeholder 2">
            <a:extLst>
              <a:ext uri="{FF2B5EF4-FFF2-40B4-BE49-F238E27FC236}">
                <a16:creationId xmlns:a16="http://schemas.microsoft.com/office/drawing/2014/main" id="{97628916-7E06-4E80-B501-096898568C41}"/>
              </a:ext>
            </a:extLst>
          </p:cNvPr>
          <p:cNvSpPr>
            <a:spLocks noGrp="1"/>
          </p:cNvSpPr>
          <p:nvPr>
            <p:ph idx="1"/>
          </p:nvPr>
        </p:nvSpPr>
        <p:spPr/>
        <p:txBody>
          <a:bodyPr/>
          <a:lstStyle/>
          <a:p>
            <a:r>
              <a:rPr lang="en-US" dirty="0"/>
              <a:t>Friday, 3/20, 1:30 – 3:20 </a:t>
            </a:r>
            <a:r>
              <a:rPr lang="en-US" b="1" dirty="0"/>
              <a:t>In the classroom </a:t>
            </a:r>
            <a:r>
              <a:rPr lang="en-US" dirty="0"/>
              <a:t>(as scheduled)	</a:t>
            </a:r>
          </a:p>
          <a:p>
            <a:pPr lvl="1"/>
            <a:r>
              <a:rPr lang="en-US" dirty="0"/>
              <a:t>You must take it in class (unless you have a valid excuse).  Duration: 110m.</a:t>
            </a:r>
          </a:p>
          <a:p>
            <a:pPr lvl="1"/>
            <a:r>
              <a:rPr lang="en-US" dirty="0"/>
              <a:t>There will be donuts.</a:t>
            </a:r>
          </a:p>
          <a:p>
            <a:r>
              <a:rPr lang="en-US" dirty="0"/>
              <a:t>Monday, 3/16 </a:t>
            </a:r>
            <a:r>
              <a:rPr lang="en-US" b="1" dirty="0"/>
              <a:t>Online</a:t>
            </a:r>
            <a:r>
              <a:rPr lang="en-US" dirty="0"/>
              <a:t> (last day of regular classes)</a:t>
            </a:r>
          </a:p>
          <a:p>
            <a:pPr lvl="1"/>
            <a:r>
              <a:rPr lang="en-US" dirty="0"/>
              <a:t>You can take it anytime between 12:00am and 11:59pm.  Duration: 120m.</a:t>
            </a:r>
          </a:p>
          <a:p>
            <a:r>
              <a:rPr lang="en-US" dirty="0"/>
              <a:t>Wednesday, 3/18 </a:t>
            </a:r>
            <a:r>
              <a:rPr lang="en-US" b="1" dirty="0"/>
              <a:t>Online</a:t>
            </a:r>
            <a:r>
              <a:rPr lang="en-US" dirty="0"/>
              <a:t> (first day of finals)	</a:t>
            </a:r>
          </a:p>
          <a:p>
            <a:pPr lvl="1"/>
            <a:r>
              <a:rPr lang="en-US" dirty="0"/>
              <a:t>You can take it anytime between 12:00am and 11:59pm.  Duration: 120m.</a:t>
            </a:r>
          </a:p>
          <a:p>
            <a:pPr lvl="1"/>
            <a:endParaRPr lang="en-US" dirty="0"/>
          </a:p>
        </p:txBody>
      </p:sp>
    </p:spTree>
    <p:extLst>
      <p:ext uri="{BB962C8B-B14F-4D97-AF65-F5344CB8AC3E}">
        <p14:creationId xmlns:p14="http://schemas.microsoft.com/office/powerpoint/2010/main" val="324990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97BB38-8840-40C5-8437-1EAE5C213933}"/>
              </a:ext>
            </a:extLst>
          </p:cNvPr>
          <p:cNvSpPr>
            <a:spLocks noGrp="1"/>
          </p:cNvSpPr>
          <p:nvPr>
            <p:ph type="title"/>
          </p:nvPr>
        </p:nvSpPr>
        <p:spPr/>
        <p:txBody>
          <a:bodyPr/>
          <a:lstStyle/>
          <a:p>
            <a:r>
              <a:rPr lang="en-US" dirty="0"/>
              <a:t>Homework 6</a:t>
            </a:r>
          </a:p>
        </p:txBody>
      </p:sp>
      <p:sp>
        <p:nvSpPr>
          <p:cNvPr id="5" name="Text Placeholder 4">
            <a:extLst>
              <a:ext uri="{FF2B5EF4-FFF2-40B4-BE49-F238E27FC236}">
                <a16:creationId xmlns:a16="http://schemas.microsoft.com/office/drawing/2014/main" id="{6F75611F-319B-4437-B451-BF2D6777B6D5}"/>
              </a:ext>
            </a:extLst>
          </p:cNvPr>
          <p:cNvSpPr>
            <a:spLocks noGrp="1"/>
          </p:cNvSpPr>
          <p:nvPr>
            <p:ph type="body" idx="1"/>
          </p:nvPr>
        </p:nvSpPr>
        <p:spPr/>
        <p:txBody>
          <a:bodyPr/>
          <a:lstStyle/>
          <a:p>
            <a:r>
              <a:rPr lang="en-US" dirty="0" err="1"/>
              <a:t>Moq</a:t>
            </a:r>
            <a:endParaRPr lang="en-US" dirty="0"/>
          </a:p>
        </p:txBody>
      </p:sp>
    </p:spTree>
    <p:extLst>
      <p:ext uri="{BB962C8B-B14F-4D97-AF65-F5344CB8AC3E}">
        <p14:creationId xmlns:p14="http://schemas.microsoft.com/office/powerpoint/2010/main" val="243498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BFBAB8-AF42-43C2-84A7-4733C1F7219F}"/>
              </a:ext>
            </a:extLst>
          </p:cNvPr>
          <p:cNvSpPr>
            <a:spLocks noGrp="1"/>
          </p:cNvSpPr>
          <p:nvPr>
            <p:ph type="title"/>
          </p:nvPr>
        </p:nvSpPr>
        <p:spPr>
          <a:xfrm>
            <a:off x="838200" y="186267"/>
            <a:ext cx="10515600" cy="1325563"/>
          </a:xfrm>
        </p:spPr>
        <p:txBody>
          <a:bodyPr/>
          <a:lstStyle/>
          <a:p>
            <a:r>
              <a:rPr lang="en-US" dirty="0"/>
              <a:t>What’s different about HW6?</a:t>
            </a:r>
          </a:p>
        </p:txBody>
      </p:sp>
      <p:sp>
        <p:nvSpPr>
          <p:cNvPr id="5" name="Content Placeholder 4">
            <a:extLst>
              <a:ext uri="{FF2B5EF4-FFF2-40B4-BE49-F238E27FC236}">
                <a16:creationId xmlns:a16="http://schemas.microsoft.com/office/drawing/2014/main" id="{FBC4F2E6-D64B-4CAE-81D6-460A686EC521}"/>
              </a:ext>
            </a:extLst>
          </p:cNvPr>
          <p:cNvSpPr>
            <a:spLocks noGrp="1"/>
          </p:cNvSpPr>
          <p:nvPr>
            <p:ph idx="1"/>
          </p:nvPr>
        </p:nvSpPr>
        <p:spPr>
          <a:xfrm>
            <a:off x="838200" y="1563511"/>
            <a:ext cx="10515600" cy="5294489"/>
          </a:xfrm>
        </p:spPr>
        <p:txBody>
          <a:bodyPr>
            <a:normAutofit/>
          </a:bodyPr>
          <a:lstStyle/>
          <a:p>
            <a:r>
              <a:rPr lang="en-US" dirty="0"/>
              <a:t>You’re getting the class library as a single .cs file</a:t>
            </a:r>
          </a:p>
          <a:p>
            <a:r>
              <a:rPr lang="en-US" dirty="0"/>
              <a:t>You’ll submit your unit tests as a single .cs file</a:t>
            </a:r>
          </a:p>
          <a:p>
            <a:r>
              <a:rPr lang="en-US" dirty="0"/>
              <a:t>You must not change the supplied class library</a:t>
            </a:r>
          </a:p>
          <a:p>
            <a:r>
              <a:rPr lang="en-US" dirty="0"/>
              <a:t>Look at the </a:t>
            </a:r>
            <a:r>
              <a:rPr lang="en-US" b="1" dirty="0"/>
              <a:t>Important Hint </a:t>
            </a:r>
            <a:r>
              <a:rPr lang="en-US" dirty="0"/>
              <a:t>box.  You’ll need to do some research.</a:t>
            </a:r>
          </a:p>
          <a:p>
            <a:pPr lvl="1"/>
            <a:endParaRPr lang="en-US" dirty="0"/>
          </a:p>
        </p:txBody>
      </p:sp>
    </p:spTree>
    <p:extLst>
      <p:ext uri="{BB962C8B-B14F-4D97-AF65-F5344CB8AC3E}">
        <p14:creationId xmlns:p14="http://schemas.microsoft.com/office/powerpoint/2010/main" val="294350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C016A-8F42-4EAB-B590-88C184CB6B72}"/>
              </a:ext>
            </a:extLst>
          </p:cNvPr>
          <p:cNvSpPr>
            <a:spLocks noGrp="1"/>
          </p:cNvSpPr>
          <p:nvPr>
            <p:ph idx="4294967295"/>
          </p:nvPr>
        </p:nvSpPr>
        <p:spPr>
          <a:xfrm>
            <a:off x="999068" y="3610148"/>
            <a:ext cx="10515600" cy="4352925"/>
          </a:xfrm>
        </p:spPr>
        <p:txBody>
          <a:bodyPr/>
          <a:lstStyle/>
          <a:p>
            <a:pPr lvl="1"/>
            <a:r>
              <a:rPr lang="en-US" dirty="0"/>
              <a:t>If you can’t figure it out, ask questions in the discussion and I’ll give hints.</a:t>
            </a:r>
          </a:p>
          <a:p>
            <a:pPr lvl="1"/>
            <a:r>
              <a:rPr lang="en-US" dirty="0"/>
              <a:t>If you figure it out, please don’t reveal the solution to your fellow students (including in the discussion).</a:t>
            </a:r>
          </a:p>
          <a:p>
            <a:pPr lvl="1"/>
            <a:r>
              <a:rPr lang="en-US" dirty="0"/>
              <a:t>If you can’t figure it out by submission time, comment out your tests for </a:t>
            </a:r>
            <a:r>
              <a:rPr lang="en-US" dirty="0" err="1"/>
              <a:t>AddCar</a:t>
            </a:r>
            <a:r>
              <a:rPr lang="en-US" dirty="0"/>
              <a:t> and </a:t>
            </a:r>
            <a:r>
              <a:rPr lang="en-US" dirty="0" err="1"/>
              <a:t>RemoveCar</a:t>
            </a:r>
            <a:r>
              <a:rPr lang="en-US" dirty="0"/>
              <a:t> and you’ll receive partial credit for them.</a:t>
            </a:r>
          </a:p>
          <a:p>
            <a:endParaRPr lang="en-US" dirty="0"/>
          </a:p>
        </p:txBody>
      </p:sp>
      <p:sp>
        <p:nvSpPr>
          <p:cNvPr id="8" name="Rectangle 6">
            <a:extLst>
              <a:ext uri="{FF2B5EF4-FFF2-40B4-BE49-F238E27FC236}">
                <a16:creationId xmlns:a16="http://schemas.microsoft.com/office/drawing/2014/main" id="{0C6D65DF-1259-4E67-BFE6-D6571A2C2F48}"/>
              </a:ext>
            </a:extLst>
          </p:cNvPr>
          <p:cNvSpPr>
            <a:spLocks noChangeArrowheads="1"/>
          </p:cNvSpPr>
          <p:nvPr/>
        </p:nvSpPr>
        <p:spPr bwMode="auto">
          <a:xfrm>
            <a:off x="2788356" y="1690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
            <a:extLst>
              <a:ext uri="{FF2B5EF4-FFF2-40B4-BE49-F238E27FC236}">
                <a16:creationId xmlns:a16="http://schemas.microsoft.com/office/drawing/2014/main" id="{33618C8C-8293-4B37-A730-FFCB01BB9AD5}"/>
              </a:ext>
            </a:extLst>
          </p:cNvPr>
          <p:cNvSpPr>
            <a:spLocks noChangeArrowheads="1"/>
          </p:cNvSpPr>
          <p:nvPr/>
        </p:nvSpPr>
        <p:spPr bwMode="auto">
          <a:xfrm>
            <a:off x="2187245" y="1071389"/>
            <a:ext cx="7817509" cy="1695798"/>
          </a:xfrm>
          <a:prstGeom prst="rect">
            <a:avLst/>
          </a:prstGeom>
          <a:solidFill>
            <a:srgbClr val="FFFFFF"/>
          </a:solidFill>
          <a:ln w="12700">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Important hint</a:t>
            </a:r>
            <a:endParaRPr kumimoji="0" lang="en-US" altLang="en-US" sz="7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While most of the solution can be developed by following the pattern in the example program posted on the Test Doubles module page, there is at least one element that does not.  To setup the fake version of </a:t>
            </a:r>
            <a:r>
              <a:rPr kumimoji="0" lang="en-US" altLang="en-US" sz="1400" b="1"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SaveLot</a:t>
            </a:r>
            <a:r>
              <a:rPr kumimoji="0" lang="en-US" altLang="en-US"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you</a:t>
            </a:r>
            <a:r>
              <a:rPr kumimoji="0" lang="en-US" altLang="en-US"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ll need to figure out how to mock an instance method that returns void.  Check the references on the Test Doubles module page for help.</a:t>
            </a:r>
            <a:br>
              <a:rPr kumimoji="0" lang="en-US" altLang="en-US"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7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Might be a little tricky, but I have faith in you!</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D5719B90-FD36-4AF0-A7A7-EBCDD334F58C}"/>
              </a:ext>
            </a:extLst>
          </p:cNvPr>
          <p:cNvSpPr>
            <a:spLocks noChangeArrowheads="1"/>
          </p:cNvSpPr>
          <p:nvPr/>
        </p:nvSpPr>
        <p:spPr bwMode="auto">
          <a:xfrm>
            <a:off x="2788356" y="2147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18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5AEE-9CD5-4AA1-9395-A7038B80BC8A}"/>
              </a:ext>
            </a:extLst>
          </p:cNvPr>
          <p:cNvSpPr>
            <a:spLocks noGrp="1"/>
          </p:cNvSpPr>
          <p:nvPr>
            <p:ph type="title"/>
          </p:nvPr>
        </p:nvSpPr>
        <p:spPr/>
        <p:txBody>
          <a:bodyPr/>
          <a:lstStyle/>
          <a:p>
            <a:r>
              <a:rPr lang="en-US" dirty="0"/>
              <a:t>Test Design Techniques</a:t>
            </a:r>
          </a:p>
        </p:txBody>
      </p:sp>
      <p:sp>
        <p:nvSpPr>
          <p:cNvPr id="3" name="Text Placeholder 2">
            <a:extLst>
              <a:ext uri="{FF2B5EF4-FFF2-40B4-BE49-F238E27FC236}">
                <a16:creationId xmlns:a16="http://schemas.microsoft.com/office/drawing/2014/main" id="{3C3B0F1D-8F51-4EDC-BC91-89E2C91357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018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898E-E624-4CE4-974B-4022E21CB362}"/>
              </a:ext>
            </a:extLst>
          </p:cNvPr>
          <p:cNvSpPr>
            <a:spLocks noGrp="1"/>
          </p:cNvSpPr>
          <p:nvPr>
            <p:ph type="title"/>
          </p:nvPr>
        </p:nvSpPr>
        <p:spPr/>
        <p:txBody>
          <a:bodyPr/>
          <a:lstStyle/>
          <a:p>
            <a:r>
              <a:rPr lang="en-US" dirty="0"/>
              <a:t>Designing tests</a:t>
            </a:r>
          </a:p>
        </p:txBody>
      </p:sp>
      <p:sp>
        <p:nvSpPr>
          <p:cNvPr id="3" name="Content Placeholder 2">
            <a:extLst>
              <a:ext uri="{FF2B5EF4-FFF2-40B4-BE49-F238E27FC236}">
                <a16:creationId xmlns:a16="http://schemas.microsoft.com/office/drawing/2014/main" id="{C665929F-4DCE-4C11-BF50-F8AF92C585A8}"/>
              </a:ext>
            </a:extLst>
          </p:cNvPr>
          <p:cNvSpPr>
            <a:spLocks noGrp="1"/>
          </p:cNvSpPr>
          <p:nvPr>
            <p:ph idx="1"/>
          </p:nvPr>
        </p:nvSpPr>
        <p:spPr>
          <a:xfrm>
            <a:off x="838200" y="1825625"/>
            <a:ext cx="7935930" cy="4351338"/>
          </a:xfrm>
        </p:spPr>
        <p:txBody>
          <a:bodyPr>
            <a:normAutofit/>
          </a:bodyPr>
          <a:lstStyle/>
          <a:p>
            <a:r>
              <a:rPr lang="en-US" dirty="0"/>
              <a:t>Now that you now how to use test frameworks…</a:t>
            </a:r>
          </a:p>
          <a:p>
            <a:r>
              <a:rPr lang="en-US" dirty="0"/>
              <a:t>Testing techniques (per ISTQB):</a:t>
            </a:r>
          </a:p>
          <a:p>
            <a:pPr lvl="1"/>
            <a:r>
              <a:rPr lang="en-US" dirty="0"/>
              <a:t>Static testing techniques</a:t>
            </a:r>
          </a:p>
          <a:p>
            <a:pPr lvl="1"/>
            <a:r>
              <a:rPr lang="en-US" dirty="0"/>
              <a:t>Specification-based (black-box) techniques</a:t>
            </a:r>
          </a:p>
          <a:p>
            <a:pPr lvl="1"/>
            <a:r>
              <a:rPr lang="en-US" dirty="0"/>
              <a:t>Structure-based (white-box) techniques</a:t>
            </a:r>
          </a:p>
          <a:p>
            <a:pPr lvl="1"/>
            <a:r>
              <a:rPr lang="en-US" dirty="0"/>
              <a:t>Experience-based techniques</a:t>
            </a:r>
          </a:p>
          <a:p>
            <a:r>
              <a:rPr lang="en-US" dirty="0"/>
              <a:t>The point:</a:t>
            </a:r>
          </a:p>
          <a:p>
            <a:pPr lvl="1"/>
            <a:r>
              <a:rPr lang="en-US" dirty="0"/>
              <a:t>Write </a:t>
            </a:r>
            <a:r>
              <a:rPr lang="en-US" b="1" dirty="0"/>
              <a:t>effective </a:t>
            </a:r>
            <a:r>
              <a:rPr lang="en-US" dirty="0"/>
              <a:t>tests</a:t>
            </a:r>
          </a:p>
          <a:p>
            <a:pPr lvl="1"/>
            <a:r>
              <a:rPr lang="en-US" dirty="0"/>
              <a:t>Write </a:t>
            </a:r>
            <a:r>
              <a:rPr lang="en-US" b="1" dirty="0"/>
              <a:t>efficient </a:t>
            </a:r>
            <a:r>
              <a:rPr lang="en-US" dirty="0"/>
              <a:t>tests</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1963272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G 110 Template.potx" id="{DAE0C17F-F06B-4517-9168-AA8CA9A5293A}" vid="{DEAFF74A-EE19-47F9-87DE-BEE4206A37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17178</TotalTime>
  <Words>1651</Words>
  <Application>Microsoft Office PowerPoint</Application>
  <PresentationFormat>Widescreen</PresentationFormat>
  <Paragraphs>375</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Cambria Math</vt:lpstr>
      <vt:lpstr>Consolas</vt:lpstr>
      <vt:lpstr>Tahoma</vt:lpstr>
      <vt:lpstr>Times New Roman</vt:lpstr>
      <vt:lpstr>Office Theme</vt:lpstr>
      <vt:lpstr>ISIT 324 Software Testing</vt:lpstr>
      <vt:lpstr>First things first…</vt:lpstr>
      <vt:lpstr>On the Docket  </vt:lpstr>
      <vt:lpstr>Final Exam Date options</vt:lpstr>
      <vt:lpstr>Homework 6</vt:lpstr>
      <vt:lpstr>What’s different about HW6?</vt:lpstr>
      <vt:lpstr>PowerPoint Presentation</vt:lpstr>
      <vt:lpstr>Test Design Techniques</vt:lpstr>
      <vt:lpstr>Designing tests</vt:lpstr>
      <vt:lpstr>PowerPoint Presentation</vt:lpstr>
      <vt:lpstr>PowerPoint Presentation</vt:lpstr>
      <vt:lpstr>Static Techniques</vt:lpstr>
      <vt:lpstr>PowerPoint Presentation</vt:lpstr>
      <vt:lpstr>Specification-Based Techniques</vt:lpstr>
      <vt:lpstr>Equivalence Partitioning (aka Equivalence Classes)</vt:lpstr>
      <vt:lpstr>Some nuances</vt:lpstr>
      <vt:lpstr>Some nuances</vt:lpstr>
      <vt:lpstr>How to debug OddOrPos from the Midterm</vt:lpstr>
      <vt:lpstr>Applying EP to OddOrPos</vt:lpstr>
      <vt:lpstr>Applying EP to OddOrPos</vt:lpstr>
      <vt:lpstr>Boundary Value Analysis</vt:lpstr>
      <vt:lpstr>Boundary Value Analysis Example</vt:lpstr>
      <vt:lpstr>Decision Table Testing</vt:lpstr>
      <vt:lpstr>Example Case Study – Flight Discounts</vt:lpstr>
      <vt:lpstr>Now as a decision table…</vt:lpstr>
      <vt:lpstr>State Transition Testing</vt:lpstr>
      <vt:lpstr>Transition table</vt:lpstr>
      <vt:lpstr>Use Case Testing</vt:lpstr>
      <vt:lpstr>Customer registration Use Case</vt:lpstr>
      <vt:lpstr>Example Use Case</vt:lpstr>
      <vt:lpstr>Group Discussion: use Discussion 6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Programs and BuildingSystems</dc:title>
  <dc:creator>DENNIS MINIUM</dc:creator>
  <cp:lastModifiedBy>DENNIS</cp:lastModifiedBy>
  <cp:revision>9</cp:revision>
  <dcterms:created xsi:type="dcterms:W3CDTF">2017-09-16T23:37:14Z</dcterms:created>
  <dcterms:modified xsi:type="dcterms:W3CDTF">2020-02-26T18:58:34Z</dcterms:modified>
</cp:coreProperties>
</file>