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1" r:id="rId2"/>
    <p:sldId id="296" r:id="rId3"/>
    <p:sldId id="297" r:id="rId4"/>
    <p:sldId id="298" r:id="rId5"/>
    <p:sldId id="299" r:id="rId6"/>
    <p:sldId id="300" r:id="rId7"/>
    <p:sldId id="301" r:id="rId8"/>
    <p:sldId id="30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00FF"/>
    <a:srgbClr val="7030A0"/>
    <a:srgbClr val="FFFFFF"/>
    <a:srgbClr val="6600CC"/>
    <a:srgbClr val="9900FF"/>
    <a:srgbClr val="9933FF"/>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4" autoAdjust="0"/>
    <p:restoredTop sz="94749" autoAdjust="0"/>
  </p:normalViewPr>
  <p:slideViewPr>
    <p:cSldViewPr snapToGrid="0">
      <p:cViewPr varScale="1">
        <p:scale>
          <a:sx n="116" d="100"/>
          <a:sy n="116" d="100"/>
        </p:scale>
        <p:origin x="76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23"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17FD2A-3BD9-47D5-8140-4EF130A285A8}"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058D7715-0868-404E-8644-97C68A166EF1}">
      <dgm:prSet phldrT="[Text]" custT="1"/>
      <dgm:spPr>
        <a:solidFill>
          <a:schemeClr val="accent6">
            <a:lumMod val="75000"/>
          </a:schemeClr>
        </a:solidFill>
      </dgm:spPr>
      <dgm:t>
        <a:bodyPr/>
        <a:lstStyle/>
        <a:p>
          <a:r>
            <a:rPr lang="en-US" sz="16600" b="1" kern="1200" dirty="0" err="1" smtClean="0"/>
            <a:t>ISIT</a:t>
          </a:r>
          <a:r>
            <a:rPr lang="en-US" sz="16600" b="1" kern="1200" dirty="0" smtClean="0"/>
            <a:t> 328</a:t>
          </a:r>
          <a:endParaRPr lang="en-US" sz="49600" b="1" kern="1200" dirty="0">
            <a:solidFill>
              <a:schemeClr val="bg1"/>
            </a:solidFill>
            <a:latin typeface="+mj-lt"/>
            <a:ea typeface="+mj-ea"/>
            <a:cs typeface="+mj-cs"/>
          </a:endParaRPr>
        </a:p>
      </dgm:t>
    </dgm:pt>
    <dgm:pt modelId="{94892F8B-600D-47EF-AC66-E0751608FF68}" type="parTrans" cxnId="{5C1F8D8F-79E4-4BF7-B26B-5EBCD5FEE337}">
      <dgm:prSet/>
      <dgm:spPr/>
      <dgm:t>
        <a:bodyPr/>
        <a:lstStyle/>
        <a:p>
          <a:endParaRPr lang="en-US"/>
        </a:p>
      </dgm:t>
    </dgm:pt>
    <dgm:pt modelId="{D6382B46-CC17-4E27-B98E-A1D580D1BD25}" type="sibTrans" cxnId="{5C1F8D8F-79E4-4BF7-B26B-5EBCD5FEE337}">
      <dgm:prSet/>
      <dgm:spPr/>
      <dgm:t>
        <a:bodyPr/>
        <a:lstStyle/>
        <a:p>
          <a:endParaRPr lang="en-US" dirty="0">
            <a:solidFill>
              <a:srgbClr val="FF0000"/>
            </a:solidFill>
          </a:endParaRPr>
        </a:p>
      </dgm:t>
    </dgm:pt>
    <dgm:pt modelId="{C8910915-8044-40B6-BEDD-C423EB35FBE1}" type="pres">
      <dgm:prSet presAssocID="{7617FD2A-3BD9-47D5-8140-4EF130A285A8}" presName="Name0" presStyleCnt="0">
        <dgm:presLayoutVars>
          <dgm:dir/>
          <dgm:resizeHandles val="exact"/>
        </dgm:presLayoutVars>
      </dgm:prSet>
      <dgm:spPr/>
      <dgm:t>
        <a:bodyPr/>
        <a:lstStyle/>
        <a:p>
          <a:endParaRPr lang="en-US"/>
        </a:p>
      </dgm:t>
    </dgm:pt>
    <dgm:pt modelId="{4A6479A0-B3E4-4648-AEC6-0E1A087810C4}" type="pres">
      <dgm:prSet presAssocID="{058D7715-0868-404E-8644-97C68A166EF1}" presName="node" presStyleLbl="node1" presStyleIdx="0" presStyleCnt="1" custScaleX="100196" custScaleY="100000" custLinFactNeighborY="-3018">
        <dgm:presLayoutVars>
          <dgm:bulletEnabled val="1"/>
        </dgm:presLayoutVars>
      </dgm:prSet>
      <dgm:spPr/>
      <dgm:t>
        <a:bodyPr/>
        <a:lstStyle/>
        <a:p>
          <a:endParaRPr lang="en-US"/>
        </a:p>
      </dgm:t>
    </dgm:pt>
  </dgm:ptLst>
  <dgm:cxnLst>
    <dgm:cxn modelId="{5C1F8D8F-79E4-4BF7-B26B-5EBCD5FEE337}" srcId="{7617FD2A-3BD9-47D5-8140-4EF130A285A8}" destId="{058D7715-0868-404E-8644-97C68A166EF1}" srcOrd="0" destOrd="0" parTransId="{94892F8B-600D-47EF-AC66-E0751608FF68}" sibTransId="{D6382B46-CC17-4E27-B98E-A1D580D1BD25}"/>
    <dgm:cxn modelId="{5543EB30-E39F-40F6-A49E-00A93AC51021}" type="presOf" srcId="{058D7715-0868-404E-8644-97C68A166EF1}" destId="{4A6479A0-B3E4-4648-AEC6-0E1A087810C4}" srcOrd="0" destOrd="0" presId="urn:microsoft.com/office/officeart/2005/8/layout/process1"/>
    <dgm:cxn modelId="{12C3A102-A748-4B70-9AC8-A8607041E98B}" type="presOf" srcId="{7617FD2A-3BD9-47D5-8140-4EF130A285A8}" destId="{C8910915-8044-40B6-BEDD-C423EB35FBE1}" srcOrd="0" destOrd="0" presId="urn:microsoft.com/office/officeart/2005/8/layout/process1"/>
    <dgm:cxn modelId="{3C67CD81-5FB2-45F7-BF25-EB54D7D656CD}" type="presParOf" srcId="{C8910915-8044-40B6-BEDD-C423EB35FBE1}" destId="{4A6479A0-B3E4-4648-AEC6-0E1A087810C4}"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479A0-B3E4-4648-AEC6-0E1A087810C4}">
      <dsp:nvSpPr>
        <dsp:cNvPr id="0" name=""/>
        <dsp:cNvSpPr/>
      </dsp:nvSpPr>
      <dsp:spPr>
        <a:xfrm>
          <a:off x="11893" y="0"/>
          <a:ext cx="12168213" cy="3332284"/>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2460" tIns="632460" rIns="632460" bIns="632460" numCol="1" spcCol="1270" anchor="ctr" anchorCtr="0">
          <a:noAutofit/>
        </a:bodyPr>
        <a:lstStyle/>
        <a:p>
          <a:pPr lvl="0" algn="ctr" defTabSz="7378700">
            <a:lnSpc>
              <a:spcPct val="90000"/>
            </a:lnSpc>
            <a:spcBef>
              <a:spcPct val="0"/>
            </a:spcBef>
            <a:spcAft>
              <a:spcPct val="35000"/>
            </a:spcAft>
          </a:pPr>
          <a:r>
            <a:rPr lang="en-US" sz="16600" b="1" kern="1200" dirty="0" err="1" smtClean="0"/>
            <a:t>ISIT</a:t>
          </a:r>
          <a:r>
            <a:rPr lang="en-US" sz="16600" b="1" kern="1200" dirty="0" smtClean="0"/>
            <a:t> 328</a:t>
          </a:r>
          <a:endParaRPr lang="en-US" sz="49600" b="1" kern="1200" dirty="0">
            <a:solidFill>
              <a:schemeClr val="bg1"/>
            </a:solidFill>
            <a:latin typeface="+mj-lt"/>
            <a:ea typeface="+mj-ea"/>
            <a:cs typeface="+mj-cs"/>
          </a:endParaRPr>
        </a:p>
      </dsp:txBody>
      <dsp:txXfrm>
        <a:off x="109492" y="97599"/>
        <a:ext cx="11973015" cy="31370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756B6-E331-4322-AA4F-3494547E4955}" type="datetimeFigureOut">
              <a:rPr lang="en-US" smtClean="0"/>
              <a:t>11/11/2019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77E22A-511F-44AA-9EED-3969D58F178A}" type="slidenum">
              <a:rPr lang="en-US" smtClean="0"/>
              <a:t>‹#›</a:t>
            </a:fld>
            <a:endParaRPr lang="en-US"/>
          </a:p>
        </p:txBody>
      </p:sp>
    </p:spTree>
    <p:extLst>
      <p:ext uri="{BB962C8B-B14F-4D97-AF65-F5344CB8AC3E}">
        <p14:creationId xmlns:p14="http://schemas.microsoft.com/office/powerpoint/2010/main" val="4211697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F19D04-6255-49A7-84E1-F737BF3D4A0F}"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29DB1-3F73-4D7B-B5CD-C2E3269D6AA0}" type="slidenum">
              <a:rPr lang="en-US" smtClean="0"/>
              <a:t>‹#›</a:t>
            </a:fld>
            <a:endParaRPr lang="en-US"/>
          </a:p>
        </p:txBody>
      </p:sp>
    </p:spTree>
    <p:extLst>
      <p:ext uri="{BB962C8B-B14F-4D97-AF65-F5344CB8AC3E}">
        <p14:creationId xmlns:p14="http://schemas.microsoft.com/office/powerpoint/2010/main" val="331390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F19D04-6255-49A7-84E1-F737BF3D4A0F}"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29DB1-3F73-4D7B-B5CD-C2E3269D6AA0}" type="slidenum">
              <a:rPr lang="en-US" smtClean="0"/>
              <a:t>‹#›</a:t>
            </a:fld>
            <a:endParaRPr lang="en-US"/>
          </a:p>
        </p:txBody>
      </p:sp>
    </p:spTree>
    <p:extLst>
      <p:ext uri="{BB962C8B-B14F-4D97-AF65-F5344CB8AC3E}">
        <p14:creationId xmlns:p14="http://schemas.microsoft.com/office/powerpoint/2010/main" val="1909409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F19D04-6255-49A7-84E1-F737BF3D4A0F}"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29DB1-3F73-4D7B-B5CD-C2E3269D6AA0}" type="slidenum">
              <a:rPr lang="en-US" smtClean="0"/>
              <a:t>‹#›</a:t>
            </a:fld>
            <a:endParaRPr lang="en-US"/>
          </a:p>
        </p:txBody>
      </p:sp>
    </p:spTree>
    <p:extLst>
      <p:ext uri="{BB962C8B-B14F-4D97-AF65-F5344CB8AC3E}">
        <p14:creationId xmlns:p14="http://schemas.microsoft.com/office/powerpoint/2010/main" val="3190171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F19D04-6255-49A7-84E1-F737BF3D4A0F}"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29DB1-3F73-4D7B-B5CD-C2E3269D6AA0}" type="slidenum">
              <a:rPr lang="en-US" smtClean="0"/>
              <a:t>‹#›</a:t>
            </a:fld>
            <a:endParaRPr lang="en-US"/>
          </a:p>
        </p:txBody>
      </p:sp>
    </p:spTree>
    <p:extLst>
      <p:ext uri="{BB962C8B-B14F-4D97-AF65-F5344CB8AC3E}">
        <p14:creationId xmlns:p14="http://schemas.microsoft.com/office/powerpoint/2010/main" val="296353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19D04-6255-49A7-84E1-F737BF3D4A0F}"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29DB1-3F73-4D7B-B5CD-C2E3269D6AA0}" type="slidenum">
              <a:rPr lang="en-US" smtClean="0"/>
              <a:t>‹#›</a:t>
            </a:fld>
            <a:endParaRPr lang="en-US"/>
          </a:p>
        </p:txBody>
      </p:sp>
    </p:spTree>
    <p:extLst>
      <p:ext uri="{BB962C8B-B14F-4D97-AF65-F5344CB8AC3E}">
        <p14:creationId xmlns:p14="http://schemas.microsoft.com/office/powerpoint/2010/main" val="372942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F19D04-6255-49A7-84E1-F737BF3D4A0F}"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29DB1-3F73-4D7B-B5CD-C2E3269D6AA0}" type="slidenum">
              <a:rPr lang="en-US" smtClean="0"/>
              <a:t>‹#›</a:t>
            </a:fld>
            <a:endParaRPr lang="en-US"/>
          </a:p>
        </p:txBody>
      </p:sp>
    </p:spTree>
    <p:extLst>
      <p:ext uri="{BB962C8B-B14F-4D97-AF65-F5344CB8AC3E}">
        <p14:creationId xmlns:p14="http://schemas.microsoft.com/office/powerpoint/2010/main" val="2119434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F19D04-6255-49A7-84E1-F737BF3D4A0F}" type="datetimeFigureOut">
              <a:rPr lang="en-US" smtClean="0"/>
              <a:t>11/11/2019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B29DB1-3F73-4D7B-B5CD-C2E3269D6AA0}" type="slidenum">
              <a:rPr lang="en-US" smtClean="0"/>
              <a:t>‹#›</a:t>
            </a:fld>
            <a:endParaRPr lang="en-US"/>
          </a:p>
        </p:txBody>
      </p:sp>
    </p:spTree>
    <p:extLst>
      <p:ext uri="{BB962C8B-B14F-4D97-AF65-F5344CB8AC3E}">
        <p14:creationId xmlns:p14="http://schemas.microsoft.com/office/powerpoint/2010/main" val="3306885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F19D04-6255-49A7-84E1-F737BF3D4A0F}" type="datetimeFigureOut">
              <a:rPr lang="en-US" smtClean="0"/>
              <a:t>11/11/2019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B29DB1-3F73-4D7B-B5CD-C2E3269D6AA0}" type="slidenum">
              <a:rPr lang="en-US" smtClean="0"/>
              <a:t>‹#›</a:t>
            </a:fld>
            <a:endParaRPr lang="en-US"/>
          </a:p>
        </p:txBody>
      </p:sp>
    </p:spTree>
    <p:extLst>
      <p:ext uri="{BB962C8B-B14F-4D97-AF65-F5344CB8AC3E}">
        <p14:creationId xmlns:p14="http://schemas.microsoft.com/office/powerpoint/2010/main" val="4241830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19D04-6255-49A7-84E1-F737BF3D4A0F}" type="datetimeFigureOut">
              <a:rPr lang="en-US" smtClean="0"/>
              <a:t>11/11/2019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B29DB1-3F73-4D7B-B5CD-C2E3269D6AA0}" type="slidenum">
              <a:rPr lang="en-US" smtClean="0"/>
              <a:t>‹#›</a:t>
            </a:fld>
            <a:endParaRPr lang="en-US"/>
          </a:p>
        </p:txBody>
      </p:sp>
    </p:spTree>
    <p:extLst>
      <p:ext uri="{BB962C8B-B14F-4D97-AF65-F5344CB8AC3E}">
        <p14:creationId xmlns:p14="http://schemas.microsoft.com/office/powerpoint/2010/main" val="3885995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F19D04-6255-49A7-84E1-F737BF3D4A0F}"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29DB1-3F73-4D7B-B5CD-C2E3269D6AA0}" type="slidenum">
              <a:rPr lang="en-US" smtClean="0"/>
              <a:t>‹#›</a:t>
            </a:fld>
            <a:endParaRPr lang="en-US"/>
          </a:p>
        </p:txBody>
      </p:sp>
    </p:spTree>
    <p:extLst>
      <p:ext uri="{BB962C8B-B14F-4D97-AF65-F5344CB8AC3E}">
        <p14:creationId xmlns:p14="http://schemas.microsoft.com/office/powerpoint/2010/main" val="3475194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F19D04-6255-49A7-84E1-F737BF3D4A0F}"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29DB1-3F73-4D7B-B5CD-C2E3269D6AA0}" type="slidenum">
              <a:rPr lang="en-US" smtClean="0"/>
              <a:t>‹#›</a:t>
            </a:fld>
            <a:endParaRPr lang="en-US"/>
          </a:p>
        </p:txBody>
      </p:sp>
    </p:spTree>
    <p:extLst>
      <p:ext uri="{BB962C8B-B14F-4D97-AF65-F5344CB8AC3E}">
        <p14:creationId xmlns:p14="http://schemas.microsoft.com/office/powerpoint/2010/main" val="2929712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19D04-6255-49A7-84E1-F737BF3D4A0F}" type="datetimeFigureOut">
              <a:rPr lang="en-US" smtClean="0"/>
              <a:t>11/11/2019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B29DB1-3F73-4D7B-B5CD-C2E3269D6AA0}" type="slidenum">
              <a:rPr lang="en-US" smtClean="0"/>
              <a:t>‹#›</a:t>
            </a:fld>
            <a:endParaRPr lang="en-US"/>
          </a:p>
        </p:txBody>
      </p:sp>
    </p:spTree>
    <p:extLst>
      <p:ext uri="{BB962C8B-B14F-4D97-AF65-F5344CB8AC3E}">
        <p14:creationId xmlns:p14="http://schemas.microsoft.com/office/powerpoint/2010/main" val="306963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869961836"/>
              </p:ext>
            </p:extLst>
          </p:nvPr>
        </p:nvGraphicFramePr>
        <p:xfrm>
          <a:off x="-1" y="0"/>
          <a:ext cx="12192001" cy="3332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txBox="1">
            <a:spLocks/>
          </p:cNvSpPr>
          <p:nvPr/>
        </p:nvSpPr>
        <p:spPr>
          <a:xfrm>
            <a:off x="0" y="381001"/>
            <a:ext cx="12192000" cy="20383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8000" b="1" dirty="0">
              <a:solidFill>
                <a:prstClr val="black"/>
              </a:solidFill>
            </a:endParaRPr>
          </a:p>
        </p:txBody>
      </p:sp>
      <p:sp>
        <p:nvSpPr>
          <p:cNvPr id="2" name="TextBox 1"/>
          <p:cNvSpPr txBox="1"/>
          <p:nvPr/>
        </p:nvSpPr>
        <p:spPr>
          <a:xfrm>
            <a:off x="-1" y="3638984"/>
            <a:ext cx="12017828" cy="1862048"/>
          </a:xfrm>
          <a:prstGeom prst="rect">
            <a:avLst/>
          </a:prstGeom>
          <a:noFill/>
        </p:spPr>
        <p:txBody>
          <a:bodyPr wrap="square" rtlCol="0">
            <a:spAutoFit/>
          </a:bodyPr>
          <a:lstStyle/>
          <a:p>
            <a:pPr algn="ctr"/>
            <a:r>
              <a:rPr lang="en-US" sz="11500" dirty="0" smtClean="0"/>
              <a:t>Week </a:t>
            </a:r>
            <a:r>
              <a:rPr lang="en-US" sz="11500" dirty="0" smtClean="0"/>
              <a:t>02</a:t>
            </a:r>
            <a:endParaRPr lang="en-US" sz="6600" b="1" dirty="0"/>
          </a:p>
        </p:txBody>
      </p:sp>
    </p:spTree>
    <p:extLst>
      <p:ext uri="{BB962C8B-B14F-4D97-AF65-F5344CB8AC3E}">
        <p14:creationId xmlns:p14="http://schemas.microsoft.com/office/powerpoint/2010/main" val="2085755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AFC2BC-DE53-4054-84E4-286816F27C76}"/>
              </a:ext>
            </a:extLst>
          </p:cNvPr>
          <p:cNvSpPr>
            <a:spLocks noGrp="1"/>
          </p:cNvSpPr>
          <p:nvPr>
            <p:ph type="title"/>
          </p:nvPr>
        </p:nvSpPr>
        <p:spPr>
          <a:xfrm>
            <a:off x="838200" y="365125"/>
            <a:ext cx="10515600" cy="854075"/>
          </a:xfrm>
          <a:solidFill>
            <a:schemeClr val="accent6">
              <a:lumMod val="40000"/>
              <a:lumOff val="60000"/>
            </a:schemeClr>
          </a:solidFill>
          <a:ln w="6350">
            <a:solidFill>
              <a:schemeClr val="tx1"/>
            </a:solidFill>
          </a:ln>
        </p:spPr>
        <p:txBody>
          <a:bodyPr/>
          <a:lstStyle/>
          <a:p>
            <a:pPr algn="ctr"/>
            <a:r>
              <a:rPr lang="en-US" b="1" dirty="0" err="1" smtClean="0"/>
              <a:t>NMAP</a:t>
            </a:r>
            <a:endParaRPr lang="en-US" b="1" dirty="0"/>
          </a:p>
        </p:txBody>
      </p:sp>
      <p:sp>
        <p:nvSpPr>
          <p:cNvPr id="3" name="Content Placeholder 2">
            <a:extLst>
              <a:ext uri="{FF2B5EF4-FFF2-40B4-BE49-F238E27FC236}">
                <a16:creationId xmlns="" xmlns:a16="http://schemas.microsoft.com/office/drawing/2014/main" id="{7A0D1B01-1A54-4DB1-B9EE-7865BD2BD217}"/>
              </a:ext>
            </a:extLst>
          </p:cNvPr>
          <p:cNvSpPr>
            <a:spLocks noGrp="1"/>
          </p:cNvSpPr>
          <p:nvPr>
            <p:ph idx="1"/>
          </p:nvPr>
        </p:nvSpPr>
        <p:spPr/>
        <p:txBody>
          <a:bodyPr>
            <a:normAutofit/>
          </a:bodyPr>
          <a:lstStyle/>
          <a:p>
            <a:r>
              <a:rPr lang="en-US" sz="3600" dirty="0" smtClean="0"/>
              <a:t>Scans the network</a:t>
            </a:r>
          </a:p>
          <a:p>
            <a:r>
              <a:rPr lang="en-US" sz="3600" dirty="0" smtClean="0"/>
              <a:t>Find out which computers are up</a:t>
            </a:r>
          </a:p>
          <a:p>
            <a:r>
              <a:rPr lang="en-US" sz="3600" dirty="0" smtClean="0"/>
              <a:t>Target the desired computer</a:t>
            </a:r>
          </a:p>
          <a:p>
            <a:endParaRPr lang="en-US" sz="3600" dirty="0" smtClean="0"/>
          </a:p>
          <a:p>
            <a:pPr marL="914400" lvl="2" indent="0">
              <a:buNone/>
            </a:pPr>
            <a:endParaRPr lang="en-US" sz="3200" dirty="0" smtClean="0"/>
          </a:p>
        </p:txBody>
      </p:sp>
      <p:pic>
        <p:nvPicPr>
          <p:cNvPr id="4" name="Picture 3"/>
          <p:cNvPicPr>
            <a:picLocks noChangeAspect="1"/>
          </p:cNvPicPr>
          <p:nvPr/>
        </p:nvPicPr>
        <p:blipFill>
          <a:blip r:embed="rId2"/>
          <a:stretch>
            <a:fillRect/>
          </a:stretch>
        </p:blipFill>
        <p:spPr>
          <a:xfrm>
            <a:off x="7471834" y="4001294"/>
            <a:ext cx="4139141" cy="2624059"/>
          </a:xfrm>
          <a:prstGeom prst="rect">
            <a:avLst/>
          </a:prstGeom>
        </p:spPr>
      </p:pic>
    </p:spTree>
    <p:extLst>
      <p:ext uri="{BB962C8B-B14F-4D97-AF65-F5344CB8AC3E}">
        <p14:creationId xmlns:p14="http://schemas.microsoft.com/office/powerpoint/2010/main" val="731303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AFC2BC-DE53-4054-84E4-286816F27C76}"/>
              </a:ext>
            </a:extLst>
          </p:cNvPr>
          <p:cNvSpPr>
            <a:spLocks noGrp="1"/>
          </p:cNvSpPr>
          <p:nvPr>
            <p:ph type="title"/>
          </p:nvPr>
        </p:nvSpPr>
        <p:spPr>
          <a:xfrm>
            <a:off x="838200" y="365125"/>
            <a:ext cx="10515600" cy="854075"/>
          </a:xfrm>
          <a:solidFill>
            <a:schemeClr val="accent6">
              <a:lumMod val="40000"/>
              <a:lumOff val="60000"/>
            </a:schemeClr>
          </a:solidFill>
          <a:ln w="6350">
            <a:solidFill>
              <a:schemeClr val="tx1"/>
            </a:solidFill>
          </a:ln>
        </p:spPr>
        <p:txBody>
          <a:bodyPr/>
          <a:lstStyle/>
          <a:p>
            <a:pPr algn="ctr"/>
            <a:r>
              <a:rPr lang="en-US" b="1" dirty="0" err="1" smtClean="0"/>
              <a:t>NMAP</a:t>
            </a:r>
            <a:endParaRPr lang="en-US" b="1" dirty="0"/>
          </a:p>
        </p:txBody>
      </p:sp>
      <p:sp>
        <p:nvSpPr>
          <p:cNvPr id="3" name="Content Placeholder 2">
            <a:extLst>
              <a:ext uri="{FF2B5EF4-FFF2-40B4-BE49-F238E27FC236}">
                <a16:creationId xmlns="" xmlns:a16="http://schemas.microsoft.com/office/drawing/2014/main" id="{7A0D1B01-1A54-4DB1-B9EE-7865BD2BD217}"/>
              </a:ext>
            </a:extLst>
          </p:cNvPr>
          <p:cNvSpPr>
            <a:spLocks noGrp="1"/>
          </p:cNvSpPr>
          <p:nvPr>
            <p:ph idx="1"/>
          </p:nvPr>
        </p:nvSpPr>
        <p:spPr/>
        <p:txBody>
          <a:bodyPr>
            <a:normAutofit/>
          </a:bodyPr>
          <a:lstStyle/>
          <a:p>
            <a:r>
              <a:rPr lang="en-US" sz="3600" dirty="0" smtClean="0"/>
              <a:t>Scans the network</a:t>
            </a:r>
          </a:p>
          <a:p>
            <a:r>
              <a:rPr lang="en-US" sz="3600" dirty="0" smtClean="0"/>
              <a:t>Find out which computers are up</a:t>
            </a:r>
          </a:p>
          <a:p>
            <a:pPr marL="0" indent="0">
              <a:buNone/>
            </a:pPr>
            <a:r>
              <a:rPr lang="en-US" sz="1800" dirty="0" err="1" smtClean="0">
                <a:latin typeface="Courier New" panose="02070309020205020404" pitchFamily="49" charset="0"/>
                <a:cs typeface="Courier New" panose="02070309020205020404" pitchFamily="49" charset="0"/>
              </a:rPr>
              <a:t>nmap</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-v 192.168.1.200-210 --max-retries 1 --</a:t>
            </a:r>
            <a:r>
              <a:rPr lang="en-US" sz="1800" dirty="0" smtClean="0">
                <a:latin typeface="Courier New" panose="02070309020205020404" pitchFamily="49" charset="0"/>
                <a:cs typeface="Courier New" panose="02070309020205020404" pitchFamily="49" charset="0"/>
              </a:rPr>
              <a:t>max-scan-delay 0</a:t>
            </a:r>
          </a:p>
          <a:p>
            <a:pPr marL="0" indent="0">
              <a:buNone/>
            </a:pPr>
            <a:endParaRPr lang="en-US" sz="3200" dirty="0">
              <a:latin typeface="Courier New" panose="02070309020205020404" pitchFamily="49" charset="0"/>
              <a:cs typeface="Courier New" panose="02070309020205020404" pitchFamily="49" charset="0"/>
            </a:endParaRPr>
          </a:p>
          <a:p>
            <a:r>
              <a:rPr lang="en-US" sz="3200" dirty="0"/>
              <a:t>Target the desired computer</a:t>
            </a:r>
          </a:p>
          <a:p>
            <a:pPr marL="0" indent="0">
              <a:buNone/>
            </a:pPr>
            <a:r>
              <a:rPr lang="en-US" sz="1800" dirty="0" err="1">
                <a:latin typeface="Courier New" panose="02070309020205020404" pitchFamily="49" charset="0"/>
                <a:cs typeface="Courier New" panose="02070309020205020404" pitchFamily="49" charset="0"/>
              </a:rPr>
              <a:t>nmap</a:t>
            </a:r>
            <a:r>
              <a:rPr lang="en-US" sz="1800" dirty="0">
                <a:latin typeface="Courier New" panose="02070309020205020404" pitchFamily="49" charset="0"/>
                <a:cs typeface="Courier New" panose="02070309020205020404" pitchFamily="49" charset="0"/>
              </a:rPr>
              <a:t> -v -A 192.168.1.200 --max-retries 1 --max-scan-delay 0</a:t>
            </a:r>
          </a:p>
        </p:txBody>
      </p:sp>
    </p:spTree>
    <p:extLst>
      <p:ext uri="{BB962C8B-B14F-4D97-AF65-F5344CB8AC3E}">
        <p14:creationId xmlns:p14="http://schemas.microsoft.com/office/powerpoint/2010/main" val="2395275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AFC2BC-DE53-4054-84E4-286816F27C76}"/>
              </a:ext>
            </a:extLst>
          </p:cNvPr>
          <p:cNvSpPr>
            <a:spLocks noGrp="1"/>
          </p:cNvSpPr>
          <p:nvPr>
            <p:ph type="title"/>
          </p:nvPr>
        </p:nvSpPr>
        <p:spPr>
          <a:xfrm>
            <a:off x="838200" y="365125"/>
            <a:ext cx="10515600" cy="854075"/>
          </a:xfrm>
          <a:solidFill>
            <a:schemeClr val="accent6">
              <a:lumMod val="40000"/>
              <a:lumOff val="60000"/>
            </a:schemeClr>
          </a:solidFill>
          <a:ln w="6350">
            <a:solidFill>
              <a:schemeClr val="tx1"/>
            </a:solidFill>
          </a:ln>
        </p:spPr>
        <p:txBody>
          <a:bodyPr/>
          <a:lstStyle/>
          <a:p>
            <a:pPr algn="ctr"/>
            <a:r>
              <a:rPr lang="en-US" b="1" dirty="0" err="1" smtClean="0"/>
              <a:t>NMAP</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2032952446"/>
              </p:ext>
            </p:extLst>
          </p:nvPr>
        </p:nvGraphicFramePr>
        <p:xfrm>
          <a:off x="1676398" y="1832595"/>
          <a:ext cx="7904206" cy="1828800"/>
        </p:xfrm>
        <a:graphic>
          <a:graphicData uri="http://schemas.openxmlformats.org/drawingml/2006/table">
            <a:tbl>
              <a:tblPr/>
              <a:tblGrid>
                <a:gridCol w="3952103"/>
                <a:gridCol w="3952103"/>
              </a:tblGrid>
              <a:tr h="0">
                <a:tc>
                  <a:txBody>
                    <a:bodyPr/>
                    <a:lstStyle/>
                    <a:p>
                      <a:r>
                        <a:rPr lang="en-US" dirty="0">
                          <a:solidFill>
                            <a:srgbClr val="3276B1"/>
                          </a:solidFill>
                          <a:effectLst/>
                        </a:rPr>
                        <a:t>Scan a single IP</a:t>
                      </a:r>
                    </a:p>
                  </a:txBody>
                  <a:tcPr anchor="ctr">
                    <a:lnL>
                      <a:noFill/>
                    </a:lnL>
                    <a:lnR>
                      <a:noFill/>
                    </a:lnR>
                    <a:lnT>
                      <a:noFill/>
                    </a:lnT>
                    <a:lnB>
                      <a:noFill/>
                    </a:lnB>
                  </a:tcPr>
                </a:tc>
                <a:tc>
                  <a:txBody>
                    <a:bodyPr/>
                    <a:lstStyle/>
                    <a:p>
                      <a:r>
                        <a:rPr lang="en-US">
                          <a:effectLst/>
                          <a:latin typeface="Courier New" panose="02070309020205020404" pitchFamily="49" charset="0"/>
                          <a:cs typeface="Courier New" panose="02070309020205020404" pitchFamily="49" charset="0"/>
                        </a:rPr>
                        <a:t>nmap 192.168.1.1</a:t>
                      </a:r>
                    </a:p>
                  </a:txBody>
                  <a:tcPr anchor="ctr">
                    <a:lnL>
                      <a:noFill/>
                    </a:lnL>
                    <a:lnR>
                      <a:noFill/>
                    </a:lnR>
                    <a:lnT>
                      <a:noFill/>
                    </a:lnT>
                    <a:lnB>
                      <a:noFill/>
                    </a:lnB>
                  </a:tcPr>
                </a:tc>
              </a:tr>
              <a:tr h="0">
                <a:tc>
                  <a:txBody>
                    <a:bodyPr/>
                    <a:lstStyle/>
                    <a:p>
                      <a:r>
                        <a:rPr lang="en-US">
                          <a:solidFill>
                            <a:srgbClr val="3276B1"/>
                          </a:solidFill>
                          <a:effectLst/>
                        </a:rPr>
                        <a:t>Scan a host</a:t>
                      </a:r>
                    </a:p>
                  </a:txBody>
                  <a:tcPr anchor="ctr">
                    <a:lnL>
                      <a:noFill/>
                    </a:lnL>
                    <a:lnR>
                      <a:noFill/>
                    </a:lnR>
                    <a:lnT>
                      <a:noFill/>
                    </a:lnT>
                    <a:lnB>
                      <a:noFill/>
                    </a:lnB>
                  </a:tcPr>
                </a:tc>
                <a:tc>
                  <a:txBody>
                    <a:bodyPr/>
                    <a:lstStyle/>
                    <a:p>
                      <a:r>
                        <a:rPr lang="en-US" dirty="0" err="1">
                          <a:effectLst/>
                          <a:latin typeface="Courier New" panose="02070309020205020404" pitchFamily="49" charset="0"/>
                          <a:cs typeface="Courier New" panose="02070309020205020404" pitchFamily="49" charset="0"/>
                        </a:rPr>
                        <a:t>nmap</a:t>
                      </a: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www.testhostname.com</a:t>
                      </a:r>
                      <a:endParaRPr lang="en-US" dirty="0">
                        <a:effectLst/>
                        <a:latin typeface="Courier New" panose="02070309020205020404" pitchFamily="49" charset="0"/>
                        <a:cs typeface="Courier New" panose="02070309020205020404" pitchFamily="49" charset="0"/>
                      </a:endParaRPr>
                    </a:p>
                  </a:txBody>
                  <a:tcPr anchor="ctr">
                    <a:lnL>
                      <a:noFill/>
                    </a:lnL>
                    <a:lnR>
                      <a:noFill/>
                    </a:lnR>
                    <a:lnT>
                      <a:noFill/>
                    </a:lnT>
                    <a:lnB>
                      <a:noFill/>
                    </a:lnB>
                  </a:tcPr>
                </a:tc>
              </a:tr>
              <a:tr h="0">
                <a:tc>
                  <a:txBody>
                    <a:bodyPr/>
                    <a:lstStyle/>
                    <a:p>
                      <a:r>
                        <a:rPr lang="en-US">
                          <a:solidFill>
                            <a:srgbClr val="3276B1"/>
                          </a:solidFill>
                          <a:effectLst/>
                        </a:rPr>
                        <a:t>Scan a range of IPs</a:t>
                      </a:r>
                    </a:p>
                  </a:txBody>
                  <a:tcPr anchor="ctr">
                    <a:lnL>
                      <a:noFill/>
                    </a:lnL>
                    <a:lnR>
                      <a:noFill/>
                    </a:lnR>
                    <a:lnT>
                      <a:noFill/>
                    </a:lnT>
                    <a:lnB>
                      <a:noFill/>
                    </a:lnB>
                  </a:tcPr>
                </a:tc>
                <a:tc>
                  <a:txBody>
                    <a:bodyPr/>
                    <a:lstStyle/>
                    <a:p>
                      <a:r>
                        <a:rPr lang="en-US" dirty="0" err="1">
                          <a:effectLst/>
                          <a:latin typeface="Courier New" panose="02070309020205020404" pitchFamily="49" charset="0"/>
                          <a:cs typeface="Courier New" panose="02070309020205020404" pitchFamily="49" charset="0"/>
                        </a:rPr>
                        <a:t>nmap</a:t>
                      </a:r>
                      <a:r>
                        <a:rPr lang="en-US" dirty="0">
                          <a:effectLst/>
                          <a:latin typeface="Courier New" panose="02070309020205020404" pitchFamily="49" charset="0"/>
                          <a:cs typeface="Courier New" panose="02070309020205020404" pitchFamily="49" charset="0"/>
                        </a:rPr>
                        <a:t> 192.168.1.1</a:t>
                      </a:r>
                      <a:r>
                        <a:rPr lang="en-US" b="1" dirty="0">
                          <a:effectLst/>
                          <a:latin typeface="Courier New" panose="02070309020205020404" pitchFamily="49" charset="0"/>
                          <a:cs typeface="Courier New" panose="02070309020205020404" pitchFamily="49" charset="0"/>
                        </a:rPr>
                        <a:t>-20</a:t>
                      </a:r>
                    </a:p>
                  </a:txBody>
                  <a:tcPr anchor="ctr">
                    <a:lnL>
                      <a:noFill/>
                    </a:lnL>
                    <a:lnR>
                      <a:noFill/>
                    </a:lnR>
                    <a:lnT>
                      <a:noFill/>
                    </a:lnT>
                    <a:lnB>
                      <a:noFill/>
                    </a:lnB>
                  </a:tcPr>
                </a:tc>
              </a:tr>
              <a:tr h="0">
                <a:tc>
                  <a:txBody>
                    <a:bodyPr/>
                    <a:lstStyle/>
                    <a:p>
                      <a:r>
                        <a:rPr lang="en-US" dirty="0">
                          <a:solidFill>
                            <a:srgbClr val="3276B1"/>
                          </a:solidFill>
                          <a:effectLst/>
                        </a:rPr>
                        <a:t>Scan a subnet</a:t>
                      </a:r>
                    </a:p>
                  </a:txBody>
                  <a:tcPr anchor="ctr">
                    <a:lnL>
                      <a:noFill/>
                    </a:lnL>
                    <a:lnR>
                      <a:noFill/>
                    </a:lnR>
                    <a:lnT>
                      <a:noFill/>
                    </a:lnT>
                    <a:lnB>
                      <a:noFill/>
                    </a:lnB>
                  </a:tcPr>
                </a:tc>
                <a:tc>
                  <a:txBody>
                    <a:bodyPr/>
                    <a:lstStyle/>
                    <a:p>
                      <a:r>
                        <a:rPr lang="en-US">
                          <a:effectLst/>
                          <a:latin typeface="Courier New" panose="02070309020205020404" pitchFamily="49" charset="0"/>
                          <a:cs typeface="Courier New" panose="02070309020205020404" pitchFamily="49" charset="0"/>
                        </a:rPr>
                        <a:t>nmap 192.168.1.0/24</a:t>
                      </a:r>
                    </a:p>
                  </a:txBody>
                  <a:tcPr anchor="ctr">
                    <a:lnL>
                      <a:noFill/>
                    </a:lnL>
                    <a:lnR>
                      <a:noFill/>
                    </a:lnR>
                    <a:lnT>
                      <a:noFill/>
                    </a:lnT>
                    <a:lnB>
                      <a:noFill/>
                    </a:lnB>
                  </a:tcPr>
                </a:tc>
              </a:tr>
              <a:tr h="0">
                <a:tc>
                  <a:txBody>
                    <a:bodyPr/>
                    <a:lstStyle/>
                    <a:p>
                      <a:r>
                        <a:rPr lang="en-US" dirty="0">
                          <a:solidFill>
                            <a:srgbClr val="3276B1"/>
                          </a:solidFill>
                          <a:effectLst/>
                        </a:rPr>
                        <a:t>Scan targets from a text file</a:t>
                      </a:r>
                    </a:p>
                  </a:txBody>
                  <a:tcPr anchor="ctr">
                    <a:lnL>
                      <a:noFill/>
                    </a:lnL>
                    <a:lnR>
                      <a:noFill/>
                    </a:lnR>
                    <a:lnT>
                      <a:noFill/>
                    </a:lnT>
                    <a:lnB>
                      <a:noFill/>
                    </a:lnB>
                  </a:tcPr>
                </a:tc>
                <a:tc>
                  <a:txBody>
                    <a:bodyPr/>
                    <a:lstStyle/>
                    <a:p>
                      <a:r>
                        <a:rPr lang="en-US" dirty="0" err="1">
                          <a:effectLst/>
                          <a:latin typeface="Courier New" panose="02070309020205020404" pitchFamily="49" charset="0"/>
                          <a:cs typeface="Courier New" panose="02070309020205020404" pitchFamily="49" charset="0"/>
                        </a:rPr>
                        <a:t>nmap</a:t>
                      </a: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iL</a:t>
                      </a:r>
                      <a:r>
                        <a:rPr lang="en-US" dirty="0">
                          <a:effectLst/>
                          <a:latin typeface="Courier New" panose="02070309020205020404" pitchFamily="49" charset="0"/>
                          <a:cs typeface="Courier New" panose="02070309020205020404" pitchFamily="49" charset="0"/>
                        </a:rPr>
                        <a:t> list-of-</a:t>
                      </a:r>
                      <a:r>
                        <a:rPr lang="en-US" dirty="0" err="1">
                          <a:effectLst/>
                          <a:latin typeface="Courier New" panose="02070309020205020404" pitchFamily="49" charset="0"/>
                          <a:cs typeface="Courier New" panose="02070309020205020404" pitchFamily="49" charset="0"/>
                        </a:rPr>
                        <a:t>ips.txt</a:t>
                      </a:r>
                      <a:endParaRPr lang="en-US" dirty="0">
                        <a:effectLst/>
                        <a:latin typeface="Courier New" panose="02070309020205020404" pitchFamily="49" charset="0"/>
                        <a:cs typeface="Courier New" panose="02070309020205020404" pitchFamily="49" charset="0"/>
                      </a:endParaRPr>
                    </a:p>
                  </a:txBody>
                  <a:tcPr anchor="ctr">
                    <a:lnL>
                      <a:noFill/>
                    </a:lnL>
                    <a:lnR>
                      <a:noFill/>
                    </a:lnR>
                    <a:lnT>
                      <a:noFill/>
                    </a:lnT>
                    <a:lnB>
                      <a:noFill/>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17866938"/>
              </p:ext>
            </p:extLst>
          </p:nvPr>
        </p:nvGraphicFramePr>
        <p:xfrm>
          <a:off x="1676400" y="4274790"/>
          <a:ext cx="8143104" cy="1463040"/>
        </p:xfrm>
        <a:graphic>
          <a:graphicData uri="http://schemas.openxmlformats.org/drawingml/2006/table">
            <a:tbl>
              <a:tblPr/>
              <a:tblGrid>
                <a:gridCol w="4071552"/>
                <a:gridCol w="4071552"/>
              </a:tblGrid>
              <a:tr h="0">
                <a:tc>
                  <a:txBody>
                    <a:bodyPr/>
                    <a:lstStyle/>
                    <a:p>
                      <a:r>
                        <a:rPr lang="en-US" dirty="0">
                          <a:solidFill>
                            <a:srgbClr val="3276B1"/>
                          </a:solidFill>
                          <a:effectLst/>
                        </a:rPr>
                        <a:t>Scan a single Port</a:t>
                      </a:r>
                    </a:p>
                  </a:txBody>
                  <a:tcPr anchor="ctr">
                    <a:lnL>
                      <a:noFill/>
                    </a:lnL>
                    <a:lnR>
                      <a:noFill/>
                    </a:lnR>
                    <a:lnT>
                      <a:noFill/>
                    </a:lnT>
                    <a:lnB>
                      <a:noFill/>
                    </a:lnB>
                  </a:tcPr>
                </a:tc>
                <a:tc>
                  <a:txBody>
                    <a:bodyPr/>
                    <a:lstStyle/>
                    <a:p>
                      <a:r>
                        <a:rPr lang="en-US" b="0">
                          <a:effectLst/>
                          <a:latin typeface="Courier New" panose="02070309020205020404" pitchFamily="49" charset="0"/>
                          <a:cs typeface="Courier New" panose="02070309020205020404" pitchFamily="49" charset="0"/>
                        </a:rPr>
                        <a:t>nmap -p 22 192.168.1.1</a:t>
                      </a:r>
                    </a:p>
                  </a:txBody>
                  <a:tcPr anchor="ctr">
                    <a:lnL>
                      <a:noFill/>
                    </a:lnL>
                    <a:lnR>
                      <a:noFill/>
                    </a:lnR>
                    <a:lnT>
                      <a:noFill/>
                    </a:lnT>
                    <a:lnB>
                      <a:noFill/>
                    </a:lnB>
                  </a:tcPr>
                </a:tc>
              </a:tr>
              <a:tr h="351580">
                <a:tc>
                  <a:txBody>
                    <a:bodyPr/>
                    <a:lstStyle/>
                    <a:p>
                      <a:r>
                        <a:rPr lang="en-US">
                          <a:solidFill>
                            <a:srgbClr val="3276B1"/>
                          </a:solidFill>
                          <a:effectLst/>
                        </a:rPr>
                        <a:t>Scan a range of ports</a:t>
                      </a:r>
                    </a:p>
                  </a:txBody>
                  <a:tcPr anchor="ctr">
                    <a:lnL>
                      <a:noFill/>
                    </a:lnL>
                    <a:lnR>
                      <a:noFill/>
                    </a:lnR>
                    <a:lnT>
                      <a:noFill/>
                    </a:lnT>
                    <a:lnB>
                      <a:noFill/>
                    </a:lnB>
                  </a:tcPr>
                </a:tc>
                <a:tc>
                  <a:txBody>
                    <a:bodyPr/>
                    <a:lstStyle/>
                    <a:p>
                      <a:r>
                        <a:rPr lang="en-US" b="0" dirty="0" err="1">
                          <a:effectLst/>
                          <a:latin typeface="Courier New" panose="02070309020205020404" pitchFamily="49" charset="0"/>
                          <a:cs typeface="Courier New" panose="02070309020205020404" pitchFamily="49" charset="0"/>
                        </a:rPr>
                        <a:t>nmap</a:t>
                      </a:r>
                      <a:r>
                        <a:rPr lang="en-US" b="0" dirty="0">
                          <a:effectLst/>
                          <a:latin typeface="Courier New" panose="02070309020205020404" pitchFamily="49" charset="0"/>
                          <a:cs typeface="Courier New" panose="02070309020205020404" pitchFamily="49" charset="0"/>
                        </a:rPr>
                        <a:t> -p 1-100 192.168.1.1</a:t>
                      </a:r>
                    </a:p>
                  </a:txBody>
                  <a:tcPr anchor="ctr">
                    <a:lnL>
                      <a:noFill/>
                    </a:lnL>
                    <a:lnR>
                      <a:noFill/>
                    </a:lnR>
                    <a:lnT>
                      <a:noFill/>
                    </a:lnT>
                    <a:lnB>
                      <a:noFill/>
                    </a:lnB>
                  </a:tcPr>
                </a:tc>
              </a:tr>
              <a:tr h="0">
                <a:tc>
                  <a:txBody>
                    <a:bodyPr/>
                    <a:lstStyle/>
                    <a:p>
                      <a:r>
                        <a:rPr lang="en-US">
                          <a:solidFill>
                            <a:srgbClr val="3276B1"/>
                          </a:solidFill>
                          <a:effectLst/>
                        </a:rPr>
                        <a:t>Scan 100 most common ports (Fast)</a:t>
                      </a:r>
                    </a:p>
                  </a:txBody>
                  <a:tcPr anchor="ctr">
                    <a:lnL>
                      <a:noFill/>
                    </a:lnL>
                    <a:lnR>
                      <a:noFill/>
                    </a:lnR>
                    <a:lnT>
                      <a:noFill/>
                    </a:lnT>
                    <a:lnB>
                      <a:noFill/>
                    </a:lnB>
                  </a:tcPr>
                </a:tc>
                <a:tc>
                  <a:txBody>
                    <a:bodyPr/>
                    <a:lstStyle/>
                    <a:p>
                      <a:r>
                        <a:rPr lang="en-US" b="0">
                          <a:effectLst/>
                          <a:latin typeface="Courier New" panose="02070309020205020404" pitchFamily="49" charset="0"/>
                          <a:cs typeface="Courier New" panose="02070309020205020404" pitchFamily="49" charset="0"/>
                        </a:rPr>
                        <a:t>nmap -F 192.168.1.1</a:t>
                      </a:r>
                    </a:p>
                  </a:txBody>
                  <a:tcPr anchor="ctr">
                    <a:lnL>
                      <a:noFill/>
                    </a:lnL>
                    <a:lnR>
                      <a:noFill/>
                    </a:lnR>
                    <a:lnT>
                      <a:noFill/>
                    </a:lnT>
                    <a:lnB>
                      <a:noFill/>
                    </a:lnB>
                  </a:tcPr>
                </a:tc>
              </a:tr>
              <a:tr h="0">
                <a:tc>
                  <a:txBody>
                    <a:bodyPr/>
                    <a:lstStyle/>
                    <a:p>
                      <a:r>
                        <a:rPr lang="en-US">
                          <a:solidFill>
                            <a:srgbClr val="3276B1"/>
                          </a:solidFill>
                          <a:effectLst/>
                        </a:rPr>
                        <a:t>Scan all 65535 ports</a:t>
                      </a:r>
                    </a:p>
                  </a:txBody>
                  <a:tcPr anchor="ctr">
                    <a:lnL>
                      <a:noFill/>
                    </a:lnL>
                    <a:lnR>
                      <a:noFill/>
                    </a:lnR>
                    <a:lnT>
                      <a:noFill/>
                    </a:lnT>
                    <a:lnB>
                      <a:noFill/>
                    </a:lnB>
                  </a:tcPr>
                </a:tc>
                <a:tc>
                  <a:txBody>
                    <a:bodyPr/>
                    <a:lstStyle/>
                    <a:p>
                      <a:r>
                        <a:rPr lang="en-US" b="0" dirty="0" err="1">
                          <a:effectLst/>
                          <a:latin typeface="Courier New" panose="02070309020205020404" pitchFamily="49" charset="0"/>
                          <a:cs typeface="Courier New" panose="02070309020205020404" pitchFamily="49" charset="0"/>
                        </a:rPr>
                        <a:t>nmap</a:t>
                      </a:r>
                      <a:r>
                        <a:rPr lang="en-US" b="0" dirty="0">
                          <a:effectLst/>
                          <a:latin typeface="Courier New" panose="02070309020205020404" pitchFamily="49" charset="0"/>
                          <a:cs typeface="Courier New" panose="02070309020205020404" pitchFamily="49" charset="0"/>
                        </a:rPr>
                        <a:t> -p- 192.168.1.1</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958059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AFC2BC-DE53-4054-84E4-286816F27C76}"/>
              </a:ext>
            </a:extLst>
          </p:cNvPr>
          <p:cNvSpPr>
            <a:spLocks noGrp="1"/>
          </p:cNvSpPr>
          <p:nvPr>
            <p:ph type="title"/>
          </p:nvPr>
        </p:nvSpPr>
        <p:spPr>
          <a:xfrm>
            <a:off x="838200" y="365125"/>
            <a:ext cx="10515600" cy="854075"/>
          </a:xfrm>
          <a:solidFill>
            <a:schemeClr val="accent6">
              <a:lumMod val="40000"/>
              <a:lumOff val="60000"/>
            </a:schemeClr>
          </a:solidFill>
          <a:ln w="6350">
            <a:solidFill>
              <a:schemeClr val="tx1"/>
            </a:solidFill>
          </a:ln>
        </p:spPr>
        <p:txBody>
          <a:bodyPr/>
          <a:lstStyle/>
          <a:p>
            <a:pPr algn="ctr"/>
            <a:r>
              <a:rPr lang="en-US" b="1" dirty="0" err="1" smtClean="0"/>
              <a:t>NMAP</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2910860073"/>
              </p:ext>
            </p:extLst>
          </p:nvPr>
        </p:nvGraphicFramePr>
        <p:xfrm>
          <a:off x="928816" y="1959958"/>
          <a:ext cx="10126362" cy="1463040"/>
        </p:xfrm>
        <a:graphic>
          <a:graphicData uri="http://schemas.openxmlformats.org/drawingml/2006/table">
            <a:tbl>
              <a:tblPr/>
              <a:tblGrid>
                <a:gridCol w="4162168"/>
                <a:gridCol w="5964194"/>
              </a:tblGrid>
              <a:tr h="0">
                <a:tc>
                  <a:txBody>
                    <a:bodyPr/>
                    <a:lstStyle/>
                    <a:p>
                      <a:r>
                        <a:rPr lang="en-US" dirty="0">
                          <a:solidFill>
                            <a:srgbClr val="3276B1"/>
                          </a:solidFill>
                          <a:effectLst/>
                        </a:rPr>
                        <a:t>Scan using TCP connect</a:t>
                      </a:r>
                    </a:p>
                  </a:txBody>
                  <a:tcPr anchor="ctr">
                    <a:lnL>
                      <a:noFill/>
                    </a:lnL>
                    <a:lnR>
                      <a:noFill/>
                    </a:lnR>
                    <a:lnT>
                      <a:noFill/>
                    </a:lnT>
                    <a:lnB>
                      <a:noFill/>
                    </a:lnB>
                  </a:tcPr>
                </a:tc>
                <a:tc>
                  <a:txBody>
                    <a:bodyPr/>
                    <a:lstStyle/>
                    <a:p>
                      <a:r>
                        <a:rPr lang="en-US">
                          <a:effectLst/>
                          <a:latin typeface="Courier New" panose="02070309020205020404" pitchFamily="49" charset="0"/>
                          <a:cs typeface="Courier New" panose="02070309020205020404" pitchFamily="49" charset="0"/>
                        </a:rPr>
                        <a:t>nmap -sT 192.168.1.1</a:t>
                      </a:r>
                    </a:p>
                  </a:txBody>
                  <a:tcPr anchor="ctr">
                    <a:lnL>
                      <a:noFill/>
                    </a:lnL>
                    <a:lnR>
                      <a:noFill/>
                    </a:lnR>
                    <a:lnT>
                      <a:noFill/>
                    </a:lnT>
                    <a:lnB>
                      <a:noFill/>
                    </a:lnB>
                  </a:tcPr>
                </a:tc>
              </a:tr>
              <a:tr h="0">
                <a:tc>
                  <a:txBody>
                    <a:bodyPr/>
                    <a:lstStyle/>
                    <a:p>
                      <a:r>
                        <a:rPr lang="en-US">
                          <a:solidFill>
                            <a:srgbClr val="3276B1"/>
                          </a:solidFill>
                          <a:effectLst/>
                        </a:rPr>
                        <a:t>Scan using TCP SYN scan (default)</a:t>
                      </a:r>
                    </a:p>
                  </a:txBody>
                  <a:tcPr anchor="ctr">
                    <a:lnL>
                      <a:noFill/>
                    </a:lnL>
                    <a:lnR>
                      <a:noFill/>
                    </a:lnR>
                    <a:lnT>
                      <a:noFill/>
                    </a:lnT>
                    <a:lnB>
                      <a:noFill/>
                    </a:lnB>
                  </a:tcPr>
                </a:tc>
                <a:tc>
                  <a:txBody>
                    <a:bodyPr/>
                    <a:lstStyle/>
                    <a:p>
                      <a:r>
                        <a:rPr lang="en-US" dirty="0" err="1">
                          <a:effectLst/>
                          <a:latin typeface="Courier New" panose="02070309020205020404" pitchFamily="49" charset="0"/>
                          <a:cs typeface="Courier New" panose="02070309020205020404" pitchFamily="49" charset="0"/>
                        </a:rPr>
                        <a:t>nmap</a:t>
                      </a: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sS</a:t>
                      </a:r>
                      <a:r>
                        <a:rPr lang="en-US" dirty="0">
                          <a:effectLst/>
                          <a:latin typeface="Courier New" panose="02070309020205020404" pitchFamily="49" charset="0"/>
                          <a:cs typeface="Courier New" panose="02070309020205020404" pitchFamily="49" charset="0"/>
                        </a:rPr>
                        <a:t> 192.168.1.1</a:t>
                      </a:r>
                    </a:p>
                  </a:txBody>
                  <a:tcPr anchor="ctr">
                    <a:lnL>
                      <a:noFill/>
                    </a:lnL>
                    <a:lnR>
                      <a:noFill/>
                    </a:lnR>
                    <a:lnT>
                      <a:noFill/>
                    </a:lnT>
                    <a:lnB>
                      <a:noFill/>
                    </a:lnB>
                  </a:tcPr>
                </a:tc>
              </a:tr>
              <a:tr h="0">
                <a:tc>
                  <a:txBody>
                    <a:bodyPr/>
                    <a:lstStyle/>
                    <a:p>
                      <a:r>
                        <a:rPr lang="en-US">
                          <a:solidFill>
                            <a:srgbClr val="3276B1"/>
                          </a:solidFill>
                          <a:effectLst/>
                        </a:rPr>
                        <a:t>Scan UDP ports</a:t>
                      </a:r>
                    </a:p>
                  </a:txBody>
                  <a:tcPr anchor="ctr">
                    <a:lnL>
                      <a:noFill/>
                    </a:lnL>
                    <a:lnR>
                      <a:noFill/>
                    </a:lnR>
                    <a:lnT>
                      <a:noFill/>
                    </a:lnT>
                    <a:lnB>
                      <a:noFill/>
                    </a:lnB>
                  </a:tcPr>
                </a:tc>
                <a:tc>
                  <a:txBody>
                    <a:bodyPr/>
                    <a:lstStyle/>
                    <a:p>
                      <a:r>
                        <a:rPr lang="es-ES">
                          <a:effectLst/>
                          <a:latin typeface="Courier New" panose="02070309020205020404" pitchFamily="49" charset="0"/>
                          <a:cs typeface="Courier New" panose="02070309020205020404" pitchFamily="49" charset="0"/>
                        </a:rPr>
                        <a:t>nmap -sU -p 123,161,162 192.168.1.1</a:t>
                      </a:r>
                    </a:p>
                  </a:txBody>
                  <a:tcPr anchor="ctr">
                    <a:lnL>
                      <a:noFill/>
                    </a:lnL>
                    <a:lnR>
                      <a:noFill/>
                    </a:lnR>
                    <a:lnT>
                      <a:noFill/>
                    </a:lnT>
                    <a:lnB>
                      <a:noFill/>
                    </a:lnB>
                  </a:tcPr>
                </a:tc>
              </a:tr>
              <a:tr h="0">
                <a:tc>
                  <a:txBody>
                    <a:bodyPr/>
                    <a:lstStyle/>
                    <a:p>
                      <a:r>
                        <a:rPr lang="en-US">
                          <a:solidFill>
                            <a:srgbClr val="3276B1"/>
                          </a:solidFill>
                          <a:effectLst/>
                        </a:rPr>
                        <a:t>Scan selected ports - ignore discovery</a:t>
                      </a:r>
                    </a:p>
                  </a:txBody>
                  <a:tcPr anchor="ctr">
                    <a:lnL>
                      <a:noFill/>
                    </a:lnL>
                    <a:lnR>
                      <a:noFill/>
                    </a:lnR>
                    <a:lnT>
                      <a:noFill/>
                    </a:lnT>
                    <a:lnB>
                      <a:noFill/>
                    </a:lnB>
                  </a:tcPr>
                </a:tc>
                <a:tc>
                  <a:txBody>
                    <a:bodyPr/>
                    <a:lstStyle/>
                    <a:p>
                      <a:r>
                        <a:rPr lang="en-US" dirty="0" err="1">
                          <a:effectLst/>
                          <a:latin typeface="Courier New" panose="02070309020205020404" pitchFamily="49" charset="0"/>
                          <a:cs typeface="Courier New" panose="02070309020205020404" pitchFamily="49" charset="0"/>
                        </a:rPr>
                        <a:t>nmap</a:t>
                      </a: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Pn</a:t>
                      </a:r>
                      <a:r>
                        <a:rPr lang="en-US" dirty="0">
                          <a:effectLst/>
                          <a:latin typeface="Courier New" panose="02070309020205020404" pitchFamily="49" charset="0"/>
                          <a:cs typeface="Courier New" panose="02070309020205020404" pitchFamily="49" charset="0"/>
                        </a:rPr>
                        <a:t> -F 192.168.1.1</a:t>
                      </a:r>
                    </a:p>
                  </a:txBody>
                  <a:tcPr anchor="ctr">
                    <a:lnL>
                      <a:noFill/>
                    </a:lnL>
                    <a:lnR>
                      <a:noFill/>
                    </a:lnR>
                    <a:lnT>
                      <a:noFill/>
                    </a:lnT>
                    <a:lnB>
                      <a:noFill/>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95824590"/>
              </p:ext>
            </p:extLst>
          </p:nvPr>
        </p:nvGraphicFramePr>
        <p:xfrm>
          <a:off x="928816" y="3937039"/>
          <a:ext cx="10602098" cy="1509819"/>
        </p:xfrm>
        <a:graphic>
          <a:graphicData uri="http://schemas.openxmlformats.org/drawingml/2006/table">
            <a:tbl>
              <a:tblPr/>
              <a:tblGrid>
                <a:gridCol w="4071552"/>
                <a:gridCol w="6530546"/>
              </a:tblGrid>
              <a:tr h="412539">
                <a:tc>
                  <a:txBody>
                    <a:bodyPr/>
                    <a:lstStyle/>
                    <a:p>
                      <a:r>
                        <a:rPr lang="en-US" dirty="0">
                          <a:solidFill>
                            <a:srgbClr val="3276B1"/>
                          </a:solidFill>
                          <a:effectLst/>
                        </a:rPr>
                        <a:t>Detect OS and Services</a:t>
                      </a:r>
                    </a:p>
                  </a:txBody>
                  <a:tcPr anchor="ctr">
                    <a:lnL>
                      <a:noFill/>
                    </a:lnL>
                    <a:lnR>
                      <a:noFill/>
                    </a:lnR>
                    <a:lnT>
                      <a:noFill/>
                    </a:lnT>
                    <a:lnB>
                      <a:noFill/>
                    </a:lnB>
                  </a:tcPr>
                </a:tc>
                <a:tc>
                  <a:txBody>
                    <a:bodyPr/>
                    <a:lstStyle/>
                    <a:p>
                      <a:r>
                        <a:rPr lang="en-US" sz="1800" kern="1200">
                          <a:solidFill>
                            <a:schemeClr val="tx1"/>
                          </a:solidFill>
                          <a:effectLst/>
                          <a:latin typeface="Courier New" panose="02070309020205020404" pitchFamily="49" charset="0"/>
                          <a:ea typeface="+mn-ea"/>
                          <a:cs typeface="Courier New" panose="02070309020205020404" pitchFamily="49" charset="0"/>
                        </a:rPr>
                        <a:t>nmap -A 192.168.1.1</a:t>
                      </a:r>
                    </a:p>
                  </a:txBody>
                  <a:tcPr anchor="ctr">
                    <a:lnL>
                      <a:noFill/>
                    </a:lnL>
                    <a:lnR>
                      <a:noFill/>
                    </a:lnR>
                    <a:lnT>
                      <a:noFill/>
                    </a:lnT>
                    <a:lnB>
                      <a:noFill/>
                    </a:lnB>
                  </a:tcPr>
                </a:tc>
              </a:tr>
              <a:tr h="0">
                <a:tc>
                  <a:txBody>
                    <a:bodyPr/>
                    <a:lstStyle/>
                    <a:p>
                      <a:r>
                        <a:rPr lang="en-US" dirty="0">
                          <a:solidFill>
                            <a:srgbClr val="3276B1"/>
                          </a:solidFill>
                          <a:effectLst/>
                        </a:rPr>
                        <a:t>Standard service detection</a:t>
                      </a:r>
                    </a:p>
                  </a:txBody>
                  <a:tcPr anchor="ctr">
                    <a:lnL>
                      <a:noFill/>
                    </a:lnL>
                    <a:lnR>
                      <a:noFill/>
                    </a:lnR>
                    <a:lnT>
                      <a:noFill/>
                    </a:lnT>
                    <a:lnB>
                      <a:noFill/>
                    </a:lnB>
                  </a:tcPr>
                </a:tc>
                <a:tc>
                  <a:txBody>
                    <a:bodyPr/>
                    <a:lstStyle/>
                    <a:p>
                      <a:r>
                        <a:rPr lang="en-US" sz="1800" kern="1200" dirty="0" err="1">
                          <a:solidFill>
                            <a:schemeClr val="tx1"/>
                          </a:solidFill>
                          <a:effectLst/>
                          <a:latin typeface="Courier New" panose="02070309020205020404" pitchFamily="49" charset="0"/>
                          <a:ea typeface="+mn-ea"/>
                          <a:cs typeface="Courier New" panose="02070309020205020404" pitchFamily="49" charset="0"/>
                        </a:rPr>
                        <a:t>nmap</a:t>
                      </a:r>
                      <a:r>
                        <a:rPr lang="en-US" sz="1800" kern="1200" dirty="0">
                          <a:solidFill>
                            <a:schemeClr val="tx1"/>
                          </a:solidFill>
                          <a:effectLst/>
                          <a:latin typeface="Courier New" panose="02070309020205020404" pitchFamily="49" charset="0"/>
                          <a:ea typeface="+mn-ea"/>
                          <a:cs typeface="Courier New" panose="02070309020205020404" pitchFamily="49" charset="0"/>
                        </a:rPr>
                        <a:t> -</a:t>
                      </a:r>
                      <a:r>
                        <a:rPr lang="en-US" sz="1800" kern="1200" dirty="0" err="1">
                          <a:solidFill>
                            <a:schemeClr val="tx1"/>
                          </a:solidFill>
                          <a:effectLst/>
                          <a:latin typeface="Courier New" panose="02070309020205020404" pitchFamily="49" charset="0"/>
                          <a:ea typeface="+mn-ea"/>
                          <a:cs typeface="Courier New" panose="02070309020205020404" pitchFamily="49" charset="0"/>
                        </a:rPr>
                        <a:t>sV</a:t>
                      </a:r>
                      <a:r>
                        <a:rPr lang="en-US" sz="1800" kern="1200" dirty="0">
                          <a:solidFill>
                            <a:schemeClr val="tx1"/>
                          </a:solidFill>
                          <a:effectLst/>
                          <a:latin typeface="Courier New" panose="02070309020205020404" pitchFamily="49" charset="0"/>
                          <a:ea typeface="+mn-ea"/>
                          <a:cs typeface="Courier New" panose="02070309020205020404" pitchFamily="49" charset="0"/>
                        </a:rPr>
                        <a:t> 192.168.1.1</a:t>
                      </a:r>
                    </a:p>
                  </a:txBody>
                  <a:tcPr anchor="ctr">
                    <a:lnL>
                      <a:noFill/>
                    </a:lnL>
                    <a:lnR>
                      <a:noFill/>
                    </a:lnR>
                    <a:lnT>
                      <a:noFill/>
                    </a:lnT>
                    <a:lnB>
                      <a:noFill/>
                    </a:lnB>
                  </a:tcPr>
                </a:tc>
              </a:tr>
              <a:tr h="0">
                <a:tc>
                  <a:txBody>
                    <a:bodyPr/>
                    <a:lstStyle/>
                    <a:p>
                      <a:r>
                        <a:rPr lang="en-US">
                          <a:solidFill>
                            <a:srgbClr val="3276B1"/>
                          </a:solidFill>
                          <a:effectLst/>
                        </a:rPr>
                        <a:t>More aggressive Service Detection</a:t>
                      </a:r>
                    </a:p>
                  </a:txBody>
                  <a:tcPr anchor="ctr">
                    <a:lnL>
                      <a:noFill/>
                    </a:lnL>
                    <a:lnR>
                      <a:noFill/>
                    </a:lnR>
                    <a:lnT>
                      <a:noFill/>
                    </a:lnT>
                    <a:lnB>
                      <a:noFill/>
                    </a:lnB>
                  </a:tcPr>
                </a:tc>
                <a:tc>
                  <a:txBody>
                    <a:bodyPr/>
                    <a:lstStyle/>
                    <a:p>
                      <a:r>
                        <a:rPr lang="en-US" sz="1800" kern="1200" dirty="0" err="1">
                          <a:solidFill>
                            <a:schemeClr val="tx1"/>
                          </a:solidFill>
                          <a:effectLst/>
                          <a:latin typeface="Courier New" panose="02070309020205020404" pitchFamily="49" charset="0"/>
                          <a:ea typeface="+mn-ea"/>
                          <a:cs typeface="Courier New" panose="02070309020205020404" pitchFamily="49" charset="0"/>
                        </a:rPr>
                        <a:t>nmap</a:t>
                      </a:r>
                      <a:r>
                        <a:rPr lang="en-US" sz="1800" kern="1200" dirty="0">
                          <a:solidFill>
                            <a:schemeClr val="tx1"/>
                          </a:solidFill>
                          <a:effectLst/>
                          <a:latin typeface="Courier New" panose="02070309020205020404" pitchFamily="49" charset="0"/>
                          <a:ea typeface="+mn-ea"/>
                          <a:cs typeface="Courier New" panose="02070309020205020404" pitchFamily="49" charset="0"/>
                        </a:rPr>
                        <a:t> -</a:t>
                      </a:r>
                      <a:r>
                        <a:rPr lang="en-US" sz="1800" kern="1200" dirty="0" err="1">
                          <a:solidFill>
                            <a:schemeClr val="tx1"/>
                          </a:solidFill>
                          <a:effectLst/>
                          <a:latin typeface="Courier New" panose="02070309020205020404" pitchFamily="49" charset="0"/>
                          <a:ea typeface="+mn-ea"/>
                          <a:cs typeface="Courier New" panose="02070309020205020404" pitchFamily="49" charset="0"/>
                        </a:rPr>
                        <a:t>sV</a:t>
                      </a:r>
                      <a:r>
                        <a:rPr lang="en-US" sz="1800" kern="1200" dirty="0">
                          <a:solidFill>
                            <a:schemeClr val="tx1"/>
                          </a:solidFill>
                          <a:effectLst/>
                          <a:latin typeface="Courier New" panose="02070309020205020404" pitchFamily="49" charset="0"/>
                          <a:ea typeface="+mn-ea"/>
                          <a:cs typeface="Courier New" panose="02070309020205020404" pitchFamily="49" charset="0"/>
                        </a:rPr>
                        <a:t> --version-intensity 5 192.168.1.1</a:t>
                      </a:r>
                    </a:p>
                  </a:txBody>
                  <a:tcPr anchor="ctr">
                    <a:lnL>
                      <a:noFill/>
                    </a:lnL>
                    <a:lnR>
                      <a:noFill/>
                    </a:lnR>
                    <a:lnT>
                      <a:noFill/>
                    </a:lnT>
                    <a:lnB>
                      <a:noFill/>
                    </a:lnB>
                  </a:tcPr>
                </a:tc>
              </a:tr>
              <a:tr h="0">
                <a:tc>
                  <a:txBody>
                    <a:bodyPr/>
                    <a:lstStyle/>
                    <a:p>
                      <a:r>
                        <a:rPr lang="en-US">
                          <a:solidFill>
                            <a:srgbClr val="3276B1"/>
                          </a:solidFill>
                          <a:effectLst/>
                        </a:rPr>
                        <a:t>Lighter banner grabbing detection</a:t>
                      </a:r>
                    </a:p>
                  </a:txBody>
                  <a:tcPr anchor="ctr">
                    <a:lnL>
                      <a:noFill/>
                    </a:lnL>
                    <a:lnR>
                      <a:noFill/>
                    </a:lnR>
                    <a:lnT>
                      <a:noFill/>
                    </a:lnT>
                    <a:lnB>
                      <a:noFill/>
                    </a:lnB>
                  </a:tcPr>
                </a:tc>
                <a:tc>
                  <a:txBody>
                    <a:bodyPr/>
                    <a:lstStyle/>
                    <a:p>
                      <a:r>
                        <a:rPr lang="en-US" sz="1800" kern="1200" dirty="0" err="1">
                          <a:solidFill>
                            <a:schemeClr val="tx1"/>
                          </a:solidFill>
                          <a:effectLst/>
                          <a:latin typeface="Courier New" panose="02070309020205020404" pitchFamily="49" charset="0"/>
                          <a:ea typeface="+mn-ea"/>
                          <a:cs typeface="Courier New" panose="02070309020205020404" pitchFamily="49" charset="0"/>
                        </a:rPr>
                        <a:t>nmap</a:t>
                      </a:r>
                      <a:r>
                        <a:rPr lang="en-US" sz="1800" kern="1200" dirty="0">
                          <a:solidFill>
                            <a:schemeClr val="tx1"/>
                          </a:solidFill>
                          <a:effectLst/>
                          <a:latin typeface="Courier New" panose="02070309020205020404" pitchFamily="49" charset="0"/>
                          <a:ea typeface="+mn-ea"/>
                          <a:cs typeface="Courier New" panose="02070309020205020404" pitchFamily="49" charset="0"/>
                        </a:rPr>
                        <a:t> -</a:t>
                      </a:r>
                      <a:r>
                        <a:rPr lang="en-US" sz="1800" kern="1200" dirty="0" err="1">
                          <a:solidFill>
                            <a:schemeClr val="tx1"/>
                          </a:solidFill>
                          <a:effectLst/>
                          <a:latin typeface="Courier New" panose="02070309020205020404" pitchFamily="49" charset="0"/>
                          <a:ea typeface="+mn-ea"/>
                          <a:cs typeface="Courier New" panose="02070309020205020404" pitchFamily="49" charset="0"/>
                        </a:rPr>
                        <a:t>sV</a:t>
                      </a:r>
                      <a:r>
                        <a:rPr lang="en-US" sz="1800" kern="1200" dirty="0">
                          <a:solidFill>
                            <a:schemeClr val="tx1"/>
                          </a:solidFill>
                          <a:effectLst/>
                          <a:latin typeface="Courier New" panose="02070309020205020404" pitchFamily="49" charset="0"/>
                          <a:ea typeface="+mn-ea"/>
                          <a:cs typeface="Courier New" panose="02070309020205020404" pitchFamily="49" charset="0"/>
                        </a:rPr>
                        <a:t> --version-intensity 0 192.168.1.1</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94707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AFC2BC-DE53-4054-84E4-286816F27C76}"/>
              </a:ext>
            </a:extLst>
          </p:cNvPr>
          <p:cNvSpPr>
            <a:spLocks noGrp="1"/>
          </p:cNvSpPr>
          <p:nvPr>
            <p:ph type="title"/>
          </p:nvPr>
        </p:nvSpPr>
        <p:spPr>
          <a:xfrm>
            <a:off x="838200" y="365125"/>
            <a:ext cx="10515600" cy="854075"/>
          </a:xfrm>
          <a:solidFill>
            <a:schemeClr val="accent6">
              <a:lumMod val="40000"/>
              <a:lumOff val="60000"/>
            </a:schemeClr>
          </a:solidFill>
          <a:ln w="6350">
            <a:solidFill>
              <a:schemeClr val="tx1"/>
            </a:solidFill>
          </a:ln>
        </p:spPr>
        <p:txBody>
          <a:bodyPr/>
          <a:lstStyle/>
          <a:p>
            <a:pPr algn="ctr"/>
            <a:r>
              <a:rPr lang="en-US" b="1" dirty="0" err="1" smtClean="0"/>
              <a:t>NMAP</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2910860073"/>
              </p:ext>
            </p:extLst>
          </p:nvPr>
        </p:nvGraphicFramePr>
        <p:xfrm>
          <a:off x="928816" y="1959958"/>
          <a:ext cx="10126362" cy="1463040"/>
        </p:xfrm>
        <a:graphic>
          <a:graphicData uri="http://schemas.openxmlformats.org/drawingml/2006/table">
            <a:tbl>
              <a:tblPr/>
              <a:tblGrid>
                <a:gridCol w="4162168"/>
                <a:gridCol w="5964194"/>
              </a:tblGrid>
              <a:tr h="0">
                <a:tc>
                  <a:txBody>
                    <a:bodyPr/>
                    <a:lstStyle/>
                    <a:p>
                      <a:r>
                        <a:rPr lang="en-US" dirty="0">
                          <a:solidFill>
                            <a:srgbClr val="3276B1"/>
                          </a:solidFill>
                          <a:effectLst/>
                        </a:rPr>
                        <a:t>Scan using TCP connect</a:t>
                      </a:r>
                    </a:p>
                  </a:txBody>
                  <a:tcPr anchor="ctr">
                    <a:lnL>
                      <a:noFill/>
                    </a:lnL>
                    <a:lnR>
                      <a:noFill/>
                    </a:lnR>
                    <a:lnT>
                      <a:noFill/>
                    </a:lnT>
                    <a:lnB>
                      <a:noFill/>
                    </a:lnB>
                  </a:tcPr>
                </a:tc>
                <a:tc>
                  <a:txBody>
                    <a:bodyPr/>
                    <a:lstStyle/>
                    <a:p>
                      <a:r>
                        <a:rPr lang="en-US">
                          <a:effectLst/>
                          <a:latin typeface="Courier New" panose="02070309020205020404" pitchFamily="49" charset="0"/>
                          <a:cs typeface="Courier New" panose="02070309020205020404" pitchFamily="49" charset="0"/>
                        </a:rPr>
                        <a:t>nmap -sT 192.168.1.1</a:t>
                      </a:r>
                    </a:p>
                  </a:txBody>
                  <a:tcPr anchor="ctr">
                    <a:lnL>
                      <a:noFill/>
                    </a:lnL>
                    <a:lnR>
                      <a:noFill/>
                    </a:lnR>
                    <a:lnT>
                      <a:noFill/>
                    </a:lnT>
                    <a:lnB>
                      <a:noFill/>
                    </a:lnB>
                  </a:tcPr>
                </a:tc>
              </a:tr>
              <a:tr h="0">
                <a:tc>
                  <a:txBody>
                    <a:bodyPr/>
                    <a:lstStyle/>
                    <a:p>
                      <a:r>
                        <a:rPr lang="en-US">
                          <a:solidFill>
                            <a:srgbClr val="3276B1"/>
                          </a:solidFill>
                          <a:effectLst/>
                        </a:rPr>
                        <a:t>Scan using TCP SYN scan (default)</a:t>
                      </a:r>
                    </a:p>
                  </a:txBody>
                  <a:tcPr anchor="ctr">
                    <a:lnL>
                      <a:noFill/>
                    </a:lnL>
                    <a:lnR>
                      <a:noFill/>
                    </a:lnR>
                    <a:lnT>
                      <a:noFill/>
                    </a:lnT>
                    <a:lnB>
                      <a:noFill/>
                    </a:lnB>
                  </a:tcPr>
                </a:tc>
                <a:tc>
                  <a:txBody>
                    <a:bodyPr/>
                    <a:lstStyle/>
                    <a:p>
                      <a:r>
                        <a:rPr lang="en-US" dirty="0" err="1">
                          <a:effectLst/>
                          <a:latin typeface="Courier New" panose="02070309020205020404" pitchFamily="49" charset="0"/>
                          <a:cs typeface="Courier New" panose="02070309020205020404" pitchFamily="49" charset="0"/>
                        </a:rPr>
                        <a:t>nmap</a:t>
                      </a: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sS</a:t>
                      </a:r>
                      <a:r>
                        <a:rPr lang="en-US" dirty="0">
                          <a:effectLst/>
                          <a:latin typeface="Courier New" panose="02070309020205020404" pitchFamily="49" charset="0"/>
                          <a:cs typeface="Courier New" panose="02070309020205020404" pitchFamily="49" charset="0"/>
                        </a:rPr>
                        <a:t> 192.168.1.1</a:t>
                      </a:r>
                    </a:p>
                  </a:txBody>
                  <a:tcPr anchor="ctr">
                    <a:lnL>
                      <a:noFill/>
                    </a:lnL>
                    <a:lnR>
                      <a:noFill/>
                    </a:lnR>
                    <a:lnT>
                      <a:noFill/>
                    </a:lnT>
                    <a:lnB>
                      <a:noFill/>
                    </a:lnB>
                  </a:tcPr>
                </a:tc>
              </a:tr>
              <a:tr h="0">
                <a:tc>
                  <a:txBody>
                    <a:bodyPr/>
                    <a:lstStyle/>
                    <a:p>
                      <a:r>
                        <a:rPr lang="en-US">
                          <a:solidFill>
                            <a:srgbClr val="3276B1"/>
                          </a:solidFill>
                          <a:effectLst/>
                        </a:rPr>
                        <a:t>Scan UDP ports</a:t>
                      </a:r>
                    </a:p>
                  </a:txBody>
                  <a:tcPr anchor="ctr">
                    <a:lnL>
                      <a:noFill/>
                    </a:lnL>
                    <a:lnR>
                      <a:noFill/>
                    </a:lnR>
                    <a:lnT>
                      <a:noFill/>
                    </a:lnT>
                    <a:lnB>
                      <a:noFill/>
                    </a:lnB>
                  </a:tcPr>
                </a:tc>
                <a:tc>
                  <a:txBody>
                    <a:bodyPr/>
                    <a:lstStyle/>
                    <a:p>
                      <a:r>
                        <a:rPr lang="es-ES">
                          <a:effectLst/>
                          <a:latin typeface="Courier New" panose="02070309020205020404" pitchFamily="49" charset="0"/>
                          <a:cs typeface="Courier New" panose="02070309020205020404" pitchFamily="49" charset="0"/>
                        </a:rPr>
                        <a:t>nmap -sU -p 123,161,162 192.168.1.1</a:t>
                      </a:r>
                    </a:p>
                  </a:txBody>
                  <a:tcPr anchor="ctr">
                    <a:lnL>
                      <a:noFill/>
                    </a:lnL>
                    <a:lnR>
                      <a:noFill/>
                    </a:lnR>
                    <a:lnT>
                      <a:noFill/>
                    </a:lnT>
                    <a:lnB>
                      <a:noFill/>
                    </a:lnB>
                  </a:tcPr>
                </a:tc>
              </a:tr>
              <a:tr h="0">
                <a:tc>
                  <a:txBody>
                    <a:bodyPr/>
                    <a:lstStyle/>
                    <a:p>
                      <a:r>
                        <a:rPr lang="en-US">
                          <a:solidFill>
                            <a:srgbClr val="3276B1"/>
                          </a:solidFill>
                          <a:effectLst/>
                        </a:rPr>
                        <a:t>Scan selected ports - ignore discovery</a:t>
                      </a:r>
                    </a:p>
                  </a:txBody>
                  <a:tcPr anchor="ctr">
                    <a:lnL>
                      <a:noFill/>
                    </a:lnL>
                    <a:lnR>
                      <a:noFill/>
                    </a:lnR>
                    <a:lnT>
                      <a:noFill/>
                    </a:lnT>
                    <a:lnB>
                      <a:noFill/>
                    </a:lnB>
                  </a:tcPr>
                </a:tc>
                <a:tc>
                  <a:txBody>
                    <a:bodyPr/>
                    <a:lstStyle/>
                    <a:p>
                      <a:r>
                        <a:rPr lang="en-US" dirty="0" err="1">
                          <a:effectLst/>
                          <a:latin typeface="Courier New" panose="02070309020205020404" pitchFamily="49" charset="0"/>
                          <a:cs typeface="Courier New" panose="02070309020205020404" pitchFamily="49" charset="0"/>
                        </a:rPr>
                        <a:t>nmap</a:t>
                      </a: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Pn</a:t>
                      </a:r>
                      <a:r>
                        <a:rPr lang="en-US" dirty="0">
                          <a:effectLst/>
                          <a:latin typeface="Courier New" panose="02070309020205020404" pitchFamily="49" charset="0"/>
                          <a:cs typeface="Courier New" panose="02070309020205020404" pitchFamily="49" charset="0"/>
                        </a:rPr>
                        <a:t> -F 192.168.1.1</a:t>
                      </a:r>
                    </a:p>
                  </a:txBody>
                  <a:tcPr anchor="ctr">
                    <a:lnL>
                      <a:noFill/>
                    </a:lnL>
                    <a:lnR>
                      <a:noFill/>
                    </a:lnR>
                    <a:lnT>
                      <a:noFill/>
                    </a:lnT>
                    <a:lnB>
                      <a:noFill/>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95824590"/>
              </p:ext>
            </p:extLst>
          </p:nvPr>
        </p:nvGraphicFramePr>
        <p:xfrm>
          <a:off x="928816" y="3937039"/>
          <a:ext cx="10602098" cy="1509819"/>
        </p:xfrm>
        <a:graphic>
          <a:graphicData uri="http://schemas.openxmlformats.org/drawingml/2006/table">
            <a:tbl>
              <a:tblPr/>
              <a:tblGrid>
                <a:gridCol w="4071552"/>
                <a:gridCol w="6530546"/>
              </a:tblGrid>
              <a:tr h="412539">
                <a:tc>
                  <a:txBody>
                    <a:bodyPr/>
                    <a:lstStyle/>
                    <a:p>
                      <a:r>
                        <a:rPr lang="en-US" dirty="0">
                          <a:solidFill>
                            <a:srgbClr val="3276B1"/>
                          </a:solidFill>
                          <a:effectLst/>
                        </a:rPr>
                        <a:t>Detect OS and Services</a:t>
                      </a:r>
                    </a:p>
                  </a:txBody>
                  <a:tcPr anchor="ctr">
                    <a:lnL>
                      <a:noFill/>
                    </a:lnL>
                    <a:lnR>
                      <a:noFill/>
                    </a:lnR>
                    <a:lnT>
                      <a:noFill/>
                    </a:lnT>
                    <a:lnB>
                      <a:noFill/>
                    </a:lnB>
                  </a:tcPr>
                </a:tc>
                <a:tc>
                  <a:txBody>
                    <a:bodyPr/>
                    <a:lstStyle/>
                    <a:p>
                      <a:r>
                        <a:rPr lang="en-US" sz="1800" kern="1200">
                          <a:solidFill>
                            <a:schemeClr val="tx1"/>
                          </a:solidFill>
                          <a:effectLst/>
                          <a:latin typeface="Courier New" panose="02070309020205020404" pitchFamily="49" charset="0"/>
                          <a:ea typeface="+mn-ea"/>
                          <a:cs typeface="Courier New" panose="02070309020205020404" pitchFamily="49" charset="0"/>
                        </a:rPr>
                        <a:t>nmap -A 192.168.1.1</a:t>
                      </a:r>
                    </a:p>
                  </a:txBody>
                  <a:tcPr anchor="ctr">
                    <a:lnL>
                      <a:noFill/>
                    </a:lnL>
                    <a:lnR>
                      <a:noFill/>
                    </a:lnR>
                    <a:lnT>
                      <a:noFill/>
                    </a:lnT>
                    <a:lnB>
                      <a:noFill/>
                    </a:lnB>
                  </a:tcPr>
                </a:tc>
              </a:tr>
              <a:tr h="0">
                <a:tc>
                  <a:txBody>
                    <a:bodyPr/>
                    <a:lstStyle/>
                    <a:p>
                      <a:r>
                        <a:rPr lang="en-US" dirty="0">
                          <a:solidFill>
                            <a:srgbClr val="3276B1"/>
                          </a:solidFill>
                          <a:effectLst/>
                        </a:rPr>
                        <a:t>Standard service detection</a:t>
                      </a:r>
                    </a:p>
                  </a:txBody>
                  <a:tcPr anchor="ctr">
                    <a:lnL>
                      <a:noFill/>
                    </a:lnL>
                    <a:lnR>
                      <a:noFill/>
                    </a:lnR>
                    <a:lnT>
                      <a:noFill/>
                    </a:lnT>
                    <a:lnB>
                      <a:noFill/>
                    </a:lnB>
                  </a:tcPr>
                </a:tc>
                <a:tc>
                  <a:txBody>
                    <a:bodyPr/>
                    <a:lstStyle/>
                    <a:p>
                      <a:r>
                        <a:rPr lang="en-US" sz="1800" kern="1200" dirty="0" err="1">
                          <a:solidFill>
                            <a:schemeClr val="tx1"/>
                          </a:solidFill>
                          <a:effectLst/>
                          <a:latin typeface="Courier New" panose="02070309020205020404" pitchFamily="49" charset="0"/>
                          <a:ea typeface="+mn-ea"/>
                          <a:cs typeface="Courier New" panose="02070309020205020404" pitchFamily="49" charset="0"/>
                        </a:rPr>
                        <a:t>nmap</a:t>
                      </a:r>
                      <a:r>
                        <a:rPr lang="en-US" sz="1800" kern="1200" dirty="0">
                          <a:solidFill>
                            <a:schemeClr val="tx1"/>
                          </a:solidFill>
                          <a:effectLst/>
                          <a:latin typeface="Courier New" panose="02070309020205020404" pitchFamily="49" charset="0"/>
                          <a:ea typeface="+mn-ea"/>
                          <a:cs typeface="Courier New" panose="02070309020205020404" pitchFamily="49" charset="0"/>
                        </a:rPr>
                        <a:t> -</a:t>
                      </a:r>
                      <a:r>
                        <a:rPr lang="en-US" sz="1800" kern="1200" dirty="0" err="1">
                          <a:solidFill>
                            <a:schemeClr val="tx1"/>
                          </a:solidFill>
                          <a:effectLst/>
                          <a:latin typeface="Courier New" panose="02070309020205020404" pitchFamily="49" charset="0"/>
                          <a:ea typeface="+mn-ea"/>
                          <a:cs typeface="Courier New" panose="02070309020205020404" pitchFamily="49" charset="0"/>
                        </a:rPr>
                        <a:t>sV</a:t>
                      </a:r>
                      <a:r>
                        <a:rPr lang="en-US" sz="1800" kern="1200" dirty="0">
                          <a:solidFill>
                            <a:schemeClr val="tx1"/>
                          </a:solidFill>
                          <a:effectLst/>
                          <a:latin typeface="Courier New" panose="02070309020205020404" pitchFamily="49" charset="0"/>
                          <a:ea typeface="+mn-ea"/>
                          <a:cs typeface="Courier New" panose="02070309020205020404" pitchFamily="49" charset="0"/>
                        </a:rPr>
                        <a:t> 192.168.1.1</a:t>
                      </a:r>
                    </a:p>
                  </a:txBody>
                  <a:tcPr anchor="ctr">
                    <a:lnL>
                      <a:noFill/>
                    </a:lnL>
                    <a:lnR>
                      <a:noFill/>
                    </a:lnR>
                    <a:lnT>
                      <a:noFill/>
                    </a:lnT>
                    <a:lnB>
                      <a:noFill/>
                    </a:lnB>
                  </a:tcPr>
                </a:tc>
              </a:tr>
              <a:tr h="0">
                <a:tc>
                  <a:txBody>
                    <a:bodyPr/>
                    <a:lstStyle/>
                    <a:p>
                      <a:r>
                        <a:rPr lang="en-US">
                          <a:solidFill>
                            <a:srgbClr val="3276B1"/>
                          </a:solidFill>
                          <a:effectLst/>
                        </a:rPr>
                        <a:t>More aggressive Service Detection</a:t>
                      </a:r>
                    </a:p>
                  </a:txBody>
                  <a:tcPr anchor="ctr">
                    <a:lnL>
                      <a:noFill/>
                    </a:lnL>
                    <a:lnR>
                      <a:noFill/>
                    </a:lnR>
                    <a:lnT>
                      <a:noFill/>
                    </a:lnT>
                    <a:lnB>
                      <a:noFill/>
                    </a:lnB>
                  </a:tcPr>
                </a:tc>
                <a:tc>
                  <a:txBody>
                    <a:bodyPr/>
                    <a:lstStyle/>
                    <a:p>
                      <a:r>
                        <a:rPr lang="en-US" sz="1800" kern="1200" dirty="0" err="1">
                          <a:solidFill>
                            <a:schemeClr val="tx1"/>
                          </a:solidFill>
                          <a:effectLst/>
                          <a:latin typeface="Courier New" panose="02070309020205020404" pitchFamily="49" charset="0"/>
                          <a:ea typeface="+mn-ea"/>
                          <a:cs typeface="Courier New" panose="02070309020205020404" pitchFamily="49" charset="0"/>
                        </a:rPr>
                        <a:t>nmap</a:t>
                      </a:r>
                      <a:r>
                        <a:rPr lang="en-US" sz="1800" kern="1200" dirty="0">
                          <a:solidFill>
                            <a:schemeClr val="tx1"/>
                          </a:solidFill>
                          <a:effectLst/>
                          <a:latin typeface="Courier New" panose="02070309020205020404" pitchFamily="49" charset="0"/>
                          <a:ea typeface="+mn-ea"/>
                          <a:cs typeface="Courier New" panose="02070309020205020404" pitchFamily="49" charset="0"/>
                        </a:rPr>
                        <a:t> -</a:t>
                      </a:r>
                      <a:r>
                        <a:rPr lang="en-US" sz="1800" kern="1200" dirty="0" err="1">
                          <a:solidFill>
                            <a:schemeClr val="tx1"/>
                          </a:solidFill>
                          <a:effectLst/>
                          <a:latin typeface="Courier New" panose="02070309020205020404" pitchFamily="49" charset="0"/>
                          <a:ea typeface="+mn-ea"/>
                          <a:cs typeface="Courier New" panose="02070309020205020404" pitchFamily="49" charset="0"/>
                        </a:rPr>
                        <a:t>sV</a:t>
                      </a:r>
                      <a:r>
                        <a:rPr lang="en-US" sz="1800" kern="1200" dirty="0">
                          <a:solidFill>
                            <a:schemeClr val="tx1"/>
                          </a:solidFill>
                          <a:effectLst/>
                          <a:latin typeface="Courier New" panose="02070309020205020404" pitchFamily="49" charset="0"/>
                          <a:ea typeface="+mn-ea"/>
                          <a:cs typeface="Courier New" panose="02070309020205020404" pitchFamily="49" charset="0"/>
                        </a:rPr>
                        <a:t> --version-intensity 5 192.168.1.1</a:t>
                      </a:r>
                    </a:p>
                  </a:txBody>
                  <a:tcPr anchor="ctr">
                    <a:lnL>
                      <a:noFill/>
                    </a:lnL>
                    <a:lnR>
                      <a:noFill/>
                    </a:lnR>
                    <a:lnT>
                      <a:noFill/>
                    </a:lnT>
                    <a:lnB>
                      <a:noFill/>
                    </a:lnB>
                  </a:tcPr>
                </a:tc>
              </a:tr>
              <a:tr h="0">
                <a:tc>
                  <a:txBody>
                    <a:bodyPr/>
                    <a:lstStyle/>
                    <a:p>
                      <a:r>
                        <a:rPr lang="en-US">
                          <a:solidFill>
                            <a:srgbClr val="3276B1"/>
                          </a:solidFill>
                          <a:effectLst/>
                        </a:rPr>
                        <a:t>Lighter banner grabbing detection</a:t>
                      </a:r>
                    </a:p>
                  </a:txBody>
                  <a:tcPr anchor="ctr">
                    <a:lnL>
                      <a:noFill/>
                    </a:lnL>
                    <a:lnR>
                      <a:noFill/>
                    </a:lnR>
                    <a:lnT>
                      <a:noFill/>
                    </a:lnT>
                    <a:lnB>
                      <a:noFill/>
                    </a:lnB>
                  </a:tcPr>
                </a:tc>
                <a:tc>
                  <a:txBody>
                    <a:bodyPr/>
                    <a:lstStyle/>
                    <a:p>
                      <a:r>
                        <a:rPr lang="en-US" sz="1800" kern="1200" dirty="0" err="1">
                          <a:solidFill>
                            <a:schemeClr val="tx1"/>
                          </a:solidFill>
                          <a:effectLst/>
                          <a:latin typeface="Courier New" panose="02070309020205020404" pitchFamily="49" charset="0"/>
                          <a:ea typeface="+mn-ea"/>
                          <a:cs typeface="Courier New" panose="02070309020205020404" pitchFamily="49" charset="0"/>
                        </a:rPr>
                        <a:t>nmap</a:t>
                      </a:r>
                      <a:r>
                        <a:rPr lang="en-US" sz="1800" kern="1200" dirty="0">
                          <a:solidFill>
                            <a:schemeClr val="tx1"/>
                          </a:solidFill>
                          <a:effectLst/>
                          <a:latin typeface="Courier New" panose="02070309020205020404" pitchFamily="49" charset="0"/>
                          <a:ea typeface="+mn-ea"/>
                          <a:cs typeface="Courier New" panose="02070309020205020404" pitchFamily="49" charset="0"/>
                        </a:rPr>
                        <a:t> -</a:t>
                      </a:r>
                      <a:r>
                        <a:rPr lang="en-US" sz="1800" kern="1200" dirty="0" err="1">
                          <a:solidFill>
                            <a:schemeClr val="tx1"/>
                          </a:solidFill>
                          <a:effectLst/>
                          <a:latin typeface="Courier New" panose="02070309020205020404" pitchFamily="49" charset="0"/>
                          <a:ea typeface="+mn-ea"/>
                          <a:cs typeface="Courier New" panose="02070309020205020404" pitchFamily="49" charset="0"/>
                        </a:rPr>
                        <a:t>sV</a:t>
                      </a:r>
                      <a:r>
                        <a:rPr lang="en-US" sz="1800" kern="1200" dirty="0">
                          <a:solidFill>
                            <a:schemeClr val="tx1"/>
                          </a:solidFill>
                          <a:effectLst/>
                          <a:latin typeface="Courier New" panose="02070309020205020404" pitchFamily="49" charset="0"/>
                          <a:ea typeface="+mn-ea"/>
                          <a:cs typeface="Courier New" panose="02070309020205020404" pitchFamily="49" charset="0"/>
                        </a:rPr>
                        <a:t> --version-intensity 0 192.168.1.1</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133649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AFC2BC-DE53-4054-84E4-286816F27C76}"/>
              </a:ext>
            </a:extLst>
          </p:cNvPr>
          <p:cNvSpPr>
            <a:spLocks noGrp="1"/>
          </p:cNvSpPr>
          <p:nvPr>
            <p:ph type="title"/>
          </p:nvPr>
        </p:nvSpPr>
        <p:spPr>
          <a:xfrm>
            <a:off x="838200" y="365125"/>
            <a:ext cx="10515600" cy="854075"/>
          </a:xfrm>
          <a:solidFill>
            <a:schemeClr val="accent6">
              <a:lumMod val="40000"/>
              <a:lumOff val="60000"/>
            </a:schemeClr>
          </a:solidFill>
          <a:ln w="6350">
            <a:solidFill>
              <a:schemeClr val="tx1"/>
            </a:solidFill>
          </a:ln>
        </p:spPr>
        <p:txBody>
          <a:bodyPr/>
          <a:lstStyle/>
          <a:p>
            <a:pPr algn="ctr"/>
            <a:r>
              <a:rPr lang="en-US" b="1" dirty="0" err="1" smtClean="0"/>
              <a:t>NMAP</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682982900"/>
              </p:ext>
            </p:extLst>
          </p:nvPr>
        </p:nvGraphicFramePr>
        <p:xfrm>
          <a:off x="972065" y="1846599"/>
          <a:ext cx="10515600" cy="1463040"/>
        </p:xfrm>
        <a:graphic>
          <a:graphicData uri="http://schemas.openxmlformats.org/drawingml/2006/table">
            <a:tbl>
              <a:tblPr/>
              <a:tblGrid>
                <a:gridCol w="3838832"/>
                <a:gridCol w="6676768"/>
              </a:tblGrid>
              <a:tr h="0">
                <a:tc>
                  <a:txBody>
                    <a:bodyPr/>
                    <a:lstStyle/>
                    <a:p>
                      <a:r>
                        <a:rPr lang="en-US">
                          <a:solidFill>
                            <a:srgbClr val="3276B1"/>
                          </a:solidFill>
                          <a:effectLst/>
                        </a:rPr>
                        <a:t>Save default output to file</a:t>
                      </a:r>
                    </a:p>
                  </a:txBody>
                  <a:tcPr anchor="ctr">
                    <a:lnL>
                      <a:noFill/>
                    </a:lnL>
                    <a:lnR>
                      <a:noFill/>
                    </a:lnR>
                    <a:lnT>
                      <a:noFill/>
                    </a:lnT>
                    <a:lnB>
                      <a:noFill/>
                    </a:lnB>
                  </a:tcPr>
                </a:tc>
                <a:tc>
                  <a:txBody>
                    <a:bodyPr/>
                    <a:lstStyle/>
                    <a:p>
                      <a:r>
                        <a:rPr lang="en-US" sz="1800" kern="1200">
                          <a:solidFill>
                            <a:schemeClr val="tx1"/>
                          </a:solidFill>
                          <a:effectLst/>
                          <a:latin typeface="Courier New" panose="02070309020205020404" pitchFamily="49" charset="0"/>
                          <a:ea typeface="+mn-ea"/>
                          <a:cs typeface="Courier New" panose="02070309020205020404" pitchFamily="49" charset="0"/>
                        </a:rPr>
                        <a:t>nmap -oN outputfile.txt 192.168.1.1</a:t>
                      </a:r>
                    </a:p>
                  </a:txBody>
                  <a:tcPr anchor="ctr">
                    <a:lnL>
                      <a:noFill/>
                    </a:lnL>
                    <a:lnR>
                      <a:noFill/>
                    </a:lnR>
                    <a:lnT>
                      <a:noFill/>
                    </a:lnT>
                    <a:lnB>
                      <a:noFill/>
                    </a:lnB>
                  </a:tcPr>
                </a:tc>
              </a:tr>
              <a:tr h="0">
                <a:tc>
                  <a:txBody>
                    <a:bodyPr/>
                    <a:lstStyle/>
                    <a:p>
                      <a:r>
                        <a:rPr lang="en-US">
                          <a:solidFill>
                            <a:srgbClr val="3276B1"/>
                          </a:solidFill>
                          <a:effectLst/>
                        </a:rPr>
                        <a:t>Save results as XML</a:t>
                      </a:r>
                    </a:p>
                  </a:txBody>
                  <a:tcPr anchor="ctr">
                    <a:lnL>
                      <a:noFill/>
                    </a:lnL>
                    <a:lnR>
                      <a:noFill/>
                    </a:lnR>
                    <a:lnT>
                      <a:noFill/>
                    </a:lnT>
                    <a:lnB>
                      <a:noFill/>
                    </a:lnB>
                  </a:tcPr>
                </a:tc>
                <a:tc>
                  <a:txBody>
                    <a:bodyPr/>
                    <a:lstStyle/>
                    <a:p>
                      <a:r>
                        <a:rPr lang="en-US" sz="1800" kern="1200">
                          <a:solidFill>
                            <a:schemeClr val="tx1"/>
                          </a:solidFill>
                          <a:effectLst/>
                          <a:latin typeface="Courier New" panose="02070309020205020404" pitchFamily="49" charset="0"/>
                          <a:ea typeface="+mn-ea"/>
                          <a:cs typeface="Courier New" panose="02070309020205020404" pitchFamily="49" charset="0"/>
                        </a:rPr>
                        <a:t>nmap -oX outputfile.xml 192.168.1.1</a:t>
                      </a:r>
                    </a:p>
                  </a:txBody>
                  <a:tcPr anchor="ctr">
                    <a:lnL>
                      <a:noFill/>
                    </a:lnL>
                    <a:lnR>
                      <a:noFill/>
                    </a:lnR>
                    <a:lnT>
                      <a:noFill/>
                    </a:lnT>
                    <a:lnB>
                      <a:noFill/>
                    </a:lnB>
                  </a:tcPr>
                </a:tc>
              </a:tr>
              <a:tr h="0">
                <a:tc>
                  <a:txBody>
                    <a:bodyPr/>
                    <a:lstStyle/>
                    <a:p>
                      <a:r>
                        <a:rPr lang="en-US">
                          <a:solidFill>
                            <a:srgbClr val="3276B1"/>
                          </a:solidFill>
                          <a:effectLst/>
                        </a:rPr>
                        <a:t>Save results in a format for grep</a:t>
                      </a:r>
                    </a:p>
                  </a:txBody>
                  <a:tcPr anchor="ctr">
                    <a:lnL>
                      <a:noFill/>
                    </a:lnL>
                    <a:lnR>
                      <a:noFill/>
                    </a:lnR>
                    <a:lnT>
                      <a:noFill/>
                    </a:lnT>
                    <a:lnB>
                      <a:noFill/>
                    </a:lnB>
                  </a:tcPr>
                </a:tc>
                <a:tc>
                  <a:txBody>
                    <a:bodyPr/>
                    <a:lstStyle/>
                    <a:p>
                      <a:r>
                        <a:rPr lang="en-US" sz="1800" kern="1200" dirty="0" err="1">
                          <a:solidFill>
                            <a:schemeClr val="tx1"/>
                          </a:solidFill>
                          <a:effectLst/>
                          <a:latin typeface="Courier New" panose="02070309020205020404" pitchFamily="49" charset="0"/>
                          <a:ea typeface="+mn-ea"/>
                          <a:cs typeface="Courier New" panose="02070309020205020404" pitchFamily="49" charset="0"/>
                        </a:rPr>
                        <a:t>nmap</a:t>
                      </a:r>
                      <a:r>
                        <a:rPr lang="en-US" sz="1800" kern="1200" dirty="0">
                          <a:solidFill>
                            <a:schemeClr val="tx1"/>
                          </a:solidFill>
                          <a:effectLst/>
                          <a:latin typeface="Courier New" panose="02070309020205020404" pitchFamily="49" charset="0"/>
                          <a:ea typeface="+mn-ea"/>
                          <a:cs typeface="Courier New" panose="02070309020205020404" pitchFamily="49" charset="0"/>
                        </a:rPr>
                        <a:t> -</a:t>
                      </a:r>
                      <a:r>
                        <a:rPr lang="en-US" sz="1800" kern="1200" dirty="0" err="1">
                          <a:solidFill>
                            <a:schemeClr val="tx1"/>
                          </a:solidFill>
                          <a:effectLst/>
                          <a:latin typeface="Courier New" panose="02070309020205020404" pitchFamily="49" charset="0"/>
                          <a:ea typeface="+mn-ea"/>
                          <a:cs typeface="Courier New" panose="02070309020205020404" pitchFamily="49" charset="0"/>
                        </a:rPr>
                        <a:t>oG</a:t>
                      </a:r>
                      <a:r>
                        <a:rPr lang="en-US" sz="1800" kern="1200" dirty="0">
                          <a:solidFill>
                            <a:schemeClr val="tx1"/>
                          </a:solidFill>
                          <a:effectLst/>
                          <a:latin typeface="Courier New" panose="02070309020205020404" pitchFamily="49" charset="0"/>
                          <a:ea typeface="+mn-ea"/>
                          <a:cs typeface="Courier New" panose="02070309020205020404" pitchFamily="49" charset="0"/>
                        </a:rPr>
                        <a:t> </a:t>
                      </a:r>
                      <a:r>
                        <a:rPr lang="en-US" sz="1800" kern="1200" dirty="0" err="1">
                          <a:solidFill>
                            <a:schemeClr val="tx1"/>
                          </a:solidFill>
                          <a:effectLst/>
                          <a:latin typeface="Courier New" panose="02070309020205020404" pitchFamily="49" charset="0"/>
                          <a:ea typeface="+mn-ea"/>
                          <a:cs typeface="Courier New" panose="02070309020205020404" pitchFamily="49" charset="0"/>
                        </a:rPr>
                        <a:t>outputfile.txt</a:t>
                      </a:r>
                      <a:r>
                        <a:rPr lang="en-US" sz="1800" kern="1200" dirty="0">
                          <a:solidFill>
                            <a:schemeClr val="tx1"/>
                          </a:solidFill>
                          <a:effectLst/>
                          <a:latin typeface="Courier New" panose="02070309020205020404" pitchFamily="49" charset="0"/>
                          <a:ea typeface="+mn-ea"/>
                          <a:cs typeface="Courier New" panose="02070309020205020404" pitchFamily="49" charset="0"/>
                        </a:rPr>
                        <a:t> 192.168.1.1</a:t>
                      </a:r>
                    </a:p>
                  </a:txBody>
                  <a:tcPr anchor="ctr">
                    <a:lnL>
                      <a:noFill/>
                    </a:lnL>
                    <a:lnR>
                      <a:noFill/>
                    </a:lnR>
                    <a:lnT>
                      <a:noFill/>
                    </a:lnT>
                    <a:lnB>
                      <a:noFill/>
                    </a:lnB>
                  </a:tcPr>
                </a:tc>
              </a:tr>
              <a:tr h="0">
                <a:tc>
                  <a:txBody>
                    <a:bodyPr/>
                    <a:lstStyle/>
                    <a:p>
                      <a:r>
                        <a:rPr lang="en-US">
                          <a:solidFill>
                            <a:srgbClr val="3276B1"/>
                          </a:solidFill>
                          <a:effectLst/>
                        </a:rPr>
                        <a:t>Save in all formats</a:t>
                      </a:r>
                    </a:p>
                  </a:txBody>
                  <a:tcPr anchor="ctr">
                    <a:lnL>
                      <a:noFill/>
                    </a:lnL>
                    <a:lnR>
                      <a:noFill/>
                    </a:lnR>
                    <a:lnT>
                      <a:noFill/>
                    </a:lnT>
                    <a:lnB>
                      <a:noFill/>
                    </a:lnB>
                  </a:tcPr>
                </a:tc>
                <a:tc>
                  <a:txBody>
                    <a:bodyPr/>
                    <a:lstStyle/>
                    <a:p>
                      <a:r>
                        <a:rPr lang="en-US" sz="1800" kern="1200" dirty="0" err="1">
                          <a:solidFill>
                            <a:schemeClr val="tx1"/>
                          </a:solidFill>
                          <a:effectLst/>
                          <a:latin typeface="Courier New" panose="02070309020205020404" pitchFamily="49" charset="0"/>
                          <a:ea typeface="+mn-ea"/>
                          <a:cs typeface="Courier New" panose="02070309020205020404" pitchFamily="49" charset="0"/>
                        </a:rPr>
                        <a:t>nmap</a:t>
                      </a:r>
                      <a:r>
                        <a:rPr lang="en-US" sz="1800" kern="1200" dirty="0">
                          <a:solidFill>
                            <a:schemeClr val="tx1"/>
                          </a:solidFill>
                          <a:effectLst/>
                          <a:latin typeface="Courier New" panose="02070309020205020404" pitchFamily="49" charset="0"/>
                          <a:ea typeface="+mn-ea"/>
                          <a:cs typeface="Courier New" panose="02070309020205020404" pitchFamily="49" charset="0"/>
                        </a:rPr>
                        <a:t> -</a:t>
                      </a:r>
                      <a:r>
                        <a:rPr lang="en-US" sz="1800" kern="1200" dirty="0" err="1">
                          <a:solidFill>
                            <a:schemeClr val="tx1"/>
                          </a:solidFill>
                          <a:effectLst/>
                          <a:latin typeface="Courier New" panose="02070309020205020404" pitchFamily="49" charset="0"/>
                          <a:ea typeface="+mn-ea"/>
                          <a:cs typeface="Courier New" panose="02070309020205020404" pitchFamily="49" charset="0"/>
                        </a:rPr>
                        <a:t>oA</a:t>
                      </a:r>
                      <a:r>
                        <a:rPr lang="en-US" sz="1800" kern="1200" dirty="0">
                          <a:solidFill>
                            <a:schemeClr val="tx1"/>
                          </a:solidFill>
                          <a:effectLst/>
                          <a:latin typeface="Courier New" panose="02070309020205020404" pitchFamily="49" charset="0"/>
                          <a:ea typeface="+mn-ea"/>
                          <a:cs typeface="Courier New" panose="02070309020205020404" pitchFamily="49" charset="0"/>
                        </a:rPr>
                        <a:t> </a:t>
                      </a:r>
                      <a:r>
                        <a:rPr lang="en-US" sz="1800" kern="1200" dirty="0" err="1">
                          <a:solidFill>
                            <a:schemeClr val="tx1"/>
                          </a:solidFill>
                          <a:effectLst/>
                          <a:latin typeface="Courier New" panose="02070309020205020404" pitchFamily="49" charset="0"/>
                          <a:ea typeface="+mn-ea"/>
                          <a:cs typeface="Courier New" panose="02070309020205020404" pitchFamily="49" charset="0"/>
                        </a:rPr>
                        <a:t>outputfile</a:t>
                      </a:r>
                      <a:r>
                        <a:rPr lang="en-US" sz="1800" kern="1200" dirty="0">
                          <a:solidFill>
                            <a:schemeClr val="tx1"/>
                          </a:solidFill>
                          <a:effectLst/>
                          <a:latin typeface="Courier New" panose="02070309020205020404" pitchFamily="49" charset="0"/>
                          <a:ea typeface="+mn-ea"/>
                          <a:cs typeface="Courier New" panose="02070309020205020404" pitchFamily="49" charset="0"/>
                        </a:rPr>
                        <a:t> 192.168.1.1</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37336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AFC2BC-DE53-4054-84E4-286816F27C76}"/>
              </a:ext>
            </a:extLst>
          </p:cNvPr>
          <p:cNvSpPr>
            <a:spLocks noGrp="1"/>
          </p:cNvSpPr>
          <p:nvPr>
            <p:ph type="title"/>
          </p:nvPr>
        </p:nvSpPr>
        <p:spPr>
          <a:xfrm>
            <a:off x="838200" y="365125"/>
            <a:ext cx="10515600" cy="854075"/>
          </a:xfrm>
          <a:solidFill>
            <a:schemeClr val="accent6">
              <a:lumMod val="40000"/>
              <a:lumOff val="60000"/>
            </a:schemeClr>
          </a:solidFill>
          <a:ln w="6350">
            <a:solidFill>
              <a:schemeClr val="tx1"/>
            </a:solidFill>
          </a:ln>
        </p:spPr>
        <p:txBody>
          <a:bodyPr/>
          <a:lstStyle/>
          <a:p>
            <a:pPr algn="ctr"/>
            <a:r>
              <a:rPr lang="en-US" b="1" dirty="0" err="1" smtClean="0"/>
              <a:t>NMAP</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1190120072"/>
              </p:ext>
            </p:extLst>
          </p:nvPr>
        </p:nvGraphicFramePr>
        <p:xfrm>
          <a:off x="723211" y="2364260"/>
          <a:ext cx="10719487" cy="947351"/>
        </p:xfrm>
        <a:graphic>
          <a:graphicData uri="http://schemas.openxmlformats.org/drawingml/2006/table">
            <a:tbl>
              <a:tblPr/>
              <a:tblGrid>
                <a:gridCol w="2275362"/>
                <a:gridCol w="8444125"/>
              </a:tblGrid>
              <a:tr h="947351">
                <a:tc>
                  <a:txBody>
                    <a:bodyPr/>
                    <a:lstStyle/>
                    <a:p>
                      <a:r>
                        <a:rPr lang="en-US" dirty="0">
                          <a:solidFill>
                            <a:srgbClr val="3276B1"/>
                          </a:solidFill>
                          <a:effectLst/>
                        </a:rPr>
                        <a:t>Heartbleed Testing</a:t>
                      </a:r>
                    </a:p>
                  </a:txBody>
                  <a:tcPr anchor="ctr">
                    <a:lnL>
                      <a:noFill/>
                    </a:lnL>
                    <a:lnR>
                      <a:noFill/>
                    </a:lnR>
                    <a:lnT>
                      <a:noFill/>
                    </a:lnT>
                    <a:lnB>
                      <a:noFill/>
                    </a:lnB>
                  </a:tcPr>
                </a:tc>
                <a:tc>
                  <a:txBody>
                    <a:bodyPr/>
                    <a:lstStyle/>
                    <a:p>
                      <a:r>
                        <a:rPr lang="en-US" sz="1800" kern="1200" dirty="0" err="1">
                          <a:solidFill>
                            <a:schemeClr val="tx1"/>
                          </a:solidFill>
                          <a:effectLst/>
                          <a:latin typeface="Courier New" panose="02070309020205020404" pitchFamily="49" charset="0"/>
                          <a:ea typeface="+mn-ea"/>
                          <a:cs typeface="Courier New" panose="02070309020205020404" pitchFamily="49" charset="0"/>
                        </a:rPr>
                        <a:t>nmap</a:t>
                      </a:r>
                      <a:r>
                        <a:rPr lang="en-US" sz="1800" kern="1200" dirty="0">
                          <a:solidFill>
                            <a:schemeClr val="tx1"/>
                          </a:solidFill>
                          <a:effectLst/>
                          <a:latin typeface="Courier New" panose="02070309020205020404" pitchFamily="49" charset="0"/>
                          <a:ea typeface="+mn-ea"/>
                          <a:cs typeface="Courier New" panose="02070309020205020404" pitchFamily="49" charset="0"/>
                        </a:rPr>
                        <a:t> -</a:t>
                      </a:r>
                      <a:r>
                        <a:rPr lang="en-US" sz="1800" kern="1200" dirty="0" err="1">
                          <a:solidFill>
                            <a:schemeClr val="tx1"/>
                          </a:solidFill>
                          <a:effectLst/>
                          <a:latin typeface="Courier New" panose="02070309020205020404" pitchFamily="49" charset="0"/>
                          <a:ea typeface="+mn-ea"/>
                          <a:cs typeface="Courier New" panose="02070309020205020404" pitchFamily="49" charset="0"/>
                        </a:rPr>
                        <a:t>sV</a:t>
                      </a:r>
                      <a:r>
                        <a:rPr lang="en-US" sz="1800" kern="1200" dirty="0">
                          <a:solidFill>
                            <a:schemeClr val="tx1"/>
                          </a:solidFill>
                          <a:effectLst/>
                          <a:latin typeface="Courier New" panose="02070309020205020404" pitchFamily="49" charset="0"/>
                          <a:ea typeface="+mn-ea"/>
                          <a:cs typeface="Courier New" panose="02070309020205020404" pitchFamily="49" charset="0"/>
                        </a:rPr>
                        <a:t> -p 443 --script=</a:t>
                      </a:r>
                      <a:r>
                        <a:rPr lang="en-US" sz="1800" kern="1200" dirty="0" err="1">
                          <a:solidFill>
                            <a:schemeClr val="tx1"/>
                          </a:solidFill>
                          <a:effectLst/>
                          <a:latin typeface="Courier New" panose="02070309020205020404" pitchFamily="49" charset="0"/>
                          <a:ea typeface="+mn-ea"/>
                          <a:cs typeface="Courier New" panose="02070309020205020404" pitchFamily="49" charset="0"/>
                        </a:rPr>
                        <a:t>ssl-heartbleed</a:t>
                      </a:r>
                      <a:r>
                        <a:rPr lang="en-US" sz="1800" kern="1200" dirty="0">
                          <a:solidFill>
                            <a:schemeClr val="tx1"/>
                          </a:solidFill>
                          <a:effectLst/>
                          <a:latin typeface="Courier New" panose="02070309020205020404" pitchFamily="49" charset="0"/>
                          <a:ea typeface="+mn-ea"/>
                          <a:cs typeface="Courier New" panose="02070309020205020404" pitchFamily="49" charset="0"/>
                        </a:rPr>
                        <a:t> 192.168.1.0/24</a:t>
                      </a:r>
                    </a:p>
                  </a:txBody>
                  <a:tcPr anchor="ctr">
                    <a:lnL>
                      <a:noFill/>
                    </a:lnL>
                    <a:lnR>
                      <a:noFill/>
                    </a:lnR>
                    <a:lnT>
                      <a:noFill/>
                    </a:lnT>
                    <a:lnB>
                      <a:noFill/>
                    </a:lnB>
                  </a:tcPr>
                </a:tc>
              </a:tr>
            </a:tbl>
          </a:graphicData>
        </a:graphic>
      </p:graphicFrame>
      <p:sp>
        <p:nvSpPr>
          <p:cNvPr id="5" name="Rectangle 1"/>
          <p:cNvSpPr>
            <a:spLocks noChangeArrowheads="1"/>
          </p:cNvSpPr>
          <p:nvPr/>
        </p:nvSpPr>
        <p:spPr bwMode="auto">
          <a:xfrm>
            <a:off x="838199" y="4175913"/>
            <a:ext cx="10489513"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Detect Heartbleed SSL Vulnerability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Heartbleed detection is one of the available SSL scripts. It will detect the presence of the well known Heartbleed vulnerability in SSL services. Specify alternative ports to test SSL on mail and other protocols</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8044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2456</TotalTime>
  <Words>380</Words>
  <Application>Microsoft Office PowerPoint</Application>
  <PresentationFormat>Widescreen</PresentationFormat>
  <Paragraphs>80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Courier New</vt:lpstr>
      <vt:lpstr>Office Theme</vt:lpstr>
      <vt:lpstr>PowerPoint Presentation</vt:lpstr>
      <vt:lpstr>NMAP</vt:lpstr>
      <vt:lpstr>NMAP</vt:lpstr>
      <vt:lpstr>NMAP</vt:lpstr>
      <vt:lpstr>NMAP</vt:lpstr>
      <vt:lpstr>NMAP</vt:lpstr>
      <vt:lpstr>NMAP</vt:lpstr>
      <vt:lpstr>NMAP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rsuzuki</dc:creator>
  <cp:lastModifiedBy>General Grievous</cp:lastModifiedBy>
  <cp:revision>36</cp:revision>
  <dcterms:created xsi:type="dcterms:W3CDTF">2016-01-09T18:30:53Z</dcterms:created>
  <dcterms:modified xsi:type="dcterms:W3CDTF">2019-11-11T20:02:02Z</dcterms:modified>
</cp:coreProperties>
</file>