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8" r:id="rId3"/>
    <p:sldId id="277" r:id="rId4"/>
    <p:sldId id="280" r:id="rId5"/>
    <p:sldId id="272" r:id="rId6"/>
    <p:sldId id="267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0F85-77F1-445A-8A78-B513825E144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llevuecollege.edu/policies/3/3050_Credit_Hours_and_Credit_Load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1358" y="431514"/>
            <a:ext cx="6422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Susan didn’t make it to the competition this night.</a:t>
            </a:r>
          </a:p>
          <a:p>
            <a:pPr algn="ctr"/>
            <a:r>
              <a:rPr lang="en-US" sz="2400" dirty="0" smtClean="0"/>
              <a:t>The team received </a:t>
            </a:r>
            <a:r>
              <a:rPr lang="en-US" sz="2400" dirty="0" smtClean="0"/>
              <a:t>a bad </a:t>
            </a:r>
            <a:r>
              <a:rPr lang="en-US" sz="2400" dirty="0" smtClean="0"/>
              <a:t>score.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2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9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8029"/>
            <a:ext cx="7886700" cy="5008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is all about working in a team, as that is how the real world </a:t>
            </a:r>
            <a:r>
              <a:rPr lang="en-US" dirty="0" smtClean="0"/>
              <a:t>works. The grading is fairly unique, so make sure you understand this PPT!</a:t>
            </a:r>
          </a:p>
          <a:p>
            <a:r>
              <a:rPr lang="en-US" dirty="0" smtClean="0"/>
              <a:t>Job </a:t>
            </a:r>
            <a:r>
              <a:rPr lang="en-US" dirty="0"/>
              <a:t>interviewers will want to know you understand these issues, technologies, and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student works really hard, writes fantastic code, and does not work well in their team, they will not pass this course.</a:t>
            </a:r>
          </a:p>
          <a:p>
            <a:r>
              <a:rPr lang="en-US" b="1" dirty="0" smtClean="0"/>
              <a:t>Timely</a:t>
            </a:r>
            <a:r>
              <a:rPr lang="en-US" dirty="0" smtClean="0"/>
              <a:t>, </a:t>
            </a:r>
            <a:r>
              <a:rPr lang="en-US" b="1" dirty="0" smtClean="0"/>
              <a:t>consistent</a:t>
            </a:r>
            <a:r>
              <a:rPr lang="en-US" dirty="0" smtClean="0"/>
              <a:t> attendance is </a:t>
            </a:r>
            <a:r>
              <a:rPr lang="en-US" i="1" dirty="0" smtClean="0"/>
              <a:t>required</a:t>
            </a:r>
            <a:r>
              <a:rPr lang="en-US" dirty="0" smtClean="0"/>
              <a:t>.  15% of your grade will be based on attendance</a:t>
            </a:r>
            <a:r>
              <a:rPr lang="en-US" dirty="0" smtClean="0"/>
              <a:t>. </a:t>
            </a:r>
            <a:r>
              <a:rPr lang="en-US" dirty="0" smtClean="0"/>
              <a:t>(or more positively; “You get 15 out of 100 points just for showing up!”)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1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5233"/>
            <a:ext cx="7886700" cy="5831730"/>
          </a:xfrm>
        </p:spPr>
        <p:txBody>
          <a:bodyPr>
            <a:normAutofit/>
          </a:bodyPr>
          <a:lstStyle/>
          <a:p>
            <a:r>
              <a:rPr lang="en-US" sz="2000" dirty="0"/>
              <a:t>Teams cannot function well if members are absent. I will be taking attendance at </a:t>
            </a:r>
            <a:r>
              <a:rPr lang="en-US" sz="2000" b="1" dirty="0" smtClean="0"/>
              <a:t>5:40</a:t>
            </a:r>
            <a:r>
              <a:rPr lang="en-US" sz="2000" dirty="0" smtClean="0"/>
              <a:t> at every class.</a:t>
            </a:r>
          </a:p>
          <a:p>
            <a:r>
              <a:rPr lang="en-US" sz="2000" dirty="0" smtClean="0"/>
              <a:t>I will allow 2 “free-passes”. But after you are late or miss 2 classes, you lose </a:t>
            </a:r>
            <a:r>
              <a:rPr lang="en-US" sz="2000" dirty="0" smtClean="0"/>
              <a:t>points, see next slide.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2" y="1930102"/>
            <a:ext cx="4282751" cy="41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5620" y="6097218"/>
            <a:ext cx="205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 on 3 Volleyball?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85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15 of 100 points based on timely attendance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08402"/>
              </p:ext>
            </p:extLst>
          </p:nvPr>
        </p:nvGraphicFramePr>
        <p:xfrm>
          <a:off x="2149174" y="2269313"/>
          <a:ext cx="5573169" cy="2382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359">
                  <a:extLst>
                    <a:ext uri="{9D8B030D-6E8A-4147-A177-3AD203B41FA5}">
                      <a16:colId xmlns:a16="http://schemas.microsoft.com/office/drawing/2014/main" val="38883702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67929842"/>
                    </a:ext>
                  </a:extLst>
                </a:gridCol>
                <a:gridCol w="1722010">
                  <a:extLst>
                    <a:ext uri="{9D8B030D-6E8A-4147-A177-3AD203B41FA5}">
                      <a16:colId xmlns:a16="http://schemas.microsoft.com/office/drawing/2014/main" val="1185056043"/>
                    </a:ext>
                  </a:extLst>
                </a:gridCol>
              </a:tblGrid>
              <a:tr h="62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Join Zoom 10 or more minutes late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Points towards final grade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Highest</a:t>
                      </a:r>
                      <a:r>
                        <a:rPr lang="en-US" sz="10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possible grade, assuming perfect scores on all else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41757"/>
                  </a:ext>
                </a:extLst>
              </a:tr>
              <a:tr h="440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0-2 times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005963"/>
                  </a:ext>
                </a:extLst>
              </a:tr>
              <a:tr h="440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3-4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00536"/>
                  </a:ext>
                </a:extLst>
              </a:tr>
              <a:tr h="440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5-6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858835"/>
                  </a:ext>
                </a:extLst>
              </a:tr>
              <a:tr h="440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7-more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83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7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much time you need to invest in this course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look at:   </a:t>
            </a:r>
            <a:r>
              <a:rPr lang="en-US" sz="2100" u="sng" dirty="0">
                <a:hlinkClick r:id="rId2"/>
              </a:rPr>
              <a:t>http://</a:t>
            </a:r>
            <a:r>
              <a:rPr lang="en-US" sz="2100" u="sng" dirty="0" smtClean="0">
                <a:hlinkClick r:id="rId2"/>
              </a:rPr>
              <a:t>www.bellevuecollege.edu/policies/3/3050_Credit_Hours_and_Credit_Load.asp</a:t>
            </a:r>
            <a:endParaRPr lang="en-US" sz="2100" u="sng" dirty="0" smtClean="0"/>
          </a:p>
          <a:p>
            <a:endParaRPr lang="en-US" sz="2200" dirty="0"/>
          </a:p>
          <a:p>
            <a:r>
              <a:rPr lang="en-US" dirty="0"/>
              <a:t>“Credit ratios for the three basic categories of instruction are: “Lecture/discussion, 1:1—One (1) hour of lecture or classroom discussion per week and approximately two (2) additional hours of out-of-class assignments per classroom contact hour earns one (1) credit hour. For example, a five (5) credit course would equal five (5) classroom hours per week plus substantial out-of-class assignments and study time</a:t>
            </a:r>
            <a:r>
              <a:rPr lang="en-US" dirty="0" smtClean="0"/>
              <a:t>.”</a:t>
            </a:r>
          </a:p>
          <a:p>
            <a:endParaRPr lang="en-US" sz="2200" dirty="0"/>
          </a:p>
          <a:p>
            <a:r>
              <a:rPr lang="en-US" b="1" dirty="0"/>
              <a:t>So our 5 credit course should be </a:t>
            </a:r>
            <a:r>
              <a:rPr lang="en-US" b="1" dirty="0" smtClean="0"/>
              <a:t>10 hours each week you are expected to invest in this course beyond class room time.</a:t>
            </a:r>
          </a:p>
          <a:p>
            <a:pPr lvl="1"/>
            <a:r>
              <a:rPr lang="en-US" sz="2300" dirty="0" smtClean="0"/>
              <a:t>Many students will be able to do it in less, but if the material is not coming easily to you, you should plan on 15 hours each week.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8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0BBB-85E2-4829-A515-D8A3F2E4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course will attempt to emulate your first job in a startup. It’s </a:t>
            </a:r>
            <a:r>
              <a:rPr lang="en-US" sz="2800" i="1" dirty="0"/>
              <a:t>a bit </a:t>
            </a:r>
            <a:r>
              <a:rPr lang="en-US" sz="2800" dirty="0"/>
              <a:t>less</a:t>
            </a:r>
            <a:r>
              <a:rPr lang="en-US" sz="2800" i="1" dirty="0"/>
              <a:t> </a:t>
            </a:r>
            <a:r>
              <a:rPr lang="en-US" sz="2800" dirty="0"/>
              <a:t>about coding and a bit </a:t>
            </a:r>
            <a:r>
              <a:rPr lang="en-US" sz="2800" i="1" dirty="0"/>
              <a:t>more</a:t>
            </a:r>
            <a:r>
              <a:rPr lang="en-US" sz="2800" dirty="0"/>
              <a:t> about project </a:t>
            </a:r>
            <a:r>
              <a:rPr lang="en-US" sz="2800" dirty="0" smtClean="0"/>
              <a:t>management and working on a shared project.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7EBB-5969-4F82-A706-16CCD489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085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Define and document a team </a:t>
            </a:r>
            <a:r>
              <a:rPr lang="en-US" b="1" dirty="0" smtClean="0"/>
              <a:t>course</a:t>
            </a:r>
            <a:r>
              <a:rPr lang="en-US" dirty="0" smtClean="0"/>
              <a:t> </a:t>
            </a:r>
            <a:r>
              <a:rPr lang="en-US" b="1" dirty="0" smtClean="0"/>
              <a:t>project spec </a:t>
            </a:r>
            <a:endParaRPr lang="en-US" dirty="0" smtClean="0"/>
          </a:p>
          <a:p>
            <a:pPr lvl="0"/>
            <a:r>
              <a:rPr lang="en-US" dirty="0" smtClean="0"/>
              <a:t>Doing </a:t>
            </a:r>
            <a:r>
              <a:rPr lang="en-US" b="1" dirty="0"/>
              <a:t>team source control</a:t>
            </a:r>
            <a:r>
              <a:rPr lang="en-US" dirty="0"/>
              <a:t>: creating and merging branches and resolving merge conflicts.</a:t>
            </a:r>
          </a:p>
          <a:p>
            <a:pPr lvl="0"/>
            <a:r>
              <a:rPr lang="en-US" b="1" dirty="0"/>
              <a:t>Scrum process </a:t>
            </a:r>
            <a:r>
              <a:rPr lang="en-US" dirty="0"/>
              <a:t>using </a:t>
            </a:r>
            <a:r>
              <a:rPr lang="en-US" dirty="0" smtClean="0"/>
              <a:t>Azure Dev Ops (</a:t>
            </a:r>
            <a:r>
              <a:rPr lang="en-US" sz="2600" i="1" dirty="0" smtClean="0"/>
              <a:t>Visual </a:t>
            </a:r>
            <a:r>
              <a:rPr lang="en-US" sz="2600" i="1" dirty="0"/>
              <a:t>Studio Team </a:t>
            </a:r>
            <a:r>
              <a:rPr lang="en-US" sz="2600" i="1" dirty="0" smtClean="0"/>
              <a:t>Services</a:t>
            </a:r>
            <a:r>
              <a:rPr lang="en-US" dirty="0" smtClean="0"/>
              <a:t>) to start </a:t>
            </a:r>
            <a:r>
              <a:rPr lang="en-US" dirty="0"/>
              <a:t>a project, creating a set of features and </a:t>
            </a:r>
            <a:r>
              <a:rPr lang="en-US" dirty="0" smtClean="0"/>
              <a:t>tasks, and doing weekly sprints.</a:t>
            </a:r>
            <a:endParaRPr lang="en-US" dirty="0"/>
          </a:p>
          <a:p>
            <a:pPr lvl="0"/>
            <a:r>
              <a:rPr lang="en-US" dirty="0"/>
              <a:t>Implement a </a:t>
            </a:r>
            <a:r>
              <a:rPr lang="en-US" dirty="0" smtClean="0"/>
              <a:t>basic </a:t>
            </a:r>
            <a:r>
              <a:rPr lang="en-US" dirty="0" smtClean="0"/>
              <a:t>client-server </a:t>
            </a:r>
            <a:r>
              <a:rPr lang="en-US" b="1" dirty="0" smtClean="0"/>
              <a:t>application deployed to </a:t>
            </a:r>
            <a:r>
              <a:rPr lang="en-US" dirty="0" smtClean="0"/>
              <a:t>Azure</a:t>
            </a:r>
            <a:r>
              <a:rPr lang="en-US" b="1" dirty="0" smtClean="0"/>
              <a:t> </a:t>
            </a:r>
            <a:r>
              <a:rPr lang="en-US" b="1" dirty="0"/>
              <a:t>Cloud</a:t>
            </a:r>
          </a:p>
          <a:p>
            <a:pPr lvl="0"/>
            <a:r>
              <a:rPr lang="en-US" b="1" dirty="0" smtClean="0"/>
              <a:t>Learning a new </a:t>
            </a:r>
            <a:r>
              <a:rPr lang="en-US" dirty="0" smtClean="0"/>
              <a:t>JS</a:t>
            </a:r>
            <a:r>
              <a:rPr lang="en-US" b="1" dirty="0" smtClean="0"/>
              <a:t> framework </a:t>
            </a:r>
            <a:r>
              <a:rPr lang="en-US" dirty="0" smtClean="0"/>
              <a:t>(Angular) and using </a:t>
            </a:r>
            <a:r>
              <a:rPr lang="en-US" dirty="0" smtClean="0"/>
              <a:t>fetch </a:t>
            </a:r>
            <a:r>
              <a:rPr lang="en-US" dirty="0" smtClean="0"/>
              <a:t>to read and write server data using a </a:t>
            </a:r>
            <a:r>
              <a:rPr lang="en-US" dirty="0"/>
              <a:t>Web API interface to a </a:t>
            </a:r>
            <a:r>
              <a:rPr lang="en-US" dirty="0" smtClean="0"/>
              <a:t>cloud ASP API app which in turn accesses a mongodb cloud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0BBB-85E2-4829-A515-D8A3F2E4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will do a starter project, each team implementing their own version of the same target project.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7EBB-5969-4F82-A706-16CCD489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0858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Implement </a:t>
            </a: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SCRUM </a:t>
            </a:r>
            <a:r>
              <a:rPr lang="en-US" sz="2400" dirty="0" smtClean="0"/>
              <a:t>Sprint, including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</a:t>
            </a:r>
            <a:r>
              <a:rPr lang="en-US" sz="2400" dirty="0"/>
              <a:t>version of Server side and client-side </a:t>
            </a:r>
            <a:r>
              <a:rPr lang="en-US" sz="2400" dirty="0" smtClean="0"/>
              <a:t>code</a:t>
            </a:r>
            <a:endParaRPr lang="en-US" sz="2400" dirty="0"/>
          </a:p>
          <a:p>
            <a:pPr lvl="0"/>
            <a:r>
              <a:rPr lang="en-US" sz="2400" dirty="0"/>
              <a:t>Implement more SCRUM Sprints </a:t>
            </a:r>
            <a:r>
              <a:rPr lang="en-US" sz="2400" dirty="0" smtClean="0"/>
              <a:t>to complete </a:t>
            </a:r>
            <a:r>
              <a:rPr lang="en-US" sz="2400" dirty="0"/>
              <a:t>original project </a:t>
            </a:r>
            <a:r>
              <a:rPr lang="en-US" sz="2400" dirty="0" smtClean="0"/>
              <a:t>spec.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Then each team will start a new, unique project of their choice, and do one SCRUM cycle each week for the rest of the course</a:t>
            </a:r>
          </a:p>
          <a:p>
            <a:pPr lvl="0"/>
            <a:r>
              <a:rPr lang="en-US" sz="2400" dirty="0" smtClean="0"/>
              <a:t>The “final exam” will be a presentation to the class of your project.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7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 a </a:t>
            </a:r>
            <a:r>
              <a:rPr lang="en-US" dirty="0"/>
              <a:t>BC </a:t>
            </a:r>
            <a:r>
              <a:rPr lang="en-US" dirty="0" smtClean="0"/>
              <a:t>student, you get a </a:t>
            </a:r>
            <a:r>
              <a:rPr lang="en-US" dirty="0"/>
              <a:t>free </a:t>
            </a:r>
            <a:r>
              <a:rPr lang="en-US" dirty="0" smtClean="0"/>
              <a:t>Azure student </a:t>
            </a:r>
            <a:r>
              <a:rPr lang="en-US" dirty="0"/>
              <a:t>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2717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 credit card, anyone can get a free Azure services, including</a:t>
            </a:r>
          </a:p>
          <a:p>
            <a:pPr lvl="1"/>
            <a:r>
              <a:rPr lang="en-US" dirty="0"/>
              <a:t>10 Web, mobile, or API apps</a:t>
            </a:r>
          </a:p>
          <a:p>
            <a:pPr lvl="1"/>
            <a:r>
              <a:rPr lang="en-US" dirty="0"/>
              <a:t>1 GB Disk space</a:t>
            </a:r>
          </a:p>
          <a:p>
            <a:pPr lvl="1"/>
            <a:r>
              <a:rPr lang="en-US" dirty="0"/>
              <a:t>500/ day Active mobile devices</a:t>
            </a:r>
          </a:p>
          <a:p>
            <a:r>
              <a:rPr lang="en-US" dirty="0"/>
              <a:t>But with our </a:t>
            </a:r>
            <a:r>
              <a:rPr lang="en-US" dirty="0" smtClean="0"/>
              <a:t>student </a:t>
            </a:r>
            <a:r>
              <a:rPr lang="en-US" dirty="0"/>
              <a:t>account, you do not even have to provide a credit card.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of the free services include:</a:t>
            </a:r>
          </a:p>
          <a:p>
            <a:pPr lvl="2"/>
            <a:r>
              <a:rPr lang="en-US" dirty="0"/>
              <a:t>Azure App Service </a:t>
            </a:r>
            <a:r>
              <a:rPr lang="en-US" dirty="0" smtClean="0"/>
              <a:t>(Web Apps)</a:t>
            </a:r>
            <a:endParaRPr lang="en-US" dirty="0"/>
          </a:p>
          <a:p>
            <a:pPr lvl="2"/>
            <a:r>
              <a:rPr lang="en-US" dirty="0" smtClean="0"/>
              <a:t>Access to Azure DevOps</a:t>
            </a:r>
            <a:endParaRPr lang="en-US" dirty="0"/>
          </a:p>
          <a:p>
            <a:pPr lvl="1"/>
            <a:r>
              <a:rPr lang="en-US" dirty="0" smtClean="0"/>
              <a:t>The process to get a student account changes every few months, suffer through it and get your account</a:t>
            </a:r>
            <a:r>
              <a:rPr lang="en-US" dirty="0"/>
              <a:t> </a:t>
            </a:r>
            <a:r>
              <a:rPr lang="en-US" dirty="0" smtClean="0"/>
              <a:t>if you don’t have one already. Start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https://azure.microsoft.com/en-us/free/students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4306</TotalTime>
  <Words>705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</vt:lpstr>
      <vt:lpstr>PowerPoint Presentation</vt:lpstr>
      <vt:lpstr>15 of 100 points based on timely attendance</vt:lpstr>
      <vt:lpstr>How much time you need to invest in this course:</vt:lpstr>
      <vt:lpstr>This course will attempt to emulate your first job in a startup. It’s a bit less about coding and a bit more about project management and working on a shared project.</vt:lpstr>
      <vt:lpstr>We will do a starter project, each team implementing their own version of the same target project.</vt:lpstr>
      <vt:lpstr>As a BC student, you get a free Azure student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Forming Teams for the Course</dc:title>
  <dc:creator>Dad</dc:creator>
  <cp:lastModifiedBy>Kurt Friedrich</cp:lastModifiedBy>
  <cp:revision>40</cp:revision>
  <dcterms:created xsi:type="dcterms:W3CDTF">2017-08-29T21:51:58Z</dcterms:created>
  <dcterms:modified xsi:type="dcterms:W3CDTF">2020-08-18T18:12:17Z</dcterms:modified>
</cp:coreProperties>
</file>