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78" r:id="rId4"/>
    <p:sldId id="266" r:id="rId5"/>
    <p:sldId id="259" r:id="rId6"/>
    <p:sldId id="276" r:id="rId7"/>
    <p:sldId id="260" r:id="rId8"/>
    <p:sldId id="269" r:id="rId9"/>
    <p:sldId id="257" r:id="rId10"/>
    <p:sldId id="258" r:id="rId11"/>
    <p:sldId id="262" r:id="rId12"/>
    <p:sldId id="270" r:id="rId13"/>
    <p:sldId id="283" r:id="rId14"/>
    <p:sldId id="279" r:id="rId15"/>
    <p:sldId id="274" r:id="rId16"/>
    <p:sldId id="273" r:id="rId17"/>
    <p:sldId id="271" r:id="rId18"/>
    <p:sldId id="275" r:id="rId19"/>
    <p:sldId id="281" r:id="rId20"/>
    <p:sldId id="280" r:id="rId21"/>
    <p:sldId id="285" r:id="rId22"/>
    <p:sldId id="284" r:id="rId23"/>
    <p:sldId id="28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138"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DD0F85-77F1-445A-8A78-B513825E144E}" type="datetimeFigureOut">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FB670-F330-4171-AFE6-937E8F2D6159}" type="slidenum">
              <a:rPr lang="en-US" smtClean="0"/>
              <a:t>‹#›</a:t>
            </a:fld>
            <a:endParaRPr lang="en-US"/>
          </a:p>
        </p:txBody>
      </p:sp>
    </p:spTree>
    <p:extLst>
      <p:ext uri="{BB962C8B-B14F-4D97-AF65-F5344CB8AC3E}">
        <p14:creationId xmlns:p14="http://schemas.microsoft.com/office/powerpoint/2010/main" val="719901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DD0F85-77F1-445A-8A78-B513825E144E}" type="datetimeFigureOut">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FB670-F330-4171-AFE6-937E8F2D6159}" type="slidenum">
              <a:rPr lang="en-US" smtClean="0"/>
              <a:t>‹#›</a:t>
            </a:fld>
            <a:endParaRPr lang="en-US"/>
          </a:p>
        </p:txBody>
      </p:sp>
    </p:spTree>
    <p:extLst>
      <p:ext uri="{BB962C8B-B14F-4D97-AF65-F5344CB8AC3E}">
        <p14:creationId xmlns:p14="http://schemas.microsoft.com/office/powerpoint/2010/main" val="522447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DD0F85-77F1-445A-8A78-B513825E144E}" type="datetimeFigureOut">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FB670-F330-4171-AFE6-937E8F2D6159}" type="slidenum">
              <a:rPr lang="en-US" smtClean="0"/>
              <a:t>‹#›</a:t>
            </a:fld>
            <a:endParaRPr lang="en-US"/>
          </a:p>
        </p:txBody>
      </p:sp>
    </p:spTree>
    <p:extLst>
      <p:ext uri="{BB962C8B-B14F-4D97-AF65-F5344CB8AC3E}">
        <p14:creationId xmlns:p14="http://schemas.microsoft.com/office/powerpoint/2010/main" val="2658335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DD0F85-77F1-445A-8A78-B513825E144E}" type="datetimeFigureOut">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FB670-F330-4171-AFE6-937E8F2D6159}" type="slidenum">
              <a:rPr lang="en-US" smtClean="0"/>
              <a:t>‹#›</a:t>
            </a:fld>
            <a:endParaRPr lang="en-US"/>
          </a:p>
        </p:txBody>
      </p:sp>
    </p:spTree>
    <p:extLst>
      <p:ext uri="{BB962C8B-B14F-4D97-AF65-F5344CB8AC3E}">
        <p14:creationId xmlns:p14="http://schemas.microsoft.com/office/powerpoint/2010/main" val="1374285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DD0F85-77F1-445A-8A78-B513825E144E}" type="datetimeFigureOut">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FB670-F330-4171-AFE6-937E8F2D6159}" type="slidenum">
              <a:rPr lang="en-US" smtClean="0"/>
              <a:t>‹#›</a:t>
            </a:fld>
            <a:endParaRPr lang="en-US"/>
          </a:p>
        </p:txBody>
      </p:sp>
    </p:spTree>
    <p:extLst>
      <p:ext uri="{BB962C8B-B14F-4D97-AF65-F5344CB8AC3E}">
        <p14:creationId xmlns:p14="http://schemas.microsoft.com/office/powerpoint/2010/main" val="3352555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DD0F85-77F1-445A-8A78-B513825E144E}" type="datetimeFigureOut">
              <a:rPr lang="en-US" smtClean="0"/>
              <a:t>9/22/2020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FB670-F330-4171-AFE6-937E8F2D6159}" type="slidenum">
              <a:rPr lang="en-US" smtClean="0"/>
              <a:t>‹#›</a:t>
            </a:fld>
            <a:endParaRPr lang="en-US"/>
          </a:p>
        </p:txBody>
      </p:sp>
    </p:spTree>
    <p:extLst>
      <p:ext uri="{BB962C8B-B14F-4D97-AF65-F5344CB8AC3E}">
        <p14:creationId xmlns:p14="http://schemas.microsoft.com/office/powerpoint/2010/main" val="2192994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DD0F85-77F1-445A-8A78-B513825E144E}" type="datetimeFigureOut">
              <a:rPr lang="en-US" smtClean="0"/>
              <a:t>9/22/2020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BFB670-F330-4171-AFE6-937E8F2D6159}" type="slidenum">
              <a:rPr lang="en-US" smtClean="0"/>
              <a:t>‹#›</a:t>
            </a:fld>
            <a:endParaRPr lang="en-US"/>
          </a:p>
        </p:txBody>
      </p:sp>
    </p:spTree>
    <p:extLst>
      <p:ext uri="{BB962C8B-B14F-4D97-AF65-F5344CB8AC3E}">
        <p14:creationId xmlns:p14="http://schemas.microsoft.com/office/powerpoint/2010/main" val="266071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DD0F85-77F1-445A-8A78-B513825E144E}" type="datetimeFigureOut">
              <a:rPr lang="en-US" smtClean="0"/>
              <a:t>9/22/2020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BFB670-F330-4171-AFE6-937E8F2D6159}" type="slidenum">
              <a:rPr lang="en-US" smtClean="0"/>
              <a:t>‹#›</a:t>
            </a:fld>
            <a:endParaRPr lang="en-US"/>
          </a:p>
        </p:txBody>
      </p:sp>
    </p:spTree>
    <p:extLst>
      <p:ext uri="{BB962C8B-B14F-4D97-AF65-F5344CB8AC3E}">
        <p14:creationId xmlns:p14="http://schemas.microsoft.com/office/powerpoint/2010/main" val="1653306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DD0F85-77F1-445A-8A78-B513825E144E}" type="datetimeFigureOut">
              <a:rPr lang="en-US" smtClean="0"/>
              <a:t>9/22/2020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BFB670-F330-4171-AFE6-937E8F2D6159}" type="slidenum">
              <a:rPr lang="en-US" smtClean="0"/>
              <a:t>‹#›</a:t>
            </a:fld>
            <a:endParaRPr lang="en-US"/>
          </a:p>
        </p:txBody>
      </p:sp>
    </p:spTree>
    <p:extLst>
      <p:ext uri="{BB962C8B-B14F-4D97-AF65-F5344CB8AC3E}">
        <p14:creationId xmlns:p14="http://schemas.microsoft.com/office/powerpoint/2010/main" val="2790289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DD0F85-77F1-445A-8A78-B513825E144E}" type="datetimeFigureOut">
              <a:rPr lang="en-US" smtClean="0"/>
              <a:t>9/22/2020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FB670-F330-4171-AFE6-937E8F2D6159}" type="slidenum">
              <a:rPr lang="en-US" smtClean="0"/>
              <a:t>‹#›</a:t>
            </a:fld>
            <a:endParaRPr lang="en-US"/>
          </a:p>
        </p:txBody>
      </p:sp>
    </p:spTree>
    <p:extLst>
      <p:ext uri="{BB962C8B-B14F-4D97-AF65-F5344CB8AC3E}">
        <p14:creationId xmlns:p14="http://schemas.microsoft.com/office/powerpoint/2010/main" val="3396899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DD0F85-77F1-445A-8A78-B513825E144E}" type="datetimeFigureOut">
              <a:rPr lang="en-US" smtClean="0"/>
              <a:t>9/22/2020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FB670-F330-4171-AFE6-937E8F2D6159}" type="slidenum">
              <a:rPr lang="en-US" smtClean="0"/>
              <a:t>‹#›</a:t>
            </a:fld>
            <a:endParaRPr lang="en-US"/>
          </a:p>
        </p:txBody>
      </p:sp>
    </p:spTree>
    <p:extLst>
      <p:ext uri="{BB962C8B-B14F-4D97-AF65-F5344CB8AC3E}">
        <p14:creationId xmlns:p14="http://schemas.microsoft.com/office/powerpoint/2010/main" val="2369386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DD0F85-77F1-445A-8A78-B513825E144E}" type="datetimeFigureOut">
              <a:rPr lang="en-US" smtClean="0"/>
              <a:t>9/22/2020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BFB670-F330-4171-AFE6-937E8F2D6159}" type="slidenum">
              <a:rPr lang="en-US" smtClean="0"/>
              <a:t>‹#›</a:t>
            </a:fld>
            <a:endParaRPr lang="en-US"/>
          </a:p>
        </p:txBody>
      </p:sp>
    </p:spTree>
    <p:extLst>
      <p:ext uri="{BB962C8B-B14F-4D97-AF65-F5344CB8AC3E}">
        <p14:creationId xmlns:p14="http://schemas.microsoft.com/office/powerpoint/2010/main" val="29885005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9775" y="186612"/>
            <a:ext cx="7772400" cy="1195971"/>
          </a:xfrm>
        </p:spPr>
        <p:txBody>
          <a:bodyPr>
            <a:normAutofit/>
          </a:bodyPr>
          <a:lstStyle/>
          <a:p>
            <a:r>
              <a:rPr lang="en-US" sz="4000" dirty="0"/>
              <a:t>Forming Teams for the Course</a:t>
            </a:r>
          </a:p>
        </p:txBody>
      </p:sp>
      <p:pic>
        <p:nvPicPr>
          <p:cNvPr id="1028" name="Picture 4" descr="See the source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4482" y="1763475"/>
            <a:ext cx="8334049" cy="4545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198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How </a:t>
            </a:r>
            <a:r>
              <a:rPr lang="en-US" dirty="0" smtClean="0"/>
              <a:t>I will pick teams </a:t>
            </a:r>
            <a:br>
              <a:rPr lang="en-US" dirty="0" smtClean="0"/>
            </a:br>
            <a:r>
              <a:rPr lang="en-US" dirty="0" smtClean="0"/>
              <a:t>(</a:t>
            </a:r>
            <a:r>
              <a:rPr lang="en-US" i="1" dirty="0" smtClean="0"/>
              <a:t>not based on </a:t>
            </a:r>
            <a:r>
              <a:rPr lang="en-US" i="1" dirty="0"/>
              <a:t>friends!</a:t>
            </a:r>
            <a:r>
              <a:rPr lang="en-US" dirty="0"/>
              <a:t>)</a:t>
            </a:r>
          </a:p>
        </p:txBody>
      </p:sp>
      <p:sp>
        <p:nvSpPr>
          <p:cNvPr id="3" name="Content Placeholder 2"/>
          <p:cNvSpPr>
            <a:spLocks noGrp="1"/>
          </p:cNvSpPr>
          <p:nvPr>
            <p:ph idx="1"/>
          </p:nvPr>
        </p:nvSpPr>
        <p:spPr>
          <a:xfrm>
            <a:off x="628650" y="2155371"/>
            <a:ext cx="7886700" cy="4021592"/>
          </a:xfrm>
        </p:spPr>
        <p:txBody>
          <a:bodyPr>
            <a:normAutofit/>
          </a:bodyPr>
          <a:lstStyle/>
          <a:p>
            <a:r>
              <a:rPr lang="en-US" dirty="0" smtClean="0"/>
              <a:t>I want balanced </a:t>
            </a:r>
            <a:r>
              <a:rPr lang="en-US" dirty="0"/>
              <a:t>teams, based on grades in </a:t>
            </a:r>
            <a:r>
              <a:rPr lang="en-US" dirty="0" smtClean="0"/>
              <a:t>Prog 120</a:t>
            </a:r>
            <a:r>
              <a:rPr lang="en-US" dirty="0"/>
              <a:t>, 210, 260, 320, 322, and 420.</a:t>
            </a:r>
          </a:p>
          <a:p>
            <a:r>
              <a:rPr lang="en-US" dirty="0" smtClean="0"/>
              <a:t>How well do you know Angular </a:t>
            </a:r>
            <a:r>
              <a:rPr lang="en-US" dirty="0"/>
              <a:t>JavaScript </a:t>
            </a:r>
            <a:r>
              <a:rPr lang="en-US" dirty="0" smtClean="0"/>
              <a:t>framework </a:t>
            </a:r>
          </a:p>
          <a:p>
            <a:r>
              <a:rPr lang="en-US" dirty="0" smtClean="0"/>
              <a:t>School/Job/Family schedule</a:t>
            </a:r>
          </a:p>
          <a:p>
            <a:r>
              <a:rPr lang="en-US" dirty="0" smtClean="0"/>
              <a:t>How important is getting an A for the course to you?</a:t>
            </a:r>
          </a:p>
          <a:p>
            <a:r>
              <a:rPr lang="en-US" dirty="0" smtClean="0"/>
              <a:t>Other </a:t>
            </a:r>
            <a:r>
              <a:rPr lang="en-US" dirty="0"/>
              <a:t>ideas?</a:t>
            </a:r>
          </a:p>
        </p:txBody>
      </p:sp>
    </p:spTree>
    <p:extLst>
      <p:ext uri="{BB962C8B-B14F-4D97-AF65-F5344CB8AC3E}">
        <p14:creationId xmlns:p14="http://schemas.microsoft.com/office/powerpoint/2010/main" val="297233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will approve team member swapping rarely, and only if:</a:t>
            </a:r>
          </a:p>
        </p:txBody>
      </p:sp>
      <p:sp>
        <p:nvSpPr>
          <p:cNvPr id="3" name="Content Placeholder 2"/>
          <p:cNvSpPr>
            <a:spLocks noGrp="1"/>
          </p:cNvSpPr>
          <p:nvPr>
            <p:ph idx="1"/>
          </p:nvPr>
        </p:nvSpPr>
        <p:spPr/>
        <p:txBody>
          <a:bodyPr/>
          <a:lstStyle/>
          <a:p>
            <a:r>
              <a:rPr lang="en-US" dirty="0" smtClean="0"/>
              <a:t>We have completed the first common project</a:t>
            </a:r>
          </a:p>
          <a:p>
            <a:r>
              <a:rPr lang="en-US" dirty="0" smtClean="0"/>
              <a:t>Both </a:t>
            </a:r>
            <a:r>
              <a:rPr lang="en-US" dirty="0"/>
              <a:t>sides agree</a:t>
            </a:r>
          </a:p>
          <a:p>
            <a:r>
              <a:rPr lang="en-US" dirty="0"/>
              <a:t>There is a compelling reason</a:t>
            </a:r>
          </a:p>
          <a:p>
            <a:r>
              <a:rPr lang="en-US" dirty="0"/>
              <a:t>It doesn’t create an unbalanced team</a:t>
            </a:r>
          </a:p>
        </p:txBody>
      </p:sp>
    </p:spTree>
    <p:extLst>
      <p:ext uri="{BB962C8B-B14F-4D97-AF65-F5344CB8AC3E}">
        <p14:creationId xmlns:p14="http://schemas.microsoft.com/office/powerpoint/2010/main" val="3565273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73209"/>
          </a:xfrm>
        </p:spPr>
        <p:txBody>
          <a:bodyPr>
            <a:noAutofit/>
          </a:bodyPr>
          <a:lstStyle/>
          <a:p>
            <a:r>
              <a:rPr lang="en-US" sz="2800" dirty="0" smtClean="0"/>
              <a:t>You need to submit this data as first homework by end of </a:t>
            </a:r>
            <a:r>
              <a:rPr lang="en-US" sz="2800" b="1" dirty="0" smtClean="0"/>
              <a:t>Wed night</a:t>
            </a:r>
            <a:r>
              <a:rPr lang="en-US" sz="2800" dirty="0" smtClean="0"/>
              <a:t>.  (yes 1 day!)</a:t>
            </a:r>
            <a:endParaRPr lang="en-US" sz="2800" dirty="0"/>
          </a:p>
        </p:txBody>
      </p:sp>
      <p:sp>
        <p:nvSpPr>
          <p:cNvPr id="3" name="Content Placeholder 2"/>
          <p:cNvSpPr>
            <a:spLocks noGrp="1"/>
          </p:cNvSpPr>
          <p:nvPr>
            <p:ph idx="1"/>
          </p:nvPr>
        </p:nvSpPr>
        <p:spPr>
          <a:xfrm>
            <a:off x="628650" y="1240403"/>
            <a:ext cx="7886700" cy="5263033"/>
          </a:xfrm>
        </p:spPr>
        <p:txBody>
          <a:bodyPr>
            <a:normAutofit fontScale="92500"/>
          </a:bodyPr>
          <a:lstStyle/>
          <a:p>
            <a:r>
              <a:rPr lang="en-US" sz="1600" dirty="0" smtClean="0"/>
              <a:t>For each of these courses; Prog 120</a:t>
            </a:r>
            <a:r>
              <a:rPr lang="en-US" sz="1600" dirty="0"/>
              <a:t>, 210, </a:t>
            </a:r>
            <a:r>
              <a:rPr lang="en-US" sz="1600" dirty="0" smtClean="0"/>
              <a:t>272, 260</a:t>
            </a:r>
            <a:r>
              <a:rPr lang="en-US" sz="1600" dirty="0"/>
              <a:t>, </a:t>
            </a:r>
            <a:r>
              <a:rPr lang="en-US" sz="1600" dirty="0" smtClean="0"/>
              <a:t>ISIT 320</a:t>
            </a:r>
            <a:r>
              <a:rPr lang="en-US" sz="1600" dirty="0"/>
              <a:t>, 322, and </a:t>
            </a:r>
            <a:r>
              <a:rPr lang="en-US" sz="1600" dirty="0" smtClean="0"/>
              <a:t>420, </a:t>
            </a:r>
          </a:p>
          <a:p>
            <a:pPr lvl="1"/>
            <a:r>
              <a:rPr lang="en-US" sz="1600" dirty="0" smtClean="0"/>
              <a:t>give yourself a 3 if you got an A or A-, 2 if a B+, B, or B-, 1 if a C+, C, or C-, 0 if less. </a:t>
            </a:r>
          </a:p>
          <a:p>
            <a:pPr lvl="1"/>
            <a:r>
              <a:rPr lang="en-US" sz="1600" dirty="0" smtClean="0"/>
              <a:t>Submit as a series of numbers, such as</a:t>
            </a:r>
          </a:p>
          <a:p>
            <a:pPr lvl="2"/>
            <a:r>
              <a:rPr lang="en-US" sz="1600" dirty="0" smtClean="0"/>
              <a:t>3, 2, 2, 3, 3, 3, 2  (the order is not important)</a:t>
            </a:r>
          </a:p>
          <a:p>
            <a:pPr lvl="2"/>
            <a:r>
              <a:rPr lang="en-US" sz="1600" dirty="0" smtClean="0"/>
              <a:t>And the average of those numbers</a:t>
            </a:r>
          </a:p>
          <a:p>
            <a:pPr lvl="1"/>
            <a:r>
              <a:rPr lang="en-US" sz="1600" dirty="0" smtClean="0"/>
              <a:t>If you did not have 1 or more of the courses, just submit scores and average for the ones you did take</a:t>
            </a:r>
            <a:endParaRPr lang="en-US" sz="1600" dirty="0"/>
          </a:p>
          <a:p>
            <a:r>
              <a:rPr lang="en-US" sz="1600" dirty="0"/>
              <a:t>How well do you know </a:t>
            </a:r>
            <a:r>
              <a:rPr lang="en-US" sz="1600" dirty="0" smtClean="0"/>
              <a:t>the Angular </a:t>
            </a:r>
            <a:r>
              <a:rPr lang="en-US" sz="1600" dirty="0"/>
              <a:t>JavaScript </a:t>
            </a:r>
            <a:r>
              <a:rPr lang="en-US" sz="1600" dirty="0" smtClean="0"/>
              <a:t>framework</a:t>
            </a:r>
          </a:p>
          <a:p>
            <a:pPr lvl="1"/>
            <a:r>
              <a:rPr lang="en-US" sz="1600" b="1" dirty="0" smtClean="0"/>
              <a:t>0</a:t>
            </a:r>
            <a:r>
              <a:rPr lang="en-US" sz="1600" dirty="0" smtClean="0"/>
              <a:t> </a:t>
            </a:r>
            <a:r>
              <a:rPr lang="en-US" sz="1600" dirty="0"/>
              <a:t>not </a:t>
            </a:r>
            <a:r>
              <a:rPr lang="en-US" sz="1600" dirty="0" smtClean="0"/>
              <a:t>at </a:t>
            </a:r>
            <a:r>
              <a:rPr lang="en-US" sz="1600" dirty="0"/>
              <a:t>all, </a:t>
            </a:r>
            <a:r>
              <a:rPr lang="en-US" sz="1600" dirty="0" smtClean="0"/>
              <a:t> </a:t>
            </a:r>
            <a:r>
              <a:rPr lang="en-US" sz="1600" b="1" dirty="0" smtClean="0"/>
              <a:t>1</a:t>
            </a:r>
            <a:r>
              <a:rPr lang="en-US" sz="1600" dirty="0" smtClean="0"/>
              <a:t> </a:t>
            </a:r>
            <a:r>
              <a:rPr lang="en-US" sz="1600" dirty="0"/>
              <a:t>a little, </a:t>
            </a:r>
            <a:r>
              <a:rPr lang="en-US" sz="1600" b="1" dirty="0"/>
              <a:t>2</a:t>
            </a:r>
            <a:r>
              <a:rPr lang="en-US" sz="1600" dirty="0"/>
              <a:t> have done 2 or more simple projects with it, </a:t>
            </a:r>
            <a:r>
              <a:rPr lang="en-US" sz="1600" b="1" dirty="0"/>
              <a:t>3</a:t>
            </a:r>
            <a:r>
              <a:rPr lang="en-US" sz="1600" dirty="0"/>
              <a:t> more than that</a:t>
            </a:r>
            <a:r>
              <a:rPr lang="en-US" sz="1600" dirty="0" smtClean="0"/>
              <a:t>)</a:t>
            </a:r>
          </a:p>
          <a:p>
            <a:r>
              <a:rPr lang="en-US" sz="1600" dirty="0"/>
              <a:t>How important </a:t>
            </a:r>
            <a:r>
              <a:rPr lang="en-US" sz="1600" dirty="0" smtClean="0"/>
              <a:t>do you </a:t>
            </a:r>
            <a:r>
              <a:rPr lang="en-US" sz="1600" dirty="0"/>
              <a:t>feel it is that team members show up on time for class and meetings</a:t>
            </a:r>
            <a:r>
              <a:rPr lang="en-US" sz="1600" dirty="0" smtClean="0"/>
              <a:t>.</a:t>
            </a:r>
          </a:p>
          <a:p>
            <a:pPr lvl="1"/>
            <a:r>
              <a:rPr lang="en-US" sz="1600" b="1" dirty="0" smtClean="0"/>
              <a:t>0</a:t>
            </a:r>
            <a:r>
              <a:rPr lang="en-US" sz="1600" dirty="0" smtClean="0"/>
              <a:t> not a big deal, </a:t>
            </a:r>
            <a:r>
              <a:rPr lang="en-US" sz="1600" b="1" dirty="0" smtClean="0"/>
              <a:t>1</a:t>
            </a:r>
            <a:r>
              <a:rPr lang="en-US" sz="1600" dirty="0" smtClean="0"/>
              <a:t> important, </a:t>
            </a:r>
            <a:r>
              <a:rPr lang="en-US" sz="1600" b="1" dirty="0" smtClean="0"/>
              <a:t>2</a:t>
            </a:r>
            <a:r>
              <a:rPr lang="en-US" sz="1600" dirty="0" smtClean="0"/>
              <a:t> an absolute requirement</a:t>
            </a:r>
          </a:p>
          <a:p>
            <a:r>
              <a:rPr lang="en-US" sz="1600" dirty="0" smtClean="0"/>
              <a:t>Is a B grade good enough for you? A C? Must you get an A?  Why?</a:t>
            </a:r>
            <a:endParaRPr lang="en-US" sz="1600" dirty="0"/>
          </a:p>
          <a:p>
            <a:r>
              <a:rPr lang="en-US" sz="1600" dirty="0" smtClean="0"/>
              <a:t>Break the week up into 7 days, Morning, Afternoon, Evening, and submit any of those 21 time slots where you are </a:t>
            </a:r>
            <a:r>
              <a:rPr lang="en-US" sz="1600" b="1" dirty="0" smtClean="0"/>
              <a:t>not</a:t>
            </a:r>
            <a:r>
              <a:rPr lang="en-US" sz="1600" dirty="0" smtClean="0"/>
              <a:t> available for phone/web meetings with teammates.  (see next page) For example, If I work from 8:00am to 5:00pm Monday thru Friday, I would submit:</a:t>
            </a:r>
          </a:p>
          <a:p>
            <a:pPr lvl="1"/>
            <a:r>
              <a:rPr lang="en-US" sz="1600" dirty="0" smtClean="0"/>
              <a:t>Mon morn + afternoon,  Tues </a:t>
            </a:r>
            <a:r>
              <a:rPr lang="en-US" sz="1600" dirty="0"/>
              <a:t>morn + afternoon, </a:t>
            </a:r>
            <a:r>
              <a:rPr lang="en-US" sz="1600" dirty="0" smtClean="0"/>
              <a:t> Wed </a:t>
            </a:r>
            <a:r>
              <a:rPr lang="en-US" sz="1600" dirty="0"/>
              <a:t>morn + afternoon, </a:t>
            </a:r>
            <a:r>
              <a:rPr lang="en-US" sz="1600" dirty="0" smtClean="0"/>
              <a:t>Thu </a:t>
            </a:r>
            <a:r>
              <a:rPr lang="en-US" sz="1600" dirty="0"/>
              <a:t>morn + afternoon, </a:t>
            </a:r>
            <a:r>
              <a:rPr lang="en-US" sz="1600" dirty="0" smtClean="0"/>
              <a:t>Fri </a:t>
            </a:r>
            <a:r>
              <a:rPr lang="en-US" sz="1600" dirty="0"/>
              <a:t>morn + </a:t>
            </a:r>
            <a:r>
              <a:rPr lang="en-US" sz="1600" dirty="0" smtClean="0"/>
              <a:t>afternoon</a:t>
            </a:r>
            <a:endParaRPr lang="en-US" sz="1600" dirty="0"/>
          </a:p>
          <a:p>
            <a:r>
              <a:rPr lang="en-US" sz="1600" dirty="0" smtClean="0"/>
              <a:t>( You may list people you would like to be on your team, but this would be used only as a tie breaker. Again, friends on a team might wind up not being friends!)</a:t>
            </a:r>
            <a:endParaRPr lang="en-US" sz="1600" dirty="0"/>
          </a:p>
        </p:txBody>
      </p:sp>
    </p:spTree>
    <p:extLst>
      <p:ext uri="{BB962C8B-B14F-4D97-AF65-F5344CB8AC3E}">
        <p14:creationId xmlns:p14="http://schemas.microsoft.com/office/powerpoint/2010/main" val="1141558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my example from prior page showing times that are difficult for me to meet</a:t>
            </a:r>
            <a:endParaRPr lang="en-US" sz="2800"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2573183843"/>
              </p:ext>
            </p:extLst>
          </p:nvPr>
        </p:nvGraphicFramePr>
        <p:xfrm>
          <a:off x="280328" y="1825625"/>
          <a:ext cx="7249187" cy="1483360"/>
        </p:xfrm>
        <a:graphic>
          <a:graphicData uri="http://schemas.openxmlformats.org/drawingml/2006/table">
            <a:tbl>
              <a:tblPr firstRow="1" bandRow="1">
                <a:tableStyleId>{5C22544A-7EE6-4342-B048-85BDC9FD1C3A}</a:tableStyleId>
              </a:tblPr>
              <a:tblGrid>
                <a:gridCol w="1210931">
                  <a:extLst>
                    <a:ext uri="{9D8B030D-6E8A-4147-A177-3AD203B41FA5}">
                      <a16:colId xmlns:a16="http://schemas.microsoft.com/office/drawing/2014/main" val="1684835725"/>
                    </a:ext>
                  </a:extLst>
                </a:gridCol>
                <a:gridCol w="862608">
                  <a:extLst>
                    <a:ext uri="{9D8B030D-6E8A-4147-A177-3AD203B41FA5}">
                      <a16:colId xmlns:a16="http://schemas.microsoft.com/office/drawing/2014/main" val="3767144333"/>
                    </a:ext>
                  </a:extLst>
                </a:gridCol>
                <a:gridCol w="862608">
                  <a:extLst>
                    <a:ext uri="{9D8B030D-6E8A-4147-A177-3AD203B41FA5}">
                      <a16:colId xmlns:a16="http://schemas.microsoft.com/office/drawing/2014/main" val="2822477643"/>
                    </a:ext>
                  </a:extLst>
                </a:gridCol>
                <a:gridCol w="862608">
                  <a:extLst>
                    <a:ext uri="{9D8B030D-6E8A-4147-A177-3AD203B41FA5}">
                      <a16:colId xmlns:a16="http://schemas.microsoft.com/office/drawing/2014/main" val="1538403618"/>
                    </a:ext>
                  </a:extLst>
                </a:gridCol>
                <a:gridCol w="862608">
                  <a:extLst>
                    <a:ext uri="{9D8B030D-6E8A-4147-A177-3AD203B41FA5}">
                      <a16:colId xmlns:a16="http://schemas.microsoft.com/office/drawing/2014/main" val="4250017185"/>
                    </a:ext>
                  </a:extLst>
                </a:gridCol>
                <a:gridCol w="862608">
                  <a:extLst>
                    <a:ext uri="{9D8B030D-6E8A-4147-A177-3AD203B41FA5}">
                      <a16:colId xmlns:a16="http://schemas.microsoft.com/office/drawing/2014/main" val="2518032261"/>
                    </a:ext>
                  </a:extLst>
                </a:gridCol>
                <a:gridCol w="862608">
                  <a:extLst>
                    <a:ext uri="{9D8B030D-6E8A-4147-A177-3AD203B41FA5}">
                      <a16:colId xmlns:a16="http://schemas.microsoft.com/office/drawing/2014/main" val="809694861"/>
                    </a:ext>
                  </a:extLst>
                </a:gridCol>
                <a:gridCol w="862608">
                  <a:extLst>
                    <a:ext uri="{9D8B030D-6E8A-4147-A177-3AD203B41FA5}">
                      <a16:colId xmlns:a16="http://schemas.microsoft.com/office/drawing/2014/main" val="3331618521"/>
                    </a:ext>
                  </a:extLst>
                </a:gridCol>
              </a:tblGrid>
              <a:tr h="370840">
                <a:tc>
                  <a:txBody>
                    <a:bodyPr/>
                    <a:lstStyle/>
                    <a:p>
                      <a:endParaRPr lang="en-US" dirty="0"/>
                    </a:p>
                  </a:txBody>
                  <a:tcPr/>
                </a:tc>
                <a:tc>
                  <a:txBody>
                    <a:bodyPr/>
                    <a:lstStyle/>
                    <a:p>
                      <a:r>
                        <a:rPr lang="en-US" dirty="0" smtClean="0"/>
                        <a:t>Sun</a:t>
                      </a:r>
                      <a:endParaRPr lang="en-US" dirty="0"/>
                    </a:p>
                  </a:txBody>
                  <a:tcPr/>
                </a:tc>
                <a:tc>
                  <a:txBody>
                    <a:bodyPr/>
                    <a:lstStyle/>
                    <a:p>
                      <a:r>
                        <a:rPr lang="en-US" dirty="0" smtClean="0"/>
                        <a:t>Mon</a:t>
                      </a:r>
                      <a:endParaRPr lang="en-US" dirty="0"/>
                    </a:p>
                  </a:txBody>
                  <a:tcPr/>
                </a:tc>
                <a:tc>
                  <a:txBody>
                    <a:bodyPr/>
                    <a:lstStyle/>
                    <a:p>
                      <a:r>
                        <a:rPr lang="en-US" dirty="0" smtClean="0"/>
                        <a:t>Tue</a:t>
                      </a:r>
                      <a:endParaRPr lang="en-US" dirty="0"/>
                    </a:p>
                  </a:txBody>
                  <a:tcPr/>
                </a:tc>
                <a:tc>
                  <a:txBody>
                    <a:bodyPr/>
                    <a:lstStyle/>
                    <a:p>
                      <a:r>
                        <a:rPr lang="en-US" dirty="0" smtClean="0"/>
                        <a:t>Wed</a:t>
                      </a:r>
                      <a:endParaRPr lang="en-US" dirty="0"/>
                    </a:p>
                  </a:txBody>
                  <a:tcPr/>
                </a:tc>
                <a:tc>
                  <a:txBody>
                    <a:bodyPr/>
                    <a:lstStyle/>
                    <a:p>
                      <a:r>
                        <a:rPr lang="en-US" dirty="0" smtClean="0"/>
                        <a:t>Thur</a:t>
                      </a:r>
                      <a:endParaRPr lang="en-US" dirty="0"/>
                    </a:p>
                  </a:txBody>
                  <a:tcPr/>
                </a:tc>
                <a:tc>
                  <a:txBody>
                    <a:bodyPr/>
                    <a:lstStyle/>
                    <a:p>
                      <a:r>
                        <a:rPr lang="en-US" dirty="0" smtClean="0"/>
                        <a:t>Fri</a:t>
                      </a:r>
                      <a:endParaRPr lang="en-US" dirty="0"/>
                    </a:p>
                  </a:txBody>
                  <a:tcPr/>
                </a:tc>
                <a:tc>
                  <a:txBody>
                    <a:bodyPr/>
                    <a:lstStyle/>
                    <a:p>
                      <a:r>
                        <a:rPr lang="en-US" dirty="0" smtClean="0"/>
                        <a:t>Sat</a:t>
                      </a:r>
                      <a:endParaRPr lang="en-US" dirty="0"/>
                    </a:p>
                  </a:txBody>
                  <a:tcPr/>
                </a:tc>
                <a:extLst>
                  <a:ext uri="{0D108BD9-81ED-4DB2-BD59-A6C34878D82A}">
                    <a16:rowId xmlns:a16="http://schemas.microsoft.com/office/drawing/2014/main" val="109366008"/>
                  </a:ext>
                </a:extLst>
              </a:tr>
              <a:tr h="370840">
                <a:tc>
                  <a:txBody>
                    <a:bodyPr/>
                    <a:lstStyle/>
                    <a:p>
                      <a:r>
                        <a:rPr lang="en-US" dirty="0" smtClean="0"/>
                        <a:t>Morning</a:t>
                      </a:r>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endParaRPr lang="en-US"/>
                    </a:p>
                  </a:txBody>
                  <a:tcPr/>
                </a:tc>
                <a:extLst>
                  <a:ext uri="{0D108BD9-81ED-4DB2-BD59-A6C34878D82A}">
                    <a16:rowId xmlns:a16="http://schemas.microsoft.com/office/drawing/2014/main" val="910537310"/>
                  </a:ext>
                </a:extLst>
              </a:tr>
              <a:tr h="370840">
                <a:tc>
                  <a:txBody>
                    <a:bodyPr/>
                    <a:lstStyle/>
                    <a:p>
                      <a:r>
                        <a:rPr lang="en-US" dirty="0" smtClean="0"/>
                        <a:t>Afternoon</a:t>
                      </a:r>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endParaRPr lang="en-US"/>
                    </a:p>
                  </a:txBody>
                  <a:tcPr/>
                </a:tc>
                <a:extLst>
                  <a:ext uri="{0D108BD9-81ED-4DB2-BD59-A6C34878D82A}">
                    <a16:rowId xmlns:a16="http://schemas.microsoft.com/office/drawing/2014/main" val="638788608"/>
                  </a:ext>
                </a:extLst>
              </a:tr>
              <a:tr h="370840">
                <a:tc>
                  <a:txBody>
                    <a:bodyPr/>
                    <a:lstStyle/>
                    <a:p>
                      <a:r>
                        <a:rPr lang="en-US" dirty="0" smtClean="0"/>
                        <a:t>Evenings</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803632122"/>
                  </a:ext>
                </a:extLst>
              </a:tr>
            </a:tbl>
          </a:graphicData>
        </a:graphic>
      </p:graphicFrame>
    </p:spTree>
    <p:extLst>
      <p:ext uri="{BB962C8B-B14F-4D97-AF65-F5344CB8AC3E}">
        <p14:creationId xmlns:p14="http://schemas.microsoft.com/office/powerpoint/2010/main" val="311772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 was a lot of slides and a lot of overhead for “teams”</a:t>
            </a:r>
            <a:endParaRPr lang="en-US" dirty="0"/>
          </a:p>
        </p:txBody>
      </p:sp>
      <p:sp>
        <p:nvSpPr>
          <p:cNvPr id="3" name="Content Placeholder 2"/>
          <p:cNvSpPr>
            <a:spLocks noGrp="1"/>
          </p:cNvSpPr>
          <p:nvPr>
            <p:ph idx="1"/>
          </p:nvPr>
        </p:nvSpPr>
        <p:spPr/>
        <p:txBody>
          <a:bodyPr/>
          <a:lstStyle/>
          <a:p>
            <a:r>
              <a:rPr lang="en-US" dirty="0" smtClean="0"/>
              <a:t>But remember, that is what this course is about!</a:t>
            </a:r>
          </a:p>
          <a:p>
            <a:r>
              <a:rPr lang="en-US" dirty="0" smtClean="0"/>
              <a:t>This is the </a:t>
            </a:r>
            <a:r>
              <a:rPr lang="en-US" dirty="0"/>
              <a:t>4</a:t>
            </a:r>
            <a:r>
              <a:rPr lang="en-US" dirty="0" smtClean="0"/>
              <a:t>th time I have run this class this way. I am very open to suggestions to improve the class, and I reserve the right to change any of the rules and grading schemes if I determine it will make the class work better and more fairly.</a:t>
            </a:r>
            <a:endParaRPr lang="en-US" dirty="0"/>
          </a:p>
        </p:txBody>
      </p:sp>
    </p:spTree>
    <p:extLst>
      <p:ext uri="{BB962C8B-B14F-4D97-AF65-F5344CB8AC3E}">
        <p14:creationId xmlns:p14="http://schemas.microsoft.com/office/powerpoint/2010/main" val="2072378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25E73-30A3-4DF3-A491-9EE225C5E005}"/>
              </a:ext>
            </a:extLst>
          </p:cNvPr>
          <p:cNvSpPr>
            <a:spLocks noGrp="1"/>
          </p:cNvSpPr>
          <p:nvPr>
            <p:ph type="title"/>
          </p:nvPr>
        </p:nvSpPr>
        <p:spPr>
          <a:xfrm>
            <a:off x="628650" y="365127"/>
            <a:ext cx="7886700" cy="717440"/>
          </a:xfrm>
        </p:spPr>
        <p:txBody>
          <a:bodyPr>
            <a:normAutofit/>
          </a:bodyPr>
          <a:lstStyle/>
          <a:p>
            <a:r>
              <a:rPr lang="en-US" sz="3600" dirty="0" smtClean="0"/>
              <a:t>DevOps Scrum </a:t>
            </a:r>
            <a:r>
              <a:rPr lang="en-US" sz="3600" dirty="0"/>
              <a:t>artifacts (documents)</a:t>
            </a:r>
          </a:p>
        </p:txBody>
      </p:sp>
      <p:sp>
        <p:nvSpPr>
          <p:cNvPr id="3" name="Content Placeholder 2">
            <a:extLst>
              <a:ext uri="{FF2B5EF4-FFF2-40B4-BE49-F238E27FC236}">
                <a16:creationId xmlns:a16="http://schemas.microsoft.com/office/drawing/2014/main" id="{1C2720C9-81AF-439A-AAFB-4A3F23EE8C93}"/>
              </a:ext>
            </a:extLst>
          </p:cNvPr>
          <p:cNvSpPr>
            <a:spLocks noGrp="1"/>
          </p:cNvSpPr>
          <p:nvPr>
            <p:ph idx="1"/>
          </p:nvPr>
        </p:nvSpPr>
        <p:spPr>
          <a:xfrm>
            <a:off x="628650" y="1282262"/>
            <a:ext cx="7886700" cy="4894701"/>
          </a:xfrm>
        </p:spPr>
        <p:txBody>
          <a:bodyPr>
            <a:normAutofit/>
          </a:bodyPr>
          <a:lstStyle/>
          <a:p>
            <a:r>
              <a:rPr lang="en-US" dirty="0" smtClean="0"/>
              <a:t>You will be defining</a:t>
            </a:r>
          </a:p>
          <a:p>
            <a:pPr lvl="1"/>
            <a:r>
              <a:rPr lang="en-US" sz="2800" dirty="0" smtClean="0"/>
              <a:t>Features: which contain 1 or more</a:t>
            </a:r>
          </a:p>
          <a:p>
            <a:pPr lvl="2"/>
            <a:r>
              <a:rPr lang="en-US" sz="2800" dirty="0" smtClean="0"/>
              <a:t>User Stories: which contain 1 or more</a:t>
            </a:r>
          </a:p>
          <a:p>
            <a:pPr lvl="3"/>
            <a:r>
              <a:rPr lang="en-US" sz="2800" dirty="0" smtClean="0"/>
              <a:t>Tasks: fully functional pieces of code to implement a User Story.  Maybe just 1, maybe 3?  10? Sometimes you cannot complete a whole User Story in 1 sprint.</a:t>
            </a:r>
          </a:p>
          <a:p>
            <a:r>
              <a:rPr lang="en-US" dirty="0" smtClean="0"/>
              <a:t>You will use “Boards” to track all backlog items</a:t>
            </a:r>
          </a:p>
          <a:p>
            <a:r>
              <a:rPr lang="en-US" dirty="0" smtClean="0"/>
              <a:t>You will use a sprint board to plan and track each week’s sprint, “bite of work”</a:t>
            </a:r>
            <a:endParaRPr lang="en-US" dirty="0"/>
          </a:p>
          <a:p>
            <a:endParaRPr lang="en-US" dirty="0"/>
          </a:p>
        </p:txBody>
      </p:sp>
    </p:spTree>
    <p:extLst>
      <p:ext uri="{BB962C8B-B14F-4D97-AF65-F5344CB8AC3E}">
        <p14:creationId xmlns:p14="http://schemas.microsoft.com/office/powerpoint/2010/main" val="2800206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B0FC3-F0F6-44D9-9B93-57700AFD2283}"/>
              </a:ext>
            </a:extLst>
          </p:cNvPr>
          <p:cNvSpPr>
            <a:spLocks noGrp="1"/>
          </p:cNvSpPr>
          <p:nvPr>
            <p:ph type="title"/>
          </p:nvPr>
        </p:nvSpPr>
        <p:spPr>
          <a:xfrm>
            <a:off x="628650" y="477094"/>
            <a:ext cx="7886700" cy="622846"/>
          </a:xfrm>
        </p:spPr>
        <p:txBody>
          <a:bodyPr>
            <a:noAutofit/>
          </a:bodyPr>
          <a:lstStyle/>
          <a:p>
            <a:r>
              <a:rPr lang="en-US" sz="2800" dirty="0"/>
              <a:t>Scrum </a:t>
            </a:r>
            <a:r>
              <a:rPr lang="en-US" sz="2800" dirty="0" smtClean="0"/>
              <a:t>roles: each team member is both a “worker bee” </a:t>
            </a:r>
            <a:r>
              <a:rPr lang="en-US" sz="2800" b="1" dirty="0" smtClean="0"/>
              <a:t>plus</a:t>
            </a:r>
            <a:r>
              <a:rPr lang="en-US" sz="2800" dirty="0" smtClean="0"/>
              <a:t> they have one “management” responsibility.</a:t>
            </a:r>
            <a:endParaRPr lang="en-US" sz="2800" dirty="0"/>
          </a:p>
        </p:txBody>
      </p:sp>
      <p:sp>
        <p:nvSpPr>
          <p:cNvPr id="3" name="Content Placeholder 2">
            <a:extLst>
              <a:ext uri="{FF2B5EF4-FFF2-40B4-BE49-F238E27FC236}">
                <a16:creationId xmlns:a16="http://schemas.microsoft.com/office/drawing/2014/main" id="{370710B9-4B48-4112-8C19-CF747322F260}"/>
              </a:ext>
            </a:extLst>
          </p:cNvPr>
          <p:cNvSpPr>
            <a:spLocks noGrp="1"/>
          </p:cNvSpPr>
          <p:nvPr>
            <p:ph idx="1"/>
          </p:nvPr>
        </p:nvSpPr>
        <p:spPr>
          <a:xfrm>
            <a:off x="628650" y="1419468"/>
            <a:ext cx="7886700" cy="5224008"/>
          </a:xfrm>
        </p:spPr>
        <p:txBody>
          <a:bodyPr>
            <a:noAutofit/>
          </a:bodyPr>
          <a:lstStyle/>
          <a:p>
            <a:r>
              <a:rPr lang="en-US" sz="2000" dirty="0"/>
              <a:t>Everybody does everything.  Even when one member owns a role, that just means they are responsible for coordinating things and keeping track that it all happens.  All roles should rotate every </a:t>
            </a:r>
            <a:r>
              <a:rPr lang="en-US" sz="2000" dirty="0" smtClean="0"/>
              <a:t> 1 or 2 weeks (team’s choice).</a:t>
            </a:r>
            <a:endParaRPr lang="en-US" sz="2000" dirty="0"/>
          </a:p>
          <a:p>
            <a:pPr marL="0" indent="0">
              <a:buNone/>
            </a:pPr>
            <a:endParaRPr lang="en-US" sz="1400" dirty="0"/>
          </a:p>
          <a:p>
            <a:r>
              <a:rPr lang="en-US" sz="2000" dirty="0"/>
              <a:t>Product Owner - coordinates and documents the </a:t>
            </a:r>
            <a:r>
              <a:rPr lang="en-US" sz="2000" dirty="0" smtClean="0"/>
              <a:t>features.  Coordinates getting the team to enter User Stories. (all this must be entered into DevOps).  Coordinates all </a:t>
            </a:r>
            <a:r>
              <a:rPr lang="en-US" sz="2000" dirty="0"/>
              <a:t>team members work on breaking each </a:t>
            </a:r>
            <a:r>
              <a:rPr lang="en-US" sz="2000" dirty="0" smtClean="0"/>
              <a:t>User story </a:t>
            </a:r>
            <a:r>
              <a:rPr lang="en-US" sz="2000" dirty="0"/>
              <a:t>into </a:t>
            </a:r>
            <a:r>
              <a:rPr lang="en-US" sz="2000" dirty="0" smtClean="0"/>
              <a:t>Tasks which have assigned owners.</a:t>
            </a:r>
            <a:endParaRPr lang="en-US" sz="2000" dirty="0"/>
          </a:p>
          <a:p>
            <a:endParaRPr lang="en-US" sz="1400" dirty="0"/>
          </a:p>
          <a:p>
            <a:r>
              <a:rPr lang="en-US" sz="2000" dirty="0"/>
              <a:t>Scrum Master </a:t>
            </a:r>
            <a:r>
              <a:rPr lang="en-US" sz="2000" dirty="0" smtClean="0"/>
              <a:t>– “servant leader”, </a:t>
            </a:r>
            <a:r>
              <a:rPr lang="en-US" sz="2000" dirty="0"/>
              <a:t>protect the </a:t>
            </a:r>
            <a:r>
              <a:rPr lang="en-US" sz="2000" dirty="0" smtClean="0"/>
              <a:t>process, ensures there is effective communication, and runs </a:t>
            </a:r>
            <a:r>
              <a:rPr lang="en-US" sz="2000" dirty="0"/>
              <a:t>the meetings.</a:t>
            </a:r>
          </a:p>
          <a:p>
            <a:endParaRPr lang="en-US" sz="1400" dirty="0"/>
          </a:p>
          <a:p>
            <a:r>
              <a:rPr lang="en-US" sz="2000" dirty="0"/>
              <a:t>github master - creates master branch and subsequent sprint branches, does "RI"s, (Reverse Integration!?), merges the sprint branch back up to main branch at end of sprint, but only after getting approval from all members.</a:t>
            </a:r>
          </a:p>
          <a:p>
            <a:pPr marL="0" indent="0">
              <a:buNone/>
            </a:pPr>
            <a:endParaRPr lang="en-US" sz="2000" dirty="0"/>
          </a:p>
        </p:txBody>
      </p:sp>
    </p:spTree>
    <p:extLst>
      <p:ext uri="{BB962C8B-B14F-4D97-AF65-F5344CB8AC3E}">
        <p14:creationId xmlns:p14="http://schemas.microsoft.com/office/powerpoint/2010/main" val="858207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each week (sprint)</a:t>
            </a:r>
            <a:endParaRPr lang="en-US" dirty="0"/>
          </a:p>
        </p:txBody>
      </p:sp>
      <p:sp>
        <p:nvSpPr>
          <p:cNvPr id="3" name="Content Placeholder 2"/>
          <p:cNvSpPr>
            <a:spLocks noGrp="1"/>
          </p:cNvSpPr>
          <p:nvPr>
            <p:ph idx="1"/>
          </p:nvPr>
        </p:nvSpPr>
        <p:spPr/>
        <p:txBody>
          <a:bodyPr/>
          <a:lstStyle/>
          <a:p>
            <a:r>
              <a:rPr lang="en-US" dirty="0" smtClean="0"/>
              <a:t>Each person is responsible for submitting a document describing what each team member did, giving each member a score, and explaining how that score was determined.</a:t>
            </a:r>
          </a:p>
          <a:p>
            <a:r>
              <a:rPr lang="en-US" dirty="0" smtClean="0"/>
              <a:t>If you feel you need to give a low score to a team member and they become angry or uncooperative, get me involved.</a:t>
            </a:r>
            <a:endParaRPr lang="en-US" dirty="0"/>
          </a:p>
        </p:txBody>
      </p:sp>
    </p:spTree>
    <p:extLst>
      <p:ext uri="{BB962C8B-B14F-4D97-AF65-F5344CB8AC3E}">
        <p14:creationId xmlns:p14="http://schemas.microsoft.com/office/powerpoint/2010/main" val="414324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25E73-30A3-4DF3-A491-9EE225C5E005}"/>
              </a:ext>
            </a:extLst>
          </p:cNvPr>
          <p:cNvSpPr>
            <a:spLocks noGrp="1"/>
          </p:cNvSpPr>
          <p:nvPr>
            <p:ph type="title"/>
          </p:nvPr>
        </p:nvSpPr>
        <p:spPr>
          <a:xfrm>
            <a:off x="628650" y="365127"/>
            <a:ext cx="7886700" cy="717440"/>
          </a:xfrm>
        </p:spPr>
        <p:txBody>
          <a:bodyPr>
            <a:normAutofit fontScale="90000"/>
          </a:bodyPr>
          <a:lstStyle/>
          <a:p>
            <a:r>
              <a:rPr lang="en-US" sz="3600" dirty="0"/>
              <a:t>Scrum Ceremonies (meetings or discussions</a:t>
            </a:r>
            <a:r>
              <a:rPr lang="en-US" sz="3600" dirty="0" smtClean="0"/>
              <a:t>)</a:t>
            </a:r>
            <a:br>
              <a:rPr lang="en-US" sz="3600" dirty="0" smtClean="0"/>
            </a:br>
            <a:r>
              <a:rPr lang="en-US" sz="3600" dirty="0" smtClean="0"/>
              <a:t>Scheduled and run by the </a:t>
            </a:r>
            <a:r>
              <a:rPr lang="en-US" sz="3600" dirty="0"/>
              <a:t>Scrum </a:t>
            </a:r>
            <a:r>
              <a:rPr lang="en-US" sz="3600" dirty="0" smtClean="0"/>
              <a:t>Master)</a:t>
            </a:r>
            <a:endParaRPr lang="en-US" sz="3600" dirty="0"/>
          </a:p>
        </p:txBody>
      </p:sp>
      <p:sp>
        <p:nvSpPr>
          <p:cNvPr id="3" name="Content Placeholder 2">
            <a:extLst>
              <a:ext uri="{FF2B5EF4-FFF2-40B4-BE49-F238E27FC236}">
                <a16:creationId xmlns:a16="http://schemas.microsoft.com/office/drawing/2014/main" id="{1C2720C9-81AF-439A-AAFB-4A3F23EE8C93}"/>
              </a:ext>
            </a:extLst>
          </p:cNvPr>
          <p:cNvSpPr>
            <a:spLocks noGrp="1"/>
          </p:cNvSpPr>
          <p:nvPr>
            <p:ph idx="1"/>
          </p:nvPr>
        </p:nvSpPr>
        <p:spPr>
          <a:xfrm>
            <a:off x="628650" y="1534189"/>
            <a:ext cx="7886700" cy="4894701"/>
          </a:xfrm>
        </p:spPr>
        <p:txBody>
          <a:bodyPr>
            <a:normAutofit fontScale="92500" lnSpcReduction="10000"/>
          </a:bodyPr>
          <a:lstStyle/>
          <a:p>
            <a:r>
              <a:rPr lang="en-US" dirty="0"/>
              <a:t>Sprint planning. After each sprint is complete, team meets to select what items will be committed to the next sprint.</a:t>
            </a:r>
          </a:p>
          <a:p>
            <a:r>
              <a:rPr lang="en-US" dirty="0"/>
              <a:t>Daily Scrum, aka “stand up meeting” each person states what they got done, what they are doing next, and any issues that are blocking them. It can often happen that initial work estimates were wrong, and maybe more work should be added to the sprint, or some things dropped, and team members re-distribute the work</a:t>
            </a:r>
            <a:r>
              <a:rPr lang="en-US" dirty="0" smtClean="0"/>
              <a:t>.</a:t>
            </a:r>
            <a:endParaRPr lang="en-US" dirty="0"/>
          </a:p>
          <a:p>
            <a:r>
              <a:rPr lang="en-US" dirty="0"/>
              <a:t>Sprint Review and Retrospective. After the sprint is complete, demonstrate the current state to </a:t>
            </a:r>
            <a:r>
              <a:rPr lang="en-US" dirty="0" smtClean="0"/>
              <a:t>class and </a:t>
            </a:r>
            <a:r>
              <a:rPr lang="en-US" dirty="0"/>
              <a:t>discuss what went well, what went poorly, and what changes to make to improve the process</a:t>
            </a:r>
          </a:p>
        </p:txBody>
      </p:sp>
    </p:spTree>
    <p:extLst>
      <p:ext uri="{BB962C8B-B14F-4D97-AF65-F5344CB8AC3E}">
        <p14:creationId xmlns:p14="http://schemas.microsoft.com/office/powerpoint/2010/main" val="3118286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“stand up meeting</a:t>
            </a:r>
            <a:r>
              <a:rPr lang="en-US" sz="3600" smtClean="0"/>
              <a:t>”  </a:t>
            </a:r>
            <a:br>
              <a:rPr lang="en-US" sz="3600" smtClean="0"/>
            </a:br>
            <a:r>
              <a:rPr lang="en-US" sz="3600" smtClean="0"/>
              <a:t>generally </a:t>
            </a:r>
            <a:r>
              <a:rPr lang="en-US" sz="3600" dirty="0" smtClean="0"/>
              <a:t>just 5 to 10 minutes.</a:t>
            </a:r>
            <a:endParaRPr lang="en-US" sz="3600" dirty="0"/>
          </a:p>
        </p:txBody>
      </p:sp>
      <p:sp>
        <p:nvSpPr>
          <p:cNvPr id="3" name="Content Placeholder 2"/>
          <p:cNvSpPr>
            <a:spLocks noGrp="1"/>
          </p:cNvSpPr>
          <p:nvPr>
            <p:ph idx="1"/>
          </p:nvPr>
        </p:nvSpPr>
        <p:spPr/>
        <p:txBody>
          <a:bodyPr>
            <a:normAutofit fontScale="85000" lnSpcReduction="20000"/>
          </a:bodyPr>
          <a:lstStyle/>
          <a:p>
            <a:r>
              <a:rPr lang="en-US" dirty="0" smtClean="0"/>
              <a:t>EACH member must communicate at least 3 of the 5 days we do not have class.</a:t>
            </a:r>
          </a:p>
          <a:p>
            <a:r>
              <a:rPr lang="en-US" dirty="0" smtClean="0"/>
              <a:t>When your team starts out, figure out when you are going to do this, and using what technology</a:t>
            </a:r>
          </a:p>
          <a:p>
            <a:pPr lvl="1"/>
            <a:r>
              <a:rPr lang="en-US" dirty="0" smtClean="0"/>
              <a:t>Any chat tool  (Canvas has one, MS Teams</a:t>
            </a:r>
            <a:r>
              <a:rPr lang="en-US" smtClean="0"/>
              <a:t>, Slack </a:t>
            </a:r>
            <a:r>
              <a:rPr lang="en-US" dirty="0" smtClean="0"/>
              <a:t>is widely used)  -- even lots of small emails can work as long as everyone is on-line at the same time.</a:t>
            </a:r>
          </a:p>
          <a:p>
            <a:pPr lvl="1"/>
            <a:r>
              <a:rPr lang="en-US" dirty="0" smtClean="0"/>
              <a:t>It must be real time, and all 3 team members are present.  If people miss the stand up meetings, they should lose team points.</a:t>
            </a:r>
          </a:p>
          <a:p>
            <a:r>
              <a:rPr lang="en-US" dirty="0" smtClean="0"/>
              <a:t>What </a:t>
            </a:r>
          </a:p>
          <a:p>
            <a:pPr lvl="1"/>
            <a:r>
              <a:rPr lang="en-US" dirty="0"/>
              <a:t>D</a:t>
            </a:r>
            <a:r>
              <a:rPr lang="en-US" dirty="0" smtClean="0"/>
              <a:t>id you complete?</a:t>
            </a:r>
          </a:p>
          <a:p>
            <a:pPr lvl="1"/>
            <a:r>
              <a:rPr lang="en-US" dirty="0" smtClean="0"/>
              <a:t>Problems are you having?</a:t>
            </a:r>
          </a:p>
          <a:p>
            <a:pPr lvl="1"/>
            <a:r>
              <a:rPr lang="en-US" dirty="0" smtClean="0"/>
              <a:t>What are you working on next?</a:t>
            </a:r>
          </a:p>
          <a:p>
            <a:pPr lvl="1"/>
            <a:r>
              <a:rPr lang="en-US" dirty="0" smtClean="0"/>
              <a:t>What changes in plans or assignments do we need to make (and enter into DevOps tool)</a:t>
            </a:r>
            <a:endParaRPr lang="en-US" dirty="0"/>
          </a:p>
        </p:txBody>
      </p:sp>
    </p:spTree>
    <p:extLst>
      <p:ext uri="{BB962C8B-B14F-4D97-AF65-F5344CB8AC3E}">
        <p14:creationId xmlns:p14="http://schemas.microsoft.com/office/powerpoint/2010/main" val="2234661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71788"/>
          </a:xfrm>
        </p:spPr>
        <p:txBody>
          <a:bodyPr>
            <a:noAutofit/>
          </a:bodyPr>
          <a:lstStyle/>
          <a:p>
            <a:r>
              <a:rPr lang="en-US" sz="3200" dirty="0"/>
              <a:t>An important part of this course is learning to work as a team on a common project.</a:t>
            </a:r>
          </a:p>
        </p:txBody>
      </p:sp>
      <p:sp>
        <p:nvSpPr>
          <p:cNvPr id="3" name="Content Placeholder 2"/>
          <p:cNvSpPr>
            <a:spLocks noGrp="1"/>
          </p:cNvSpPr>
          <p:nvPr>
            <p:ph idx="1"/>
          </p:nvPr>
        </p:nvSpPr>
        <p:spPr>
          <a:xfrm>
            <a:off x="628650" y="2108717"/>
            <a:ext cx="7886700" cy="4068245"/>
          </a:xfrm>
        </p:spPr>
        <p:txBody>
          <a:bodyPr>
            <a:normAutofit/>
          </a:bodyPr>
          <a:lstStyle/>
          <a:p>
            <a:r>
              <a:rPr lang="en-US" sz="2400" dirty="0" smtClean="0"/>
              <a:t>30% </a:t>
            </a:r>
            <a:r>
              <a:rPr lang="en-US" sz="2400" dirty="0"/>
              <a:t>of your grade will be determined by </a:t>
            </a:r>
            <a:r>
              <a:rPr lang="en-US" sz="2400" dirty="0" smtClean="0"/>
              <a:t>your team score</a:t>
            </a:r>
            <a:r>
              <a:rPr lang="en-US" sz="2400" dirty="0"/>
              <a:t>. (1 grade per </a:t>
            </a:r>
            <a:r>
              <a:rPr lang="en-US" sz="2400" dirty="0" smtClean="0">
                <a:solidFill>
                  <a:srgbClr val="FF0000"/>
                </a:solidFill>
              </a:rPr>
              <a:t>student</a:t>
            </a:r>
            <a:r>
              <a:rPr lang="en-US" sz="2400" dirty="0" smtClean="0"/>
              <a:t>)</a:t>
            </a:r>
            <a:endParaRPr lang="en-US" sz="2400" dirty="0"/>
          </a:p>
          <a:p>
            <a:r>
              <a:rPr lang="en-US" sz="2400" dirty="0" smtClean="0"/>
              <a:t>15% is class attendance (1 grade per </a:t>
            </a:r>
            <a:r>
              <a:rPr lang="en-US" sz="2400" dirty="0" smtClean="0">
                <a:solidFill>
                  <a:srgbClr val="FF0000"/>
                </a:solidFill>
              </a:rPr>
              <a:t>student</a:t>
            </a:r>
            <a:r>
              <a:rPr lang="en-US" sz="2400" dirty="0" smtClean="0"/>
              <a:t>)</a:t>
            </a:r>
          </a:p>
          <a:p>
            <a:r>
              <a:rPr lang="en-US" sz="2400" dirty="0" smtClean="0"/>
              <a:t>Average </a:t>
            </a:r>
            <a:r>
              <a:rPr lang="en-US" sz="2400" dirty="0"/>
              <a:t>of homework scores (1 grade per </a:t>
            </a:r>
            <a:r>
              <a:rPr lang="en-US" sz="2400" dirty="0">
                <a:solidFill>
                  <a:srgbClr val="FF0000"/>
                </a:solidFill>
              </a:rPr>
              <a:t>team</a:t>
            </a:r>
            <a:r>
              <a:rPr lang="en-US" sz="2400" dirty="0"/>
              <a:t>) is </a:t>
            </a:r>
            <a:r>
              <a:rPr lang="en-US" sz="2400" dirty="0" smtClean="0"/>
              <a:t>35% </a:t>
            </a:r>
            <a:r>
              <a:rPr lang="en-US" sz="2400" dirty="0"/>
              <a:t>of grade</a:t>
            </a:r>
          </a:p>
          <a:p>
            <a:r>
              <a:rPr lang="en-US" sz="2400" dirty="0"/>
              <a:t>Grade on final team </a:t>
            </a:r>
            <a:r>
              <a:rPr lang="en-US" sz="2400" dirty="0" smtClean="0"/>
              <a:t>project and presentation </a:t>
            </a:r>
            <a:r>
              <a:rPr lang="en-US" sz="2400" dirty="0"/>
              <a:t>is 2</a:t>
            </a:r>
            <a:r>
              <a:rPr lang="en-US" sz="2400" dirty="0" smtClean="0"/>
              <a:t>0% </a:t>
            </a:r>
            <a:r>
              <a:rPr lang="en-US" sz="2400" dirty="0"/>
              <a:t>of grade (1 grade per </a:t>
            </a:r>
            <a:r>
              <a:rPr lang="en-US" sz="2400" dirty="0">
                <a:solidFill>
                  <a:srgbClr val="FF0000"/>
                </a:solidFill>
              </a:rPr>
              <a:t>team</a:t>
            </a:r>
            <a:r>
              <a:rPr lang="en-US" sz="2400" dirty="0" smtClean="0"/>
              <a:t>).</a:t>
            </a:r>
          </a:p>
          <a:p>
            <a:endParaRPr lang="en-US" sz="2400" dirty="0"/>
          </a:p>
          <a:p>
            <a:r>
              <a:rPr lang="en-US" sz="2400" dirty="0"/>
              <a:t>Note that </a:t>
            </a:r>
            <a:r>
              <a:rPr lang="en-US" sz="2400" dirty="0" smtClean="0"/>
              <a:t>each week’s </a:t>
            </a:r>
            <a:r>
              <a:rPr lang="en-US" sz="2400" dirty="0"/>
              <a:t>homework and final </a:t>
            </a:r>
            <a:r>
              <a:rPr lang="en-US" sz="2400" dirty="0" smtClean="0"/>
              <a:t>project all </a:t>
            </a:r>
            <a:r>
              <a:rPr lang="en-US" sz="2400" dirty="0"/>
              <a:t>will require </a:t>
            </a:r>
            <a:r>
              <a:rPr lang="en-US" sz="2400" dirty="0" smtClean="0"/>
              <a:t>classroom (Zoom) </a:t>
            </a:r>
            <a:r>
              <a:rPr lang="en-US" sz="2400" dirty="0"/>
              <a:t>presentations.</a:t>
            </a:r>
          </a:p>
          <a:p>
            <a:pPr lvl="1"/>
            <a:endParaRPr lang="en-US" sz="2000" dirty="0"/>
          </a:p>
        </p:txBody>
      </p:sp>
    </p:spTree>
    <p:extLst>
      <p:ext uri="{BB962C8B-B14F-4D97-AF65-F5344CB8AC3E}">
        <p14:creationId xmlns:p14="http://schemas.microsoft.com/office/powerpoint/2010/main" val="1362453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In addition to entering information into the DevOps tool and writing code, responsibilities include: </a:t>
            </a:r>
            <a:endParaRPr lang="en-US" sz="3200" dirty="0"/>
          </a:p>
        </p:txBody>
      </p:sp>
      <p:sp>
        <p:nvSpPr>
          <p:cNvPr id="3" name="Content Placeholder 2"/>
          <p:cNvSpPr>
            <a:spLocks noGrp="1"/>
          </p:cNvSpPr>
          <p:nvPr>
            <p:ph idx="1"/>
          </p:nvPr>
        </p:nvSpPr>
        <p:spPr>
          <a:xfrm>
            <a:off x="628650" y="2049559"/>
            <a:ext cx="7886700" cy="4351338"/>
          </a:xfrm>
        </p:spPr>
        <p:txBody>
          <a:bodyPr>
            <a:normAutofit fontScale="92500" lnSpcReduction="20000"/>
          </a:bodyPr>
          <a:lstStyle/>
          <a:p>
            <a:r>
              <a:rPr lang="en-US" dirty="0" smtClean="0"/>
              <a:t>The Sate of the DevOps tool, is everything documented is the responsibility of the Product Owner. That does not mean they do it all, they make sure it is all done.</a:t>
            </a:r>
          </a:p>
          <a:p>
            <a:endParaRPr lang="en-US" sz="1300" dirty="0"/>
          </a:p>
          <a:p>
            <a:r>
              <a:rPr lang="en-US" dirty="0" smtClean="0"/>
              <a:t>Are people talking? Is everyone clear about what they are supposed to be doing? Are the 3 Ceremonies happening correctly? The Scrum Master drives this and is responsible for it working well.</a:t>
            </a:r>
            <a:endParaRPr lang="en-US" dirty="0"/>
          </a:p>
          <a:p>
            <a:endParaRPr lang="en-US" sz="1300" dirty="0"/>
          </a:p>
          <a:p>
            <a:r>
              <a:rPr lang="en-US" dirty="0" smtClean="0"/>
              <a:t>Are the source trees and branches on github in the correct state and available when required by the team. Are the reverse integrations done timely and correctly? The github </a:t>
            </a:r>
            <a:r>
              <a:rPr lang="en-US" dirty="0"/>
              <a:t>master </a:t>
            </a:r>
            <a:r>
              <a:rPr lang="en-US" dirty="0" smtClean="0"/>
              <a:t>is responsible. </a:t>
            </a:r>
            <a:endParaRPr lang="en-US" dirty="0"/>
          </a:p>
        </p:txBody>
      </p:sp>
    </p:spTree>
    <p:extLst>
      <p:ext uri="{BB962C8B-B14F-4D97-AF65-F5344CB8AC3E}">
        <p14:creationId xmlns:p14="http://schemas.microsoft.com/office/powerpoint/2010/main" val="3246236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Complete and submit next two pages</a:t>
            </a:r>
            <a:endParaRPr lang="en-US" sz="4000"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917170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73209"/>
          </a:xfrm>
        </p:spPr>
        <p:txBody>
          <a:bodyPr>
            <a:noAutofit/>
          </a:bodyPr>
          <a:lstStyle/>
          <a:p>
            <a:r>
              <a:rPr lang="en-US" sz="2800" dirty="0" smtClean="0"/>
              <a:t>Please edit and submit as first homework by end of </a:t>
            </a:r>
            <a:r>
              <a:rPr lang="en-US" sz="2800" b="1" dirty="0" smtClean="0"/>
              <a:t>Wed night</a:t>
            </a:r>
            <a:r>
              <a:rPr lang="en-US" sz="2800" dirty="0" smtClean="0"/>
              <a:t>.  (yes 1 day!)</a:t>
            </a:r>
            <a:endParaRPr lang="en-US" sz="2800" dirty="0"/>
          </a:p>
        </p:txBody>
      </p:sp>
      <p:sp>
        <p:nvSpPr>
          <p:cNvPr id="3" name="Content Placeholder 2"/>
          <p:cNvSpPr>
            <a:spLocks noGrp="1"/>
          </p:cNvSpPr>
          <p:nvPr>
            <p:ph idx="1"/>
          </p:nvPr>
        </p:nvSpPr>
        <p:spPr>
          <a:xfrm>
            <a:off x="628650" y="1240403"/>
            <a:ext cx="7886700" cy="5263033"/>
          </a:xfrm>
        </p:spPr>
        <p:txBody>
          <a:bodyPr>
            <a:normAutofit/>
          </a:bodyPr>
          <a:lstStyle/>
          <a:p>
            <a:r>
              <a:rPr lang="en-US" sz="1600" dirty="0" smtClean="0"/>
              <a:t>For each of these courses; Prog 120</a:t>
            </a:r>
            <a:r>
              <a:rPr lang="en-US" sz="1600" dirty="0"/>
              <a:t>, 210, </a:t>
            </a:r>
            <a:r>
              <a:rPr lang="en-US" sz="1600" dirty="0" smtClean="0"/>
              <a:t>272, 260</a:t>
            </a:r>
            <a:r>
              <a:rPr lang="en-US" sz="1600" dirty="0"/>
              <a:t>, </a:t>
            </a:r>
            <a:r>
              <a:rPr lang="en-US" sz="1600" dirty="0" smtClean="0"/>
              <a:t>ISIT 320</a:t>
            </a:r>
            <a:r>
              <a:rPr lang="en-US" sz="1600" dirty="0"/>
              <a:t>, 322, and </a:t>
            </a:r>
            <a:r>
              <a:rPr lang="en-US" sz="1600" dirty="0" smtClean="0"/>
              <a:t>420, </a:t>
            </a:r>
          </a:p>
          <a:p>
            <a:pPr lvl="1"/>
            <a:r>
              <a:rPr lang="en-US" sz="1600" dirty="0" smtClean="0"/>
              <a:t>give yourself a 3 if you got an A or A-, 2 if a B+, B, or B-, 1 if a C+, C, or C-, 0 if less. </a:t>
            </a:r>
          </a:p>
          <a:p>
            <a:pPr lvl="1"/>
            <a:r>
              <a:rPr lang="en-US" sz="1600" dirty="0" smtClean="0"/>
              <a:t>Submit as a series of numbers, such as</a:t>
            </a:r>
          </a:p>
          <a:p>
            <a:pPr lvl="2"/>
            <a:r>
              <a:rPr lang="en-US" sz="1600" dirty="0" smtClean="0"/>
              <a:t>3, 2, 2, 3, 3, 3, 2  (the order is not important)</a:t>
            </a:r>
          </a:p>
          <a:p>
            <a:pPr lvl="2"/>
            <a:r>
              <a:rPr lang="en-US" sz="1600" dirty="0" smtClean="0"/>
              <a:t>And the average of those numbers</a:t>
            </a:r>
          </a:p>
          <a:p>
            <a:pPr lvl="1"/>
            <a:r>
              <a:rPr lang="en-US" sz="1600" dirty="0" smtClean="0"/>
              <a:t>If you did not have 1 or more of the courses, just submit scores and average for the ones you did take</a:t>
            </a:r>
            <a:endParaRPr lang="en-US" sz="1600" dirty="0"/>
          </a:p>
          <a:p>
            <a:r>
              <a:rPr lang="en-US" sz="1600" dirty="0"/>
              <a:t>How well do you know </a:t>
            </a:r>
            <a:r>
              <a:rPr lang="en-US" sz="1600" dirty="0" smtClean="0"/>
              <a:t>the Angular </a:t>
            </a:r>
            <a:r>
              <a:rPr lang="en-US" sz="1600" dirty="0"/>
              <a:t>JavaScript </a:t>
            </a:r>
            <a:r>
              <a:rPr lang="en-US" sz="1600" dirty="0" smtClean="0"/>
              <a:t>framework</a:t>
            </a:r>
          </a:p>
          <a:p>
            <a:pPr lvl="1"/>
            <a:r>
              <a:rPr lang="en-US" sz="1600" b="1" dirty="0" smtClean="0"/>
              <a:t>0</a:t>
            </a:r>
            <a:r>
              <a:rPr lang="en-US" sz="1600" dirty="0" smtClean="0"/>
              <a:t> </a:t>
            </a:r>
            <a:r>
              <a:rPr lang="en-US" sz="1600" dirty="0"/>
              <a:t>not </a:t>
            </a:r>
            <a:r>
              <a:rPr lang="en-US" sz="1600" dirty="0" smtClean="0"/>
              <a:t>at </a:t>
            </a:r>
            <a:r>
              <a:rPr lang="en-US" sz="1600" dirty="0"/>
              <a:t>all, </a:t>
            </a:r>
            <a:r>
              <a:rPr lang="en-US" sz="1600" dirty="0" smtClean="0"/>
              <a:t> </a:t>
            </a:r>
            <a:r>
              <a:rPr lang="en-US" sz="1600" b="1" dirty="0" smtClean="0"/>
              <a:t>1</a:t>
            </a:r>
            <a:r>
              <a:rPr lang="en-US" sz="1600" dirty="0" smtClean="0"/>
              <a:t> </a:t>
            </a:r>
            <a:r>
              <a:rPr lang="en-US" sz="1600" dirty="0"/>
              <a:t>a little, </a:t>
            </a:r>
            <a:r>
              <a:rPr lang="en-US" sz="1600" b="1" dirty="0"/>
              <a:t>2</a:t>
            </a:r>
            <a:r>
              <a:rPr lang="en-US" sz="1600" dirty="0"/>
              <a:t> have done 2 or more simple projects with it, </a:t>
            </a:r>
            <a:r>
              <a:rPr lang="en-US" sz="1600" b="1" dirty="0"/>
              <a:t>3</a:t>
            </a:r>
            <a:r>
              <a:rPr lang="en-US" sz="1600" dirty="0"/>
              <a:t> more than that</a:t>
            </a:r>
            <a:r>
              <a:rPr lang="en-US" sz="1600" dirty="0" smtClean="0"/>
              <a:t>)</a:t>
            </a:r>
          </a:p>
          <a:p>
            <a:r>
              <a:rPr lang="en-US" sz="1600" dirty="0" smtClean="0"/>
              <a:t>Is </a:t>
            </a:r>
            <a:r>
              <a:rPr lang="en-US" sz="1600" dirty="0" smtClean="0"/>
              <a:t>a B grade good enough for you? </a:t>
            </a:r>
            <a:r>
              <a:rPr lang="en-US" sz="1600" smtClean="0"/>
              <a:t>a </a:t>
            </a:r>
            <a:r>
              <a:rPr lang="en-US" sz="1600" dirty="0" smtClean="0"/>
              <a:t>C? Must you get an A?  Why?</a:t>
            </a:r>
            <a:endParaRPr lang="en-US" sz="1600" dirty="0"/>
          </a:p>
          <a:p>
            <a:r>
              <a:rPr lang="en-US" sz="1600" dirty="0" smtClean="0"/>
              <a:t>Break the week up into 7 days, Morning, Afternoon, Evening, and submit any of those 21 time slots where you are </a:t>
            </a:r>
            <a:r>
              <a:rPr lang="en-US" sz="1600" b="1" dirty="0" smtClean="0"/>
              <a:t>not</a:t>
            </a:r>
            <a:r>
              <a:rPr lang="en-US" sz="1600" dirty="0" smtClean="0"/>
              <a:t> available for phone/web meetings with teammates.  (see next page) For example, If I work from 8:00am to 5:00pm Monday thru Friday, I would submit:</a:t>
            </a:r>
          </a:p>
          <a:p>
            <a:pPr lvl="1"/>
            <a:r>
              <a:rPr lang="en-US" sz="1600" dirty="0" smtClean="0"/>
              <a:t>Mon morn + afternoon,  Tues </a:t>
            </a:r>
            <a:r>
              <a:rPr lang="en-US" sz="1600" dirty="0"/>
              <a:t>morn + afternoon, </a:t>
            </a:r>
            <a:r>
              <a:rPr lang="en-US" sz="1600" dirty="0" smtClean="0"/>
              <a:t> Wed </a:t>
            </a:r>
            <a:r>
              <a:rPr lang="en-US" sz="1600" dirty="0"/>
              <a:t>morn + afternoon, </a:t>
            </a:r>
            <a:r>
              <a:rPr lang="en-US" sz="1600" dirty="0" smtClean="0"/>
              <a:t>Thu </a:t>
            </a:r>
            <a:r>
              <a:rPr lang="en-US" sz="1600" dirty="0"/>
              <a:t>morn + afternoon, </a:t>
            </a:r>
            <a:r>
              <a:rPr lang="en-US" sz="1600" dirty="0" smtClean="0"/>
              <a:t>Fri </a:t>
            </a:r>
            <a:r>
              <a:rPr lang="en-US" sz="1600" dirty="0"/>
              <a:t>morn + </a:t>
            </a:r>
            <a:r>
              <a:rPr lang="en-US" sz="1600" dirty="0" smtClean="0"/>
              <a:t>afternoon</a:t>
            </a:r>
            <a:endParaRPr lang="en-US" sz="1600" dirty="0"/>
          </a:p>
          <a:p>
            <a:r>
              <a:rPr lang="en-US" sz="1600" dirty="0" smtClean="0"/>
              <a:t>( You may list people you would like to be on your team, but this would be used only as a tie breaker. Again, friends on a team might wind up not being friends!)</a:t>
            </a:r>
            <a:endParaRPr lang="en-US" sz="1600" dirty="0"/>
          </a:p>
        </p:txBody>
      </p:sp>
    </p:spTree>
    <p:extLst>
      <p:ext uri="{BB962C8B-B14F-4D97-AF65-F5344CB8AC3E}">
        <p14:creationId xmlns:p14="http://schemas.microsoft.com/office/powerpoint/2010/main" val="104789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Fill in placing X in slots that are bad for you.</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66515028"/>
              </p:ext>
            </p:extLst>
          </p:nvPr>
        </p:nvGraphicFramePr>
        <p:xfrm>
          <a:off x="280328" y="1825625"/>
          <a:ext cx="7249187" cy="1483360"/>
        </p:xfrm>
        <a:graphic>
          <a:graphicData uri="http://schemas.openxmlformats.org/drawingml/2006/table">
            <a:tbl>
              <a:tblPr firstRow="1" bandRow="1">
                <a:tableStyleId>{5C22544A-7EE6-4342-B048-85BDC9FD1C3A}</a:tableStyleId>
              </a:tblPr>
              <a:tblGrid>
                <a:gridCol w="1210931">
                  <a:extLst>
                    <a:ext uri="{9D8B030D-6E8A-4147-A177-3AD203B41FA5}">
                      <a16:colId xmlns:a16="http://schemas.microsoft.com/office/drawing/2014/main" val="1684835725"/>
                    </a:ext>
                  </a:extLst>
                </a:gridCol>
                <a:gridCol w="862608">
                  <a:extLst>
                    <a:ext uri="{9D8B030D-6E8A-4147-A177-3AD203B41FA5}">
                      <a16:colId xmlns:a16="http://schemas.microsoft.com/office/drawing/2014/main" val="3767144333"/>
                    </a:ext>
                  </a:extLst>
                </a:gridCol>
                <a:gridCol w="862608">
                  <a:extLst>
                    <a:ext uri="{9D8B030D-6E8A-4147-A177-3AD203B41FA5}">
                      <a16:colId xmlns:a16="http://schemas.microsoft.com/office/drawing/2014/main" val="2822477643"/>
                    </a:ext>
                  </a:extLst>
                </a:gridCol>
                <a:gridCol w="862608">
                  <a:extLst>
                    <a:ext uri="{9D8B030D-6E8A-4147-A177-3AD203B41FA5}">
                      <a16:colId xmlns:a16="http://schemas.microsoft.com/office/drawing/2014/main" val="1538403618"/>
                    </a:ext>
                  </a:extLst>
                </a:gridCol>
                <a:gridCol w="862608">
                  <a:extLst>
                    <a:ext uri="{9D8B030D-6E8A-4147-A177-3AD203B41FA5}">
                      <a16:colId xmlns:a16="http://schemas.microsoft.com/office/drawing/2014/main" val="4250017185"/>
                    </a:ext>
                  </a:extLst>
                </a:gridCol>
                <a:gridCol w="862608">
                  <a:extLst>
                    <a:ext uri="{9D8B030D-6E8A-4147-A177-3AD203B41FA5}">
                      <a16:colId xmlns:a16="http://schemas.microsoft.com/office/drawing/2014/main" val="2518032261"/>
                    </a:ext>
                  </a:extLst>
                </a:gridCol>
                <a:gridCol w="862608">
                  <a:extLst>
                    <a:ext uri="{9D8B030D-6E8A-4147-A177-3AD203B41FA5}">
                      <a16:colId xmlns:a16="http://schemas.microsoft.com/office/drawing/2014/main" val="809694861"/>
                    </a:ext>
                  </a:extLst>
                </a:gridCol>
                <a:gridCol w="862608">
                  <a:extLst>
                    <a:ext uri="{9D8B030D-6E8A-4147-A177-3AD203B41FA5}">
                      <a16:colId xmlns:a16="http://schemas.microsoft.com/office/drawing/2014/main" val="3331618521"/>
                    </a:ext>
                  </a:extLst>
                </a:gridCol>
              </a:tblGrid>
              <a:tr h="370840">
                <a:tc>
                  <a:txBody>
                    <a:bodyPr/>
                    <a:lstStyle/>
                    <a:p>
                      <a:endParaRPr lang="en-US" dirty="0"/>
                    </a:p>
                  </a:txBody>
                  <a:tcPr/>
                </a:tc>
                <a:tc>
                  <a:txBody>
                    <a:bodyPr/>
                    <a:lstStyle/>
                    <a:p>
                      <a:r>
                        <a:rPr lang="en-US" dirty="0" smtClean="0"/>
                        <a:t>Sun</a:t>
                      </a:r>
                      <a:endParaRPr lang="en-US" dirty="0"/>
                    </a:p>
                  </a:txBody>
                  <a:tcPr/>
                </a:tc>
                <a:tc>
                  <a:txBody>
                    <a:bodyPr/>
                    <a:lstStyle/>
                    <a:p>
                      <a:r>
                        <a:rPr lang="en-US" dirty="0" smtClean="0"/>
                        <a:t>Mon</a:t>
                      </a:r>
                      <a:endParaRPr lang="en-US" dirty="0"/>
                    </a:p>
                  </a:txBody>
                  <a:tcPr/>
                </a:tc>
                <a:tc>
                  <a:txBody>
                    <a:bodyPr/>
                    <a:lstStyle/>
                    <a:p>
                      <a:r>
                        <a:rPr lang="en-US" dirty="0" smtClean="0"/>
                        <a:t>Tue</a:t>
                      </a:r>
                      <a:endParaRPr lang="en-US" dirty="0"/>
                    </a:p>
                  </a:txBody>
                  <a:tcPr/>
                </a:tc>
                <a:tc>
                  <a:txBody>
                    <a:bodyPr/>
                    <a:lstStyle/>
                    <a:p>
                      <a:r>
                        <a:rPr lang="en-US" dirty="0" smtClean="0"/>
                        <a:t>Wed</a:t>
                      </a:r>
                      <a:endParaRPr lang="en-US" dirty="0"/>
                    </a:p>
                  </a:txBody>
                  <a:tcPr/>
                </a:tc>
                <a:tc>
                  <a:txBody>
                    <a:bodyPr/>
                    <a:lstStyle/>
                    <a:p>
                      <a:r>
                        <a:rPr lang="en-US" dirty="0" smtClean="0"/>
                        <a:t>Thur</a:t>
                      </a:r>
                      <a:endParaRPr lang="en-US" dirty="0"/>
                    </a:p>
                  </a:txBody>
                  <a:tcPr/>
                </a:tc>
                <a:tc>
                  <a:txBody>
                    <a:bodyPr/>
                    <a:lstStyle/>
                    <a:p>
                      <a:r>
                        <a:rPr lang="en-US" dirty="0" smtClean="0"/>
                        <a:t>Fri</a:t>
                      </a:r>
                      <a:endParaRPr lang="en-US" dirty="0"/>
                    </a:p>
                  </a:txBody>
                  <a:tcPr/>
                </a:tc>
                <a:tc>
                  <a:txBody>
                    <a:bodyPr/>
                    <a:lstStyle/>
                    <a:p>
                      <a:r>
                        <a:rPr lang="en-US" dirty="0" smtClean="0"/>
                        <a:t>Sat</a:t>
                      </a:r>
                      <a:endParaRPr lang="en-US" dirty="0"/>
                    </a:p>
                  </a:txBody>
                  <a:tcPr/>
                </a:tc>
                <a:extLst>
                  <a:ext uri="{0D108BD9-81ED-4DB2-BD59-A6C34878D82A}">
                    <a16:rowId xmlns:a16="http://schemas.microsoft.com/office/drawing/2014/main" val="109366008"/>
                  </a:ext>
                </a:extLst>
              </a:tr>
              <a:tr h="370840">
                <a:tc>
                  <a:txBody>
                    <a:bodyPr/>
                    <a:lstStyle/>
                    <a:p>
                      <a:r>
                        <a:rPr lang="en-US" dirty="0" smtClean="0"/>
                        <a:t>Morning</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10537310"/>
                  </a:ext>
                </a:extLst>
              </a:tr>
              <a:tr h="370840">
                <a:tc>
                  <a:txBody>
                    <a:bodyPr/>
                    <a:lstStyle/>
                    <a:p>
                      <a:r>
                        <a:rPr lang="en-US" dirty="0" smtClean="0"/>
                        <a:t>Afternoon</a:t>
                      </a:r>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8788608"/>
                  </a:ext>
                </a:extLst>
              </a:tr>
              <a:tr h="370840">
                <a:tc>
                  <a:txBody>
                    <a:bodyPr/>
                    <a:lstStyle/>
                    <a:p>
                      <a:r>
                        <a:rPr lang="en-US" dirty="0" smtClean="0"/>
                        <a:t>Evenings</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803632122"/>
                  </a:ext>
                </a:extLst>
              </a:tr>
            </a:tbl>
          </a:graphicData>
        </a:graphic>
      </p:graphicFrame>
    </p:spTree>
    <p:extLst>
      <p:ext uri="{BB962C8B-B14F-4D97-AF65-F5344CB8AC3E}">
        <p14:creationId xmlns:p14="http://schemas.microsoft.com/office/powerpoint/2010/main" val="3836332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927" y="541176"/>
            <a:ext cx="8425542" cy="1522541"/>
          </a:xfrm>
        </p:spPr>
        <p:txBody>
          <a:bodyPr>
            <a:noAutofit/>
          </a:bodyPr>
          <a:lstStyle/>
          <a:p>
            <a:r>
              <a:rPr lang="en-US" sz="3200" dirty="0" smtClean="0"/>
              <a:t>In the real world, you do have to present your ideas and status.  It is just one more skill you need to acquire.</a:t>
            </a:r>
            <a:endParaRPr lang="en-US" sz="3200" dirty="0"/>
          </a:p>
        </p:txBody>
      </p:sp>
      <p:pic>
        <p:nvPicPr>
          <p:cNvPr id="1026"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208" y="2391454"/>
            <a:ext cx="7620000" cy="4000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63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C2361-E2BB-4808-9EAF-3AD0CB18E86F}"/>
              </a:ext>
            </a:extLst>
          </p:cNvPr>
          <p:cNvSpPr>
            <a:spLocks noGrp="1"/>
          </p:cNvSpPr>
          <p:nvPr>
            <p:ph type="title"/>
          </p:nvPr>
        </p:nvSpPr>
        <p:spPr/>
        <p:txBody>
          <a:bodyPr>
            <a:normAutofit/>
          </a:bodyPr>
          <a:lstStyle/>
          <a:p>
            <a:r>
              <a:rPr lang="en-US" sz="4000" dirty="0"/>
              <a:t>What makes a good team member?</a:t>
            </a:r>
          </a:p>
        </p:txBody>
      </p:sp>
      <p:sp>
        <p:nvSpPr>
          <p:cNvPr id="3" name="Content Placeholder 2">
            <a:extLst>
              <a:ext uri="{FF2B5EF4-FFF2-40B4-BE49-F238E27FC236}">
                <a16:creationId xmlns:a16="http://schemas.microsoft.com/office/drawing/2014/main" id="{AFA87967-F8A5-48A9-A587-511FA0E42211}"/>
              </a:ext>
            </a:extLst>
          </p:cNvPr>
          <p:cNvSpPr>
            <a:spLocks noGrp="1"/>
          </p:cNvSpPr>
          <p:nvPr>
            <p:ph idx="1"/>
          </p:nvPr>
        </p:nvSpPr>
        <p:spPr>
          <a:xfrm>
            <a:off x="628650" y="1583029"/>
            <a:ext cx="7886700" cy="4351338"/>
          </a:xfrm>
        </p:spPr>
        <p:txBody>
          <a:bodyPr>
            <a:normAutofit fontScale="92500" lnSpcReduction="20000"/>
          </a:bodyPr>
          <a:lstStyle/>
          <a:p>
            <a:r>
              <a:rPr lang="en-US" b="1" dirty="0" smtClean="0"/>
              <a:t>Timely Contribution</a:t>
            </a:r>
            <a:r>
              <a:rPr lang="en-US" dirty="0"/>
              <a:t>:  did the team member contribute their assigned work to the project, meeting deadlines? </a:t>
            </a:r>
          </a:p>
          <a:p>
            <a:r>
              <a:rPr lang="en-US" b="1" dirty="0"/>
              <a:t>Quality</a:t>
            </a:r>
            <a:r>
              <a:rPr lang="en-US" dirty="0"/>
              <a:t>:  did the team member contribute quality work? </a:t>
            </a:r>
          </a:p>
          <a:p>
            <a:r>
              <a:rPr lang="en-US" b="1" dirty="0"/>
              <a:t>Cooperation/ Communication</a:t>
            </a:r>
            <a:r>
              <a:rPr lang="en-US" dirty="0"/>
              <a:t>:  </a:t>
            </a:r>
            <a:endParaRPr lang="en-US" dirty="0" smtClean="0"/>
          </a:p>
          <a:p>
            <a:pPr lvl="1"/>
            <a:r>
              <a:rPr lang="en-US" dirty="0" smtClean="0"/>
              <a:t>Did </a:t>
            </a:r>
            <a:r>
              <a:rPr lang="en-US" dirty="0"/>
              <a:t>the team member collaborate and communicate effectively with other team members? </a:t>
            </a:r>
            <a:endParaRPr lang="en-US" dirty="0" smtClean="0"/>
          </a:p>
          <a:p>
            <a:pPr lvl="1"/>
            <a:r>
              <a:rPr lang="en-US" dirty="0" smtClean="0"/>
              <a:t>Was </a:t>
            </a:r>
            <a:r>
              <a:rPr lang="en-US" dirty="0"/>
              <a:t>the team member able to critique their teammates’ work and were they able to accept the critiques from their teammates</a:t>
            </a:r>
            <a:r>
              <a:rPr lang="en-US" dirty="0" smtClean="0"/>
              <a:t>? </a:t>
            </a:r>
          </a:p>
          <a:p>
            <a:pPr lvl="1"/>
            <a:r>
              <a:rPr lang="en-US" dirty="0" smtClean="0"/>
              <a:t>Did they show up for classes, team meetings, and on-line chats?</a:t>
            </a:r>
          </a:p>
          <a:p>
            <a:r>
              <a:rPr lang="en-US" i="1" dirty="0" smtClean="0"/>
              <a:t>Try not to be on a team with a friend, as you must be tough graders of you teammates!</a:t>
            </a:r>
            <a:endParaRPr lang="en-US" i="1" dirty="0"/>
          </a:p>
          <a:p>
            <a:pPr marL="0" indent="0">
              <a:buNone/>
            </a:pPr>
            <a:endParaRPr lang="en-US" dirty="0"/>
          </a:p>
        </p:txBody>
      </p:sp>
    </p:spTree>
    <p:extLst>
      <p:ext uri="{BB962C8B-B14F-4D97-AF65-F5344CB8AC3E}">
        <p14:creationId xmlns:p14="http://schemas.microsoft.com/office/powerpoint/2010/main" val="3991629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26555"/>
          </a:xfrm>
        </p:spPr>
        <p:txBody>
          <a:bodyPr>
            <a:noAutofit/>
          </a:bodyPr>
          <a:lstStyle/>
          <a:p>
            <a:pPr algn="ctr"/>
            <a:r>
              <a:rPr lang="en-US" sz="2800" dirty="0">
                <a:latin typeface="+mn-lt"/>
              </a:rPr>
              <a:t>Team Scoring for each assignment</a:t>
            </a:r>
            <a:r>
              <a:rPr lang="en-US" sz="2800" dirty="0" smtClean="0">
                <a:latin typeface="+mn-lt"/>
              </a:rPr>
              <a:t>.</a:t>
            </a:r>
            <a:endParaRPr lang="en-US" sz="2800" dirty="0">
              <a:latin typeface="+mn-lt"/>
            </a:endParaRPr>
          </a:p>
        </p:txBody>
      </p:sp>
      <p:sp>
        <p:nvSpPr>
          <p:cNvPr id="3" name="Content Placeholder 2"/>
          <p:cNvSpPr>
            <a:spLocks noGrp="1"/>
          </p:cNvSpPr>
          <p:nvPr>
            <p:ph idx="1"/>
          </p:nvPr>
        </p:nvSpPr>
        <p:spPr>
          <a:xfrm>
            <a:off x="749949" y="989045"/>
            <a:ext cx="7886700" cy="5682343"/>
          </a:xfrm>
        </p:spPr>
        <p:txBody>
          <a:bodyPr>
            <a:normAutofit/>
          </a:bodyPr>
          <a:lstStyle/>
          <a:p>
            <a:r>
              <a:rPr lang="en-US" sz="1800" b="1" dirty="0"/>
              <a:t>Each</a:t>
            </a:r>
            <a:r>
              <a:rPr lang="en-US" sz="1800" dirty="0"/>
              <a:t> team </a:t>
            </a:r>
            <a:r>
              <a:rPr lang="en-US" sz="1800" dirty="0" smtClean="0"/>
              <a:t>member will </a:t>
            </a:r>
            <a:r>
              <a:rPr lang="en-US" sz="1800" dirty="0"/>
              <a:t>be responsible for submitting a “grade report”, listing a number grade for </a:t>
            </a:r>
            <a:r>
              <a:rPr lang="en-US" sz="1800" b="1" dirty="0"/>
              <a:t>each</a:t>
            </a:r>
            <a:r>
              <a:rPr lang="en-US" sz="1800" dirty="0"/>
              <a:t> </a:t>
            </a:r>
            <a:r>
              <a:rPr lang="en-US" sz="1800" dirty="0" smtClean="0"/>
              <a:t>other team member</a:t>
            </a:r>
            <a:r>
              <a:rPr lang="en-US" sz="1800" dirty="0"/>
              <a:t>, with </a:t>
            </a:r>
            <a:r>
              <a:rPr lang="en-US" sz="1800" dirty="0" smtClean="0"/>
              <a:t>clear </a:t>
            </a:r>
            <a:r>
              <a:rPr lang="en-US" sz="1800" dirty="0"/>
              <a:t>justification </a:t>
            </a:r>
            <a:r>
              <a:rPr lang="en-US" sz="1800" dirty="0" smtClean="0"/>
              <a:t>documentation (2 or more sentences).</a:t>
            </a:r>
          </a:p>
          <a:p>
            <a:pPr lvl="1"/>
            <a:r>
              <a:rPr lang="en-US" sz="1800" b="1" dirty="0" smtClean="0"/>
              <a:t>4</a:t>
            </a:r>
            <a:r>
              <a:rPr lang="en-US" sz="1800" dirty="0" smtClean="0"/>
              <a:t> Communicated well and did substantially more </a:t>
            </a:r>
            <a:r>
              <a:rPr lang="en-US" sz="1800" dirty="0"/>
              <a:t>than their share of the </a:t>
            </a:r>
            <a:r>
              <a:rPr lang="en-US" sz="1800" dirty="0" smtClean="0"/>
              <a:t>work, making up for someone else who </a:t>
            </a:r>
            <a:r>
              <a:rPr lang="en-US" sz="1800" b="1" dirty="0" smtClean="0"/>
              <a:t>must be </a:t>
            </a:r>
            <a:r>
              <a:rPr lang="en-US" sz="1800" dirty="0" smtClean="0"/>
              <a:t>getting a 2, 1, or 0.</a:t>
            </a:r>
            <a:endParaRPr lang="en-US" sz="1800" dirty="0"/>
          </a:p>
          <a:p>
            <a:pPr lvl="1"/>
            <a:r>
              <a:rPr lang="en-US" sz="1800" b="1" dirty="0"/>
              <a:t>3</a:t>
            </a:r>
            <a:r>
              <a:rPr lang="en-US" sz="1800" dirty="0"/>
              <a:t> Did their share of the work, met all their commitments on </a:t>
            </a:r>
            <a:r>
              <a:rPr lang="en-US" sz="1800" dirty="0" smtClean="0"/>
              <a:t>time, and communicated well.  (This is the expected score, getting all 3’s will get you 100% of the points for team work.)</a:t>
            </a:r>
            <a:endParaRPr lang="en-US" sz="1800" dirty="0"/>
          </a:p>
          <a:p>
            <a:pPr lvl="1"/>
            <a:r>
              <a:rPr lang="en-US" sz="1800" b="1" dirty="0"/>
              <a:t>2</a:t>
            </a:r>
            <a:r>
              <a:rPr lang="en-US" sz="1800" dirty="0"/>
              <a:t> Did a reasonable amount of work, but were either late on, or did not </a:t>
            </a:r>
            <a:r>
              <a:rPr lang="en-US" sz="1800" dirty="0" smtClean="0"/>
              <a:t>complete 20</a:t>
            </a:r>
            <a:r>
              <a:rPr lang="en-US" sz="1800" dirty="0"/>
              <a:t>% or </a:t>
            </a:r>
            <a:r>
              <a:rPr lang="en-US" sz="1800" dirty="0" smtClean="0"/>
              <a:t>less </a:t>
            </a:r>
            <a:r>
              <a:rPr lang="en-US" sz="1800" dirty="0"/>
              <a:t>of their </a:t>
            </a:r>
            <a:r>
              <a:rPr lang="en-US" sz="1800" dirty="0" smtClean="0"/>
              <a:t>commitment and/or did not communicate well once.</a:t>
            </a:r>
            <a:endParaRPr lang="en-US" sz="1800" dirty="0"/>
          </a:p>
          <a:p>
            <a:pPr lvl="1"/>
            <a:r>
              <a:rPr lang="en-US" sz="1800" b="1" dirty="0"/>
              <a:t>1</a:t>
            </a:r>
            <a:r>
              <a:rPr lang="en-US" sz="1800" dirty="0"/>
              <a:t> Did some of the work, but were either late on, or did not </a:t>
            </a:r>
            <a:r>
              <a:rPr lang="en-US" sz="1800" dirty="0" smtClean="0"/>
              <a:t>complete </a:t>
            </a:r>
            <a:r>
              <a:rPr lang="en-US" sz="1800" dirty="0"/>
              <a:t>important parts (30% to 70</a:t>
            </a:r>
            <a:r>
              <a:rPr lang="en-US" sz="1800" dirty="0" smtClean="0"/>
              <a:t>%) of </a:t>
            </a:r>
            <a:r>
              <a:rPr lang="en-US" sz="1800" dirty="0"/>
              <a:t>their </a:t>
            </a:r>
            <a:r>
              <a:rPr lang="en-US" sz="1800" dirty="0" smtClean="0"/>
              <a:t>commitments and/or were bad at communicating.</a:t>
            </a:r>
            <a:endParaRPr lang="en-US" sz="1800" dirty="0"/>
          </a:p>
          <a:p>
            <a:pPr lvl="1"/>
            <a:r>
              <a:rPr lang="en-US" sz="1800" b="1" dirty="0"/>
              <a:t>0</a:t>
            </a:r>
            <a:r>
              <a:rPr lang="en-US" sz="1800" dirty="0"/>
              <a:t> Completed </a:t>
            </a:r>
            <a:r>
              <a:rPr lang="en-US" sz="1800" dirty="0" smtClean="0"/>
              <a:t>20</a:t>
            </a:r>
            <a:r>
              <a:rPr lang="en-US" sz="1800" dirty="0"/>
              <a:t>% </a:t>
            </a:r>
            <a:r>
              <a:rPr lang="en-US" sz="1800" dirty="0" smtClean="0"/>
              <a:t>or less of </a:t>
            </a:r>
            <a:r>
              <a:rPr lang="en-US" sz="1800" dirty="0"/>
              <a:t>their </a:t>
            </a:r>
            <a:r>
              <a:rPr lang="en-US" sz="1800" dirty="0" smtClean="0"/>
              <a:t>share and/or were terrible at communicating.</a:t>
            </a:r>
          </a:p>
          <a:p>
            <a:r>
              <a:rPr lang="en-US" sz="1800" dirty="0" smtClean="0"/>
              <a:t>Class attendance / group meetings are critical. I expect you to give lower scores to teammates who are late for, or miss classes or group meetings, as this puts an unfair burden on the other team members.  (So attendance is “double jeopardy” which unlike the TV show, is not a good thing!)</a:t>
            </a:r>
            <a:endParaRPr lang="en-US" sz="1800" dirty="0"/>
          </a:p>
          <a:p>
            <a:pPr marL="0" indent="0">
              <a:buNone/>
            </a:pPr>
            <a:endParaRPr lang="en-US" sz="2000" dirty="0"/>
          </a:p>
          <a:p>
            <a:pPr lvl="1"/>
            <a:endParaRPr lang="en-US" sz="1800" dirty="0"/>
          </a:p>
        </p:txBody>
      </p:sp>
    </p:spTree>
    <p:extLst>
      <p:ext uri="{BB962C8B-B14F-4D97-AF65-F5344CB8AC3E}">
        <p14:creationId xmlns:p14="http://schemas.microsoft.com/office/powerpoint/2010/main" val="320064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91870"/>
          </a:xfrm>
        </p:spPr>
        <p:txBody>
          <a:bodyPr>
            <a:normAutofit fontScale="90000"/>
          </a:bodyPr>
          <a:lstStyle/>
          <a:p>
            <a:r>
              <a:rPr lang="en-US" sz="3600" dirty="0"/>
              <a:t>Say team has person A, B, and </a:t>
            </a:r>
            <a:r>
              <a:rPr lang="en-US" sz="3600" dirty="0" smtClean="0"/>
              <a:t>C. Each week</a:t>
            </a:r>
            <a:endParaRPr lang="en-US" sz="3600" dirty="0"/>
          </a:p>
        </p:txBody>
      </p:sp>
      <p:sp>
        <p:nvSpPr>
          <p:cNvPr id="3" name="Content Placeholder 2"/>
          <p:cNvSpPr>
            <a:spLocks noGrp="1"/>
          </p:cNvSpPr>
          <p:nvPr>
            <p:ph idx="1"/>
          </p:nvPr>
        </p:nvSpPr>
        <p:spPr>
          <a:xfrm>
            <a:off x="628650" y="1156997"/>
            <a:ext cx="7886700" cy="5019966"/>
          </a:xfrm>
        </p:spPr>
        <p:txBody>
          <a:bodyPr>
            <a:noAutofit/>
          </a:bodyPr>
          <a:lstStyle/>
          <a:p>
            <a:r>
              <a:rPr lang="en-US" sz="2000" dirty="0" smtClean="0"/>
              <a:t>A will score B and describe </a:t>
            </a:r>
            <a:r>
              <a:rPr lang="en-US" sz="2000" dirty="0" smtClean="0">
                <a:solidFill>
                  <a:srgbClr val="FF0000"/>
                </a:solidFill>
              </a:rPr>
              <a:t>what work B did, how timely it was, and how well B communicated</a:t>
            </a:r>
          </a:p>
          <a:p>
            <a:r>
              <a:rPr lang="en-US" sz="2000" dirty="0"/>
              <a:t>A will score </a:t>
            </a:r>
            <a:r>
              <a:rPr lang="en-US" sz="2000" dirty="0" smtClean="0"/>
              <a:t>C </a:t>
            </a:r>
            <a:r>
              <a:rPr lang="en-US" sz="2000" dirty="0"/>
              <a:t>and describe </a:t>
            </a:r>
            <a:r>
              <a:rPr lang="en-US" sz="2000" dirty="0">
                <a:solidFill>
                  <a:schemeClr val="accent6">
                    <a:lumMod val="75000"/>
                  </a:schemeClr>
                </a:solidFill>
              </a:rPr>
              <a:t>what work </a:t>
            </a:r>
            <a:r>
              <a:rPr lang="en-US" sz="2000" dirty="0" smtClean="0">
                <a:solidFill>
                  <a:schemeClr val="accent6">
                    <a:lumMod val="75000"/>
                  </a:schemeClr>
                </a:solidFill>
              </a:rPr>
              <a:t>C </a:t>
            </a:r>
            <a:r>
              <a:rPr lang="en-US" sz="2000" dirty="0">
                <a:solidFill>
                  <a:schemeClr val="accent6">
                    <a:lumMod val="75000"/>
                  </a:schemeClr>
                </a:solidFill>
              </a:rPr>
              <a:t>did, how timely it was, and how well </a:t>
            </a:r>
            <a:r>
              <a:rPr lang="en-US" sz="2000" dirty="0" smtClean="0">
                <a:solidFill>
                  <a:schemeClr val="accent6">
                    <a:lumMod val="75000"/>
                  </a:schemeClr>
                </a:solidFill>
              </a:rPr>
              <a:t>C communicated</a:t>
            </a:r>
          </a:p>
          <a:p>
            <a:r>
              <a:rPr lang="en-US" sz="2000" dirty="0" smtClean="0"/>
              <a:t>B will score A and describe </a:t>
            </a:r>
            <a:r>
              <a:rPr lang="en-US" sz="2000" dirty="0" smtClean="0">
                <a:solidFill>
                  <a:srgbClr val="0070C0"/>
                </a:solidFill>
              </a:rPr>
              <a:t>what work A did, how timely it was, and how well A communicated</a:t>
            </a:r>
          </a:p>
          <a:p>
            <a:r>
              <a:rPr lang="en-US" sz="2000" dirty="0" smtClean="0"/>
              <a:t>B </a:t>
            </a:r>
            <a:r>
              <a:rPr lang="en-US" sz="2000" dirty="0"/>
              <a:t>will score C and describe </a:t>
            </a:r>
            <a:r>
              <a:rPr lang="en-US" sz="2000" dirty="0">
                <a:solidFill>
                  <a:schemeClr val="accent6">
                    <a:lumMod val="75000"/>
                  </a:schemeClr>
                </a:solidFill>
              </a:rPr>
              <a:t>what work C did, how timely it was, and how well C </a:t>
            </a:r>
            <a:r>
              <a:rPr lang="en-US" sz="2000" dirty="0" smtClean="0">
                <a:solidFill>
                  <a:schemeClr val="accent6">
                    <a:lumMod val="75000"/>
                  </a:schemeClr>
                </a:solidFill>
              </a:rPr>
              <a:t>communicated</a:t>
            </a:r>
          </a:p>
          <a:p>
            <a:r>
              <a:rPr lang="en-US" sz="2000" dirty="0" smtClean="0"/>
              <a:t>C </a:t>
            </a:r>
            <a:r>
              <a:rPr lang="en-US" sz="2000" dirty="0"/>
              <a:t>will score B and describe </a:t>
            </a:r>
            <a:r>
              <a:rPr lang="en-US" sz="2000" dirty="0">
                <a:solidFill>
                  <a:srgbClr val="FF0000"/>
                </a:solidFill>
              </a:rPr>
              <a:t>what work B did, how timely it was, and how well B communicated</a:t>
            </a:r>
          </a:p>
          <a:p>
            <a:r>
              <a:rPr lang="en-US" sz="2000" dirty="0" smtClean="0"/>
              <a:t>C </a:t>
            </a:r>
            <a:r>
              <a:rPr lang="en-US" sz="2000" dirty="0"/>
              <a:t>will score </a:t>
            </a:r>
            <a:r>
              <a:rPr lang="en-US" sz="2000" dirty="0" smtClean="0"/>
              <a:t>A </a:t>
            </a:r>
            <a:r>
              <a:rPr lang="en-US" sz="2000" dirty="0"/>
              <a:t>and describe </a:t>
            </a:r>
            <a:r>
              <a:rPr lang="en-US" sz="2000" dirty="0">
                <a:solidFill>
                  <a:srgbClr val="0070C0"/>
                </a:solidFill>
              </a:rPr>
              <a:t>what work </a:t>
            </a:r>
            <a:r>
              <a:rPr lang="en-US" sz="2000" dirty="0" smtClean="0">
                <a:solidFill>
                  <a:srgbClr val="0070C0"/>
                </a:solidFill>
              </a:rPr>
              <a:t>A </a:t>
            </a:r>
            <a:r>
              <a:rPr lang="en-US" sz="2000" dirty="0">
                <a:solidFill>
                  <a:srgbClr val="0070C0"/>
                </a:solidFill>
              </a:rPr>
              <a:t>did, how timely it was, and how well </a:t>
            </a:r>
            <a:r>
              <a:rPr lang="en-US" sz="2000" dirty="0" smtClean="0">
                <a:solidFill>
                  <a:srgbClr val="0070C0"/>
                </a:solidFill>
              </a:rPr>
              <a:t>A communicated</a:t>
            </a:r>
          </a:p>
          <a:p>
            <a:r>
              <a:rPr lang="en-US" sz="2000" dirty="0" smtClean="0">
                <a:solidFill>
                  <a:schemeClr val="accent2">
                    <a:lumMod val="75000"/>
                  </a:schemeClr>
                </a:solidFill>
              </a:rPr>
              <a:t>Note also:</a:t>
            </a:r>
          </a:p>
          <a:p>
            <a:pPr lvl="1"/>
            <a:r>
              <a:rPr lang="en-US" sz="1800" dirty="0" smtClean="0"/>
              <a:t>If A does a poor job documenting B and C’s teamwork, then A’s net team score (from B and C) will be reduced by 1.</a:t>
            </a:r>
            <a:endParaRPr lang="en-US" sz="1800" dirty="0"/>
          </a:p>
          <a:p>
            <a:endParaRPr lang="en-US" sz="2000" dirty="0"/>
          </a:p>
          <a:p>
            <a:endParaRPr lang="en-US" sz="2000" dirty="0"/>
          </a:p>
        </p:txBody>
      </p:sp>
    </p:spTree>
    <p:extLst>
      <p:ext uri="{BB962C8B-B14F-4D97-AF65-F5344CB8AC3E}">
        <p14:creationId xmlns:p14="http://schemas.microsoft.com/office/powerpoint/2010/main" val="825472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6915"/>
            <a:ext cx="7886700" cy="1325563"/>
          </a:xfrm>
        </p:spPr>
        <p:txBody>
          <a:bodyPr>
            <a:noAutofit/>
          </a:bodyPr>
          <a:lstStyle/>
          <a:p>
            <a:r>
              <a:rPr lang="en-US" sz="2800" dirty="0"/>
              <a:t>For the course grade</a:t>
            </a:r>
            <a:r>
              <a:rPr lang="en-US" sz="2800" dirty="0" smtClean="0"/>
              <a:t>, the team 30%, 30 </a:t>
            </a:r>
            <a:r>
              <a:rPr lang="en-US" sz="2800" dirty="0"/>
              <a:t>points, will be calculated as:  </a:t>
            </a:r>
            <a:r>
              <a:rPr lang="en-US" sz="2400" dirty="0"/>
              <a:t>(assume </a:t>
            </a:r>
            <a:r>
              <a:rPr lang="en-US" sz="2400" dirty="0" smtClean="0"/>
              <a:t>HW 8 </a:t>
            </a:r>
            <a:r>
              <a:rPr lang="en-US" sz="2400" dirty="0"/>
              <a:t>assignments, I will scale this chart to match the number of actual </a:t>
            </a:r>
            <a:r>
              <a:rPr lang="en-US" sz="2400" dirty="0" smtClean="0"/>
              <a:t>HW assignments</a:t>
            </a:r>
            <a:r>
              <a:rPr lang="en-US" sz="2400" dirty="0"/>
              <a:t>.)</a:t>
            </a:r>
          </a:p>
        </p:txBody>
      </p:sp>
      <p:sp>
        <p:nvSpPr>
          <p:cNvPr id="3" name="Content Placeholder 2"/>
          <p:cNvSpPr>
            <a:spLocks noGrp="1"/>
          </p:cNvSpPr>
          <p:nvPr>
            <p:ph idx="1"/>
          </p:nvPr>
        </p:nvSpPr>
        <p:spPr>
          <a:xfrm>
            <a:off x="628650" y="1690688"/>
            <a:ext cx="3206232" cy="2993279"/>
          </a:xfrm>
        </p:spPr>
        <p:txBody>
          <a:bodyPr>
            <a:normAutofit/>
          </a:bodyPr>
          <a:lstStyle/>
          <a:p>
            <a:r>
              <a:rPr lang="en-US" sz="2400" dirty="0"/>
              <a:t>8 assignments times 3 = 24 points for doing your share on all projects</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310263392"/>
              </p:ext>
            </p:extLst>
          </p:nvPr>
        </p:nvGraphicFramePr>
        <p:xfrm>
          <a:off x="4014523" y="1997166"/>
          <a:ext cx="4738526" cy="2865120"/>
        </p:xfrm>
        <a:graphic>
          <a:graphicData uri="http://schemas.openxmlformats.org/drawingml/2006/table">
            <a:tbl>
              <a:tblPr firstRow="1" bandRow="1">
                <a:tableStyleId>{5C22544A-7EE6-4342-B048-85BDC9FD1C3A}</a:tableStyleId>
              </a:tblPr>
              <a:tblGrid>
                <a:gridCol w="2228592">
                  <a:extLst>
                    <a:ext uri="{9D8B030D-6E8A-4147-A177-3AD203B41FA5}">
                      <a16:colId xmlns:a16="http://schemas.microsoft.com/office/drawing/2014/main" val="20000"/>
                    </a:ext>
                  </a:extLst>
                </a:gridCol>
                <a:gridCol w="361946">
                  <a:extLst>
                    <a:ext uri="{9D8B030D-6E8A-4147-A177-3AD203B41FA5}">
                      <a16:colId xmlns:a16="http://schemas.microsoft.com/office/drawing/2014/main" val="20001"/>
                    </a:ext>
                  </a:extLst>
                </a:gridCol>
                <a:gridCol w="2147988">
                  <a:extLst>
                    <a:ext uri="{9D8B030D-6E8A-4147-A177-3AD203B41FA5}">
                      <a16:colId xmlns:a16="http://schemas.microsoft.com/office/drawing/2014/main" val="20002"/>
                    </a:ext>
                  </a:extLst>
                </a:gridCol>
              </a:tblGrid>
              <a:tr h="370840">
                <a:tc>
                  <a:txBody>
                    <a:bodyPr/>
                    <a:lstStyle/>
                    <a:p>
                      <a:r>
                        <a:rPr lang="en-US" dirty="0"/>
                        <a:t>Total team points from assignments</a:t>
                      </a:r>
                    </a:p>
                  </a:txBody>
                  <a:tcPr/>
                </a:tc>
                <a:tc>
                  <a:txBody>
                    <a:bodyPr/>
                    <a:lstStyle/>
                    <a:p>
                      <a:endParaRPr lang="en-US" dirty="0"/>
                    </a:p>
                  </a:txBody>
                  <a:tcPr/>
                </a:tc>
                <a:tc>
                  <a:txBody>
                    <a:bodyPr/>
                    <a:lstStyle/>
                    <a:p>
                      <a:r>
                        <a:rPr lang="en-US" dirty="0"/>
                        <a:t>Pts towards</a:t>
                      </a:r>
                      <a:r>
                        <a:rPr lang="en-US" baseline="0" dirty="0"/>
                        <a:t> final grade</a:t>
                      </a:r>
                      <a:endParaRPr lang="en-US" dirty="0"/>
                    </a:p>
                  </a:txBody>
                  <a:tcPr/>
                </a:tc>
                <a:extLst>
                  <a:ext uri="{0D108BD9-81ED-4DB2-BD59-A6C34878D82A}">
                    <a16:rowId xmlns:a16="http://schemas.microsoft.com/office/drawing/2014/main" val="10000"/>
                  </a:ext>
                </a:extLst>
              </a:tr>
              <a:tr h="370840">
                <a:tc>
                  <a:txBody>
                    <a:bodyPr/>
                    <a:lstStyle/>
                    <a:p>
                      <a:r>
                        <a:rPr lang="en-US" dirty="0"/>
                        <a:t>24 to </a:t>
                      </a:r>
                      <a:r>
                        <a:rPr lang="en-US" dirty="0" smtClean="0"/>
                        <a:t>32</a:t>
                      </a:r>
                      <a:endParaRPr lang="en-US" dirty="0"/>
                    </a:p>
                  </a:txBody>
                  <a:tcPr/>
                </a:tc>
                <a:tc>
                  <a:txBody>
                    <a:bodyPr/>
                    <a:lstStyle/>
                    <a:p>
                      <a:endParaRPr lang="en-US"/>
                    </a:p>
                  </a:txBody>
                  <a:tcPr/>
                </a:tc>
                <a:tc>
                  <a:txBody>
                    <a:bodyPr/>
                    <a:lstStyle/>
                    <a:p>
                      <a:r>
                        <a:rPr lang="en-US" dirty="0" smtClean="0"/>
                        <a:t>30</a:t>
                      </a:r>
                      <a:endParaRPr lang="en-US" dirty="0"/>
                    </a:p>
                  </a:txBody>
                  <a:tcPr/>
                </a:tc>
                <a:extLst>
                  <a:ext uri="{0D108BD9-81ED-4DB2-BD59-A6C34878D82A}">
                    <a16:rowId xmlns:a16="http://schemas.microsoft.com/office/drawing/2014/main" val="10001"/>
                  </a:ext>
                </a:extLst>
              </a:tr>
              <a:tr h="370840">
                <a:tc>
                  <a:txBody>
                    <a:bodyPr/>
                    <a:lstStyle/>
                    <a:p>
                      <a:r>
                        <a:rPr lang="en-US" dirty="0"/>
                        <a:t>21 to </a:t>
                      </a:r>
                      <a:r>
                        <a:rPr lang="en-US" dirty="0" smtClean="0"/>
                        <a:t>23.99</a:t>
                      </a:r>
                      <a:endParaRPr lang="en-US" dirty="0"/>
                    </a:p>
                  </a:txBody>
                  <a:tcPr/>
                </a:tc>
                <a:tc>
                  <a:txBody>
                    <a:bodyPr/>
                    <a:lstStyle/>
                    <a:p>
                      <a:endParaRPr lang="en-US"/>
                    </a:p>
                  </a:txBody>
                  <a:tcPr/>
                </a:tc>
                <a:tc>
                  <a:txBody>
                    <a:bodyPr/>
                    <a:lstStyle/>
                    <a:p>
                      <a:r>
                        <a:rPr lang="en-US" dirty="0" smtClean="0"/>
                        <a:t>25</a:t>
                      </a:r>
                      <a:endParaRPr lang="en-US" dirty="0"/>
                    </a:p>
                  </a:txBody>
                  <a:tcPr/>
                </a:tc>
                <a:extLst>
                  <a:ext uri="{0D108BD9-81ED-4DB2-BD59-A6C34878D82A}">
                    <a16:rowId xmlns:a16="http://schemas.microsoft.com/office/drawing/2014/main" val="10002"/>
                  </a:ext>
                </a:extLst>
              </a:tr>
              <a:tr h="370840">
                <a:tc>
                  <a:txBody>
                    <a:bodyPr/>
                    <a:lstStyle/>
                    <a:p>
                      <a:r>
                        <a:rPr lang="en-US" dirty="0"/>
                        <a:t>19 to </a:t>
                      </a:r>
                      <a:r>
                        <a:rPr lang="en-US" dirty="0" smtClean="0"/>
                        <a:t>20.99</a:t>
                      </a:r>
                      <a:endParaRPr lang="en-US" dirty="0"/>
                    </a:p>
                  </a:txBody>
                  <a:tcPr/>
                </a:tc>
                <a:tc>
                  <a:txBody>
                    <a:bodyPr/>
                    <a:lstStyle/>
                    <a:p>
                      <a:endParaRPr lang="en-US"/>
                    </a:p>
                  </a:txBody>
                  <a:tcPr/>
                </a:tc>
                <a:tc>
                  <a:txBody>
                    <a:bodyPr/>
                    <a:lstStyle/>
                    <a:p>
                      <a:r>
                        <a:rPr lang="en-US" dirty="0" smtClean="0"/>
                        <a:t>10</a:t>
                      </a:r>
                      <a:endParaRPr lang="en-US" dirty="0"/>
                    </a:p>
                  </a:txBody>
                  <a:tcPr/>
                </a:tc>
                <a:extLst>
                  <a:ext uri="{0D108BD9-81ED-4DB2-BD59-A6C34878D82A}">
                    <a16:rowId xmlns:a16="http://schemas.microsoft.com/office/drawing/2014/main" val="10003"/>
                  </a:ext>
                </a:extLst>
              </a:tr>
              <a:tr h="370840">
                <a:tc>
                  <a:txBody>
                    <a:bodyPr/>
                    <a:lstStyle/>
                    <a:p>
                      <a:r>
                        <a:rPr lang="en-US" dirty="0"/>
                        <a:t>17 to </a:t>
                      </a:r>
                      <a:r>
                        <a:rPr lang="en-US" dirty="0" smtClean="0"/>
                        <a:t>18.99</a:t>
                      </a:r>
                      <a:endParaRPr lang="en-US" dirty="0"/>
                    </a:p>
                  </a:txBody>
                  <a:tcPr/>
                </a:tc>
                <a:tc>
                  <a:txBody>
                    <a:bodyPr/>
                    <a:lstStyle/>
                    <a:p>
                      <a:endParaRPr lang="en-US"/>
                    </a:p>
                  </a:txBody>
                  <a:tcPr/>
                </a:tc>
                <a:tc>
                  <a:txBody>
                    <a:bodyPr/>
                    <a:lstStyle/>
                    <a:p>
                      <a:r>
                        <a:rPr lang="en-US" dirty="0" smtClean="0"/>
                        <a:t>5</a:t>
                      </a:r>
                      <a:endParaRPr lang="en-US" dirty="0"/>
                    </a:p>
                  </a:txBody>
                  <a:tcPr/>
                </a:tc>
                <a:extLst>
                  <a:ext uri="{0D108BD9-81ED-4DB2-BD59-A6C34878D82A}">
                    <a16:rowId xmlns:a16="http://schemas.microsoft.com/office/drawing/2014/main" val="10004"/>
                  </a:ext>
                </a:extLst>
              </a:tr>
              <a:tr h="370840">
                <a:tc>
                  <a:txBody>
                    <a:bodyPr/>
                    <a:lstStyle/>
                    <a:p>
                      <a:r>
                        <a:rPr lang="en-US" dirty="0" smtClean="0"/>
                        <a:t>15 </a:t>
                      </a:r>
                      <a:r>
                        <a:rPr lang="en-US" dirty="0"/>
                        <a:t>to </a:t>
                      </a:r>
                      <a:r>
                        <a:rPr lang="en-US" dirty="0" smtClean="0"/>
                        <a:t>16.99</a:t>
                      </a:r>
                      <a:endParaRPr lang="en-US" dirty="0"/>
                    </a:p>
                  </a:txBody>
                  <a:tcPr/>
                </a:tc>
                <a:tc>
                  <a:txBody>
                    <a:bodyPr/>
                    <a:lstStyle/>
                    <a:p>
                      <a:endParaRPr lang="en-US"/>
                    </a:p>
                  </a:txBody>
                  <a:tcPr/>
                </a:tc>
                <a:tc>
                  <a:txBody>
                    <a:bodyPr/>
                    <a:lstStyle/>
                    <a:p>
                      <a:r>
                        <a:rPr lang="en-US" dirty="0"/>
                        <a:t>2</a:t>
                      </a:r>
                    </a:p>
                  </a:txBody>
                  <a:tcPr/>
                </a:tc>
                <a:extLst>
                  <a:ext uri="{0D108BD9-81ED-4DB2-BD59-A6C34878D82A}">
                    <a16:rowId xmlns:a16="http://schemas.microsoft.com/office/drawing/2014/main" val="10005"/>
                  </a:ext>
                </a:extLst>
              </a:tr>
              <a:tr h="370840">
                <a:tc>
                  <a:txBody>
                    <a:bodyPr/>
                    <a:lstStyle/>
                    <a:p>
                      <a:r>
                        <a:rPr lang="en-US" dirty="0" smtClean="0"/>
                        <a:t>14.99</a:t>
                      </a:r>
                      <a:r>
                        <a:rPr lang="en-US" baseline="0" dirty="0" smtClean="0"/>
                        <a:t> </a:t>
                      </a:r>
                      <a:r>
                        <a:rPr lang="en-US" dirty="0" smtClean="0"/>
                        <a:t>or </a:t>
                      </a:r>
                      <a:r>
                        <a:rPr lang="en-US" dirty="0"/>
                        <a:t>less</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10006"/>
                  </a:ext>
                </a:extLst>
              </a:tr>
            </a:tbl>
          </a:graphicData>
        </a:graphic>
      </p:graphicFrame>
      <p:sp>
        <p:nvSpPr>
          <p:cNvPr id="5" name="TextBox 4"/>
          <p:cNvSpPr txBox="1"/>
          <p:nvPr/>
        </p:nvSpPr>
        <p:spPr>
          <a:xfrm>
            <a:off x="628650" y="5150498"/>
            <a:ext cx="8124399" cy="1477328"/>
          </a:xfrm>
          <a:prstGeom prst="rect">
            <a:avLst/>
          </a:prstGeom>
          <a:noFill/>
        </p:spPr>
        <p:txBody>
          <a:bodyPr wrap="square" rtlCol="0">
            <a:spAutoFit/>
          </a:bodyPr>
          <a:lstStyle/>
          <a:p>
            <a:r>
              <a:rPr lang="en-US" dirty="0"/>
              <a:t>Yes, you can “make up” for bad weeks by doing more in other weeks, but the total points for a team in a given week cannot be more than 3 people times 3.  I will scale all the scores down to get it to 3 times 3</a:t>
            </a:r>
            <a:r>
              <a:rPr lang="en-US" dirty="0" smtClean="0"/>
              <a:t>.  </a:t>
            </a:r>
          </a:p>
          <a:p>
            <a:r>
              <a:rPr lang="en-US" dirty="0" smtClean="0"/>
              <a:t>If </a:t>
            </a:r>
            <a:r>
              <a:rPr lang="en-US" dirty="0"/>
              <a:t>your team does something REALLY way beyond the requirements for a week, I might bend that rule and allow more than 3 x 3 points</a:t>
            </a:r>
            <a:r>
              <a:rPr lang="en-US" dirty="0" smtClean="0"/>
              <a:t>.</a:t>
            </a:r>
            <a:endParaRPr lang="en-US" dirty="0"/>
          </a:p>
        </p:txBody>
      </p:sp>
    </p:spTree>
    <p:extLst>
      <p:ext uri="{BB962C8B-B14F-4D97-AF65-F5344CB8AC3E}">
        <p14:creationId xmlns:p14="http://schemas.microsoft.com/office/powerpoint/2010/main" val="4117351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98564"/>
          </a:xfrm>
        </p:spPr>
        <p:txBody>
          <a:bodyPr>
            <a:normAutofit/>
          </a:bodyPr>
          <a:lstStyle/>
          <a:p>
            <a:r>
              <a:rPr lang="en-US" sz="4000" dirty="0" smtClean="0"/>
              <a:t>More</a:t>
            </a:r>
            <a:endParaRPr lang="en-US" sz="4000" dirty="0"/>
          </a:p>
        </p:txBody>
      </p:sp>
      <p:sp>
        <p:nvSpPr>
          <p:cNvPr id="3" name="Content Placeholder 2"/>
          <p:cNvSpPr>
            <a:spLocks noGrp="1"/>
          </p:cNvSpPr>
          <p:nvPr>
            <p:ph idx="1"/>
          </p:nvPr>
        </p:nvSpPr>
        <p:spPr>
          <a:xfrm>
            <a:off x="628650" y="1340433"/>
            <a:ext cx="7886700" cy="4351338"/>
          </a:xfrm>
        </p:spPr>
        <p:txBody>
          <a:bodyPr>
            <a:normAutofit fontScale="92500" lnSpcReduction="20000"/>
          </a:bodyPr>
          <a:lstStyle/>
          <a:p>
            <a:r>
              <a:rPr lang="en-US" dirty="0" smtClean="0"/>
              <a:t>You are grading how well a member did at their </a:t>
            </a:r>
            <a:r>
              <a:rPr lang="en-US" b="1" i="1" dirty="0" smtClean="0"/>
              <a:t>commitments</a:t>
            </a:r>
            <a:r>
              <a:rPr lang="en-US" dirty="0" smtClean="0"/>
              <a:t>.  So if one person signs up for something that is much more work than the average, and another person gets a role doing something that is much less work, they both get 3’s </a:t>
            </a:r>
            <a:r>
              <a:rPr lang="en-US" b="1" dirty="0" smtClean="0"/>
              <a:t>if</a:t>
            </a:r>
            <a:r>
              <a:rPr lang="en-US" dirty="0" smtClean="0"/>
              <a:t> they met their commitments … it is not a grade for how much a member does, it is a grade on meeting commitments (and communicating).</a:t>
            </a:r>
          </a:p>
          <a:p>
            <a:r>
              <a:rPr lang="en-US" dirty="0" smtClean="0"/>
              <a:t>You can vote someone off of your team if they have 2 really bad weeks.</a:t>
            </a:r>
          </a:p>
          <a:p>
            <a:pPr lvl="1"/>
            <a:r>
              <a:rPr lang="en-US" dirty="0" smtClean="0"/>
              <a:t>Anyone voted off a team will end up on a special “problem team”.  That team will have to perform just like all the other teams. (Even if it is a team of 1) While it is possible they can recover, odds are strong they will not pass the course.</a:t>
            </a:r>
          </a:p>
          <a:p>
            <a:pPr lvl="1"/>
            <a:r>
              <a:rPr lang="en-US" dirty="0" smtClean="0"/>
              <a:t>A team reduced to 2 people can split and join other teams, or carry on as a team of 2.</a:t>
            </a:r>
            <a:endParaRPr lang="en-US" dirty="0"/>
          </a:p>
        </p:txBody>
      </p:sp>
    </p:spTree>
    <p:extLst>
      <p:ext uri="{BB962C8B-B14F-4D97-AF65-F5344CB8AC3E}">
        <p14:creationId xmlns:p14="http://schemas.microsoft.com/office/powerpoint/2010/main" val="1833123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Size	</a:t>
            </a:r>
          </a:p>
        </p:txBody>
      </p:sp>
      <p:sp>
        <p:nvSpPr>
          <p:cNvPr id="3" name="Content Placeholder 2"/>
          <p:cNvSpPr>
            <a:spLocks noGrp="1"/>
          </p:cNvSpPr>
          <p:nvPr>
            <p:ph idx="1"/>
          </p:nvPr>
        </p:nvSpPr>
        <p:spPr/>
        <p:txBody>
          <a:bodyPr/>
          <a:lstStyle/>
          <a:p>
            <a:r>
              <a:rPr lang="en-US" dirty="0"/>
              <a:t>All teams </a:t>
            </a:r>
            <a:r>
              <a:rPr lang="en-US" dirty="0" smtClean="0"/>
              <a:t>will </a:t>
            </a:r>
            <a:r>
              <a:rPr lang="en-US" dirty="0"/>
              <a:t>have </a:t>
            </a:r>
            <a:r>
              <a:rPr lang="en-US" dirty="0" smtClean="0"/>
              <a:t>3 members, plus me</a:t>
            </a:r>
            <a:endParaRPr lang="en-US" dirty="0"/>
          </a:p>
          <a:p>
            <a:r>
              <a:rPr lang="en-US" strike="sngStrike" dirty="0" smtClean="0"/>
              <a:t>Must physically sit </a:t>
            </a:r>
            <a:r>
              <a:rPr lang="en-US" strike="sngStrike" dirty="0"/>
              <a:t>in </a:t>
            </a:r>
            <a:r>
              <a:rPr lang="en-US" strike="sngStrike" dirty="0" smtClean="0"/>
              <a:t>team clusters </a:t>
            </a:r>
            <a:r>
              <a:rPr lang="en-US" strike="sngStrike" dirty="0"/>
              <a:t>spread around the </a:t>
            </a:r>
            <a:r>
              <a:rPr lang="en-US" strike="sngStrike" dirty="0" smtClean="0"/>
              <a:t>room</a:t>
            </a:r>
          </a:p>
          <a:p>
            <a:r>
              <a:rPr lang="en-US" dirty="0" smtClean="0"/>
              <a:t>Might have to have one or two teams of 4.</a:t>
            </a:r>
            <a:endParaRPr lang="en-US" dirty="0"/>
          </a:p>
          <a:p>
            <a:pPr marL="0" indent="0">
              <a:buNone/>
            </a:pPr>
            <a:endParaRPr lang="en-US" dirty="0"/>
          </a:p>
        </p:txBody>
      </p:sp>
    </p:spTree>
    <p:extLst>
      <p:ext uri="{BB962C8B-B14F-4D97-AF65-F5344CB8AC3E}">
        <p14:creationId xmlns:p14="http://schemas.microsoft.com/office/powerpoint/2010/main" val="22835712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4320</TotalTime>
  <Words>2643</Words>
  <Application>Microsoft Office PowerPoint</Application>
  <PresentationFormat>On-screen Show (4:3)</PresentationFormat>
  <Paragraphs>181</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Forming Teams for the Course</vt:lpstr>
      <vt:lpstr>An important part of this course is learning to work as a team on a common project.</vt:lpstr>
      <vt:lpstr>In the real world, you do have to present your ideas and status.  It is just one more skill you need to acquire.</vt:lpstr>
      <vt:lpstr>What makes a good team member?</vt:lpstr>
      <vt:lpstr>Team Scoring for each assignment.</vt:lpstr>
      <vt:lpstr>Say team has person A, B, and C. Each week</vt:lpstr>
      <vt:lpstr>For the course grade, the team 30%, 30 points, will be calculated as:  (assume HW 8 assignments, I will scale this chart to match the number of actual HW assignments.)</vt:lpstr>
      <vt:lpstr>More</vt:lpstr>
      <vt:lpstr>Size </vt:lpstr>
      <vt:lpstr>How I will pick teams  (not based on friends!)</vt:lpstr>
      <vt:lpstr>I will approve team member swapping rarely, and only if:</vt:lpstr>
      <vt:lpstr>You need to submit this data as first homework by end of Wed night.  (yes 1 day!)</vt:lpstr>
      <vt:lpstr>my example from prior page showing times that are difficult for me to meet</vt:lpstr>
      <vt:lpstr>That was a lot of slides and a lot of overhead for “teams”</vt:lpstr>
      <vt:lpstr>DevOps Scrum artifacts (documents)</vt:lpstr>
      <vt:lpstr>Scrum roles: each team member is both a “worker bee” plus they have one “management” responsibility.</vt:lpstr>
      <vt:lpstr>After each week (sprint)</vt:lpstr>
      <vt:lpstr>Scrum Ceremonies (meetings or discussions) Scheduled and run by the Scrum Master)</vt:lpstr>
      <vt:lpstr>“stand up meeting”   generally just 5 to 10 minutes.</vt:lpstr>
      <vt:lpstr>In addition to entering information into the DevOps tool and writing code, responsibilities include: </vt:lpstr>
      <vt:lpstr>Complete and submit next two pages</vt:lpstr>
      <vt:lpstr>Please edit and submit as first homework by end of Wed night.  (yes 1 day!)</vt:lpstr>
      <vt:lpstr>Fill in placing X in slots that are bad for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Forming Teams for the Course</dc:title>
  <dc:creator>Dad</dc:creator>
  <cp:lastModifiedBy>Kurt Friedrich</cp:lastModifiedBy>
  <cp:revision>49</cp:revision>
  <dcterms:created xsi:type="dcterms:W3CDTF">2017-08-29T21:51:58Z</dcterms:created>
  <dcterms:modified xsi:type="dcterms:W3CDTF">2020-09-22T22:11:53Z</dcterms:modified>
</cp:coreProperties>
</file>