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57"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42" d="100"/>
          <a:sy n="142" d="100"/>
        </p:scale>
        <p:origin x="132"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17662D-5000-4488-955A-D387E105B6FD}"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CB584-ED93-4B75-B02E-4BE21728BE22}" type="slidenum">
              <a:rPr lang="en-US" smtClean="0"/>
              <a:t>‹#›</a:t>
            </a:fld>
            <a:endParaRPr lang="en-US"/>
          </a:p>
        </p:txBody>
      </p:sp>
    </p:spTree>
    <p:extLst>
      <p:ext uri="{BB962C8B-B14F-4D97-AF65-F5344CB8AC3E}">
        <p14:creationId xmlns:p14="http://schemas.microsoft.com/office/powerpoint/2010/main" val="285327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7662D-5000-4488-955A-D387E105B6FD}"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CB584-ED93-4B75-B02E-4BE21728BE22}" type="slidenum">
              <a:rPr lang="en-US" smtClean="0"/>
              <a:t>‹#›</a:t>
            </a:fld>
            <a:endParaRPr lang="en-US"/>
          </a:p>
        </p:txBody>
      </p:sp>
    </p:spTree>
    <p:extLst>
      <p:ext uri="{BB962C8B-B14F-4D97-AF65-F5344CB8AC3E}">
        <p14:creationId xmlns:p14="http://schemas.microsoft.com/office/powerpoint/2010/main" val="146759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7662D-5000-4488-955A-D387E105B6FD}"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CB584-ED93-4B75-B02E-4BE21728BE22}" type="slidenum">
              <a:rPr lang="en-US" smtClean="0"/>
              <a:t>‹#›</a:t>
            </a:fld>
            <a:endParaRPr lang="en-US"/>
          </a:p>
        </p:txBody>
      </p:sp>
    </p:spTree>
    <p:extLst>
      <p:ext uri="{BB962C8B-B14F-4D97-AF65-F5344CB8AC3E}">
        <p14:creationId xmlns:p14="http://schemas.microsoft.com/office/powerpoint/2010/main" val="118874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7662D-5000-4488-955A-D387E105B6FD}"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CB584-ED93-4B75-B02E-4BE21728BE22}" type="slidenum">
              <a:rPr lang="en-US" smtClean="0"/>
              <a:t>‹#›</a:t>
            </a:fld>
            <a:endParaRPr lang="en-US"/>
          </a:p>
        </p:txBody>
      </p:sp>
    </p:spTree>
    <p:extLst>
      <p:ext uri="{BB962C8B-B14F-4D97-AF65-F5344CB8AC3E}">
        <p14:creationId xmlns:p14="http://schemas.microsoft.com/office/powerpoint/2010/main" val="1038635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17662D-5000-4488-955A-D387E105B6FD}"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CB584-ED93-4B75-B02E-4BE21728BE22}" type="slidenum">
              <a:rPr lang="en-US" smtClean="0"/>
              <a:t>‹#›</a:t>
            </a:fld>
            <a:endParaRPr lang="en-US"/>
          </a:p>
        </p:txBody>
      </p:sp>
    </p:spTree>
    <p:extLst>
      <p:ext uri="{BB962C8B-B14F-4D97-AF65-F5344CB8AC3E}">
        <p14:creationId xmlns:p14="http://schemas.microsoft.com/office/powerpoint/2010/main" val="317976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7662D-5000-4488-955A-D387E105B6FD}"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CB584-ED93-4B75-B02E-4BE21728BE22}" type="slidenum">
              <a:rPr lang="en-US" smtClean="0"/>
              <a:t>‹#›</a:t>
            </a:fld>
            <a:endParaRPr lang="en-US"/>
          </a:p>
        </p:txBody>
      </p:sp>
    </p:spTree>
    <p:extLst>
      <p:ext uri="{BB962C8B-B14F-4D97-AF65-F5344CB8AC3E}">
        <p14:creationId xmlns:p14="http://schemas.microsoft.com/office/powerpoint/2010/main" val="1407587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17662D-5000-4488-955A-D387E105B6FD}" type="datetimeFigureOut">
              <a:rPr lang="en-US" smtClean="0"/>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ECB584-ED93-4B75-B02E-4BE21728BE22}" type="slidenum">
              <a:rPr lang="en-US" smtClean="0"/>
              <a:t>‹#›</a:t>
            </a:fld>
            <a:endParaRPr lang="en-US"/>
          </a:p>
        </p:txBody>
      </p:sp>
    </p:spTree>
    <p:extLst>
      <p:ext uri="{BB962C8B-B14F-4D97-AF65-F5344CB8AC3E}">
        <p14:creationId xmlns:p14="http://schemas.microsoft.com/office/powerpoint/2010/main" val="407860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17662D-5000-4488-955A-D387E105B6FD}" type="datetimeFigureOut">
              <a:rPr lang="en-US" smtClean="0"/>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CB584-ED93-4B75-B02E-4BE21728BE22}" type="slidenum">
              <a:rPr lang="en-US" smtClean="0"/>
              <a:t>‹#›</a:t>
            </a:fld>
            <a:endParaRPr lang="en-US"/>
          </a:p>
        </p:txBody>
      </p:sp>
    </p:spTree>
    <p:extLst>
      <p:ext uri="{BB962C8B-B14F-4D97-AF65-F5344CB8AC3E}">
        <p14:creationId xmlns:p14="http://schemas.microsoft.com/office/powerpoint/2010/main" val="147284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7662D-5000-4488-955A-D387E105B6FD}" type="datetimeFigureOut">
              <a:rPr lang="en-US" smtClean="0"/>
              <a:t>9/1/2020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ECB584-ED93-4B75-B02E-4BE21728BE22}" type="slidenum">
              <a:rPr lang="en-US" smtClean="0"/>
              <a:t>‹#›</a:t>
            </a:fld>
            <a:endParaRPr lang="en-US"/>
          </a:p>
        </p:txBody>
      </p:sp>
    </p:spTree>
    <p:extLst>
      <p:ext uri="{BB962C8B-B14F-4D97-AF65-F5344CB8AC3E}">
        <p14:creationId xmlns:p14="http://schemas.microsoft.com/office/powerpoint/2010/main" val="90632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17662D-5000-4488-955A-D387E105B6FD}"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CB584-ED93-4B75-B02E-4BE21728BE22}" type="slidenum">
              <a:rPr lang="en-US" smtClean="0"/>
              <a:t>‹#›</a:t>
            </a:fld>
            <a:endParaRPr lang="en-US"/>
          </a:p>
        </p:txBody>
      </p:sp>
    </p:spTree>
    <p:extLst>
      <p:ext uri="{BB962C8B-B14F-4D97-AF65-F5344CB8AC3E}">
        <p14:creationId xmlns:p14="http://schemas.microsoft.com/office/powerpoint/2010/main" val="3140275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17662D-5000-4488-955A-D387E105B6FD}"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CB584-ED93-4B75-B02E-4BE21728BE22}" type="slidenum">
              <a:rPr lang="en-US" smtClean="0"/>
              <a:t>‹#›</a:t>
            </a:fld>
            <a:endParaRPr lang="en-US"/>
          </a:p>
        </p:txBody>
      </p:sp>
    </p:spTree>
    <p:extLst>
      <p:ext uri="{BB962C8B-B14F-4D97-AF65-F5344CB8AC3E}">
        <p14:creationId xmlns:p14="http://schemas.microsoft.com/office/powerpoint/2010/main" val="34236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7662D-5000-4488-955A-D387E105B6FD}" type="datetimeFigureOut">
              <a:rPr lang="en-US" smtClean="0"/>
              <a:t>9/1/2020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CB584-ED93-4B75-B02E-4BE21728BE22}" type="slidenum">
              <a:rPr lang="en-US" smtClean="0"/>
              <a:t>‹#›</a:t>
            </a:fld>
            <a:endParaRPr lang="en-US"/>
          </a:p>
        </p:txBody>
      </p:sp>
    </p:spTree>
    <p:extLst>
      <p:ext uri="{BB962C8B-B14F-4D97-AF65-F5344CB8AC3E}">
        <p14:creationId xmlns:p14="http://schemas.microsoft.com/office/powerpoint/2010/main" val="1371454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 presume you have all used git and github to properly store and manage your source code.</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smtClean="0"/>
              <a:t>But now we need to operate the way teams do, where more than one person is working on the same sources.</a:t>
            </a:r>
          </a:p>
          <a:p>
            <a:r>
              <a:rPr lang="en-US" dirty="0" smtClean="0"/>
              <a:t>Often you can break the code into clear chunks, such as individual classes and or </a:t>
            </a:r>
            <a:r>
              <a:rPr lang="en-US" dirty="0" err="1" smtClean="0"/>
              <a:t>js</a:t>
            </a:r>
            <a:r>
              <a:rPr lang="en-US" dirty="0" smtClean="0"/>
              <a:t> files, and then only one person edits that file at a time.  This helps avoid “merge conflicts” when github will not let you upload your changes because your current local copy does not match the copy on github.</a:t>
            </a:r>
          </a:p>
          <a:p>
            <a:r>
              <a:rPr lang="en-US" dirty="0" smtClean="0"/>
              <a:t>If github does let you merge, that means the lines of code you changed are not stepping on lines someone else changed, BUT it does not provide any smarts to alert you if your changes broke the code.  This is one of the many reasons communication and the daily standup meetings are critical.  You tell the team before, during, and after when you are going to change a file, why, and how.</a:t>
            </a:r>
            <a:endParaRPr lang="en-US" dirty="0"/>
          </a:p>
        </p:txBody>
      </p:sp>
    </p:spTree>
    <p:extLst>
      <p:ext uri="{BB962C8B-B14F-4D97-AF65-F5344CB8AC3E}">
        <p14:creationId xmlns:p14="http://schemas.microsoft.com/office/powerpoint/2010/main" val="263648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the code forward in steps</a:t>
            </a:r>
            <a:endParaRPr lang="en-US" dirty="0"/>
          </a:p>
        </p:txBody>
      </p:sp>
      <p:sp>
        <p:nvSpPr>
          <p:cNvPr id="3" name="Content Placeholder 2"/>
          <p:cNvSpPr>
            <a:spLocks noGrp="1"/>
          </p:cNvSpPr>
          <p:nvPr>
            <p:ph idx="1"/>
          </p:nvPr>
        </p:nvSpPr>
        <p:spPr/>
        <p:txBody>
          <a:bodyPr/>
          <a:lstStyle/>
          <a:p>
            <a:r>
              <a:rPr lang="en-US" dirty="0" smtClean="0"/>
              <a:t>By managing github, you can always go backwards and recreate the state of the code in a prior time. So if your sources and changes get messed up and the team is really confused, you can roll back a week (or more!) and then carefully re-orchestrate the changes after you figure out what broke everything.</a:t>
            </a:r>
            <a:endParaRPr lang="en-US" dirty="0"/>
          </a:p>
        </p:txBody>
      </p:sp>
    </p:spTree>
    <p:extLst>
      <p:ext uri="{BB962C8B-B14F-4D97-AF65-F5344CB8AC3E}">
        <p14:creationId xmlns:p14="http://schemas.microsoft.com/office/powerpoint/2010/main" val="3394812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261532"/>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master</a:t>
            </a:r>
            <a:endParaRPr lang="en-US" sz="1200" dirty="0"/>
          </a:p>
        </p:txBody>
      </p:sp>
      <p:sp>
        <p:nvSpPr>
          <p:cNvPr id="5" name="Rectangle 4"/>
          <p:cNvSpPr/>
          <p:nvPr/>
        </p:nvSpPr>
        <p:spPr>
          <a:xfrm>
            <a:off x="3002844" y="1261532"/>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master</a:t>
            </a:r>
          </a:p>
        </p:txBody>
      </p:sp>
      <p:sp>
        <p:nvSpPr>
          <p:cNvPr id="6" name="Rectangle 5"/>
          <p:cNvSpPr/>
          <p:nvPr/>
        </p:nvSpPr>
        <p:spPr>
          <a:xfrm>
            <a:off x="4938888" y="1261531"/>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master</a:t>
            </a:r>
          </a:p>
        </p:txBody>
      </p:sp>
      <p:sp>
        <p:nvSpPr>
          <p:cNvPr id="7" name="Rectangle 6"/>
          <p:cNvSpPr/>
          <p:nvPr/>
        </p:nvSpPr>
        <p:spPr>
          <a:xfrm>
            <a:off x="6874933" y="1261532"/>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master</a:t>
            </a:r>
          </a:p>
        </p:txBody>
      </p:sp>
      <p:sp>
        <p:nvSpPr>
          <p:cNvPr id="8" name="Rectangle 7"/>
          <p:cNvSpPr/>
          <p:nvPr/>
        </p:nvSpPr>
        <p:spPr>
          <a:xfrm>
            <a:off x="1363133" y="2192866"/>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Sprint-1</a:t>
            </a:r>
            <a:endParaRPr lang="en-US" sz="1200" dirty="0"/>
          </a:p>
        </p:txBody>
      </p:sp>
      <p:sp>
        <p:nvSpPr>
          <p:cNvPr id="9" name="Rectangle 8"/>
          <p:cNvSpPr/>
          <p:nvPr/>
        </p:nvSpPr>
        <p:spPr>
          <a:xfrm>
            <a:off x="647700" y="2997200"/>
            <a:ext cx="838200" cy="57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Person1</a:t>
            </a:r>
            <a:endParaRPr lang="en-US" sz="1200" dirty="0"/>
          </a:p>
        </p:txBody>
      </p:sp>
      <p:sp>
        <p:nvSpPr>
          <p:cNvPr id="11" name="Rectangle 10"/>
          <p:cNvSpPr/>
          <p:nvPr/>
        </p:nvSpPr>
        <p:spPr>
          <a:xfrm>
            <a:off x="994833" y="3318933"/>
            <a:ext cx="838200" cy="57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Person2</a:t>
            </a:r>
            <a:endParaRPr lang="en-US" sz="1200" dirty="0"/>
          </a:p>
        </p:txBody>
      </p:sp>
      <p:sp>
        <p:nvSpPr>
          <p:cNvPr id="12" name="Rectangle 11"/>
          <p:cNvSpPr/>
          <p:nvPr/>
        </p:nvSpPr>
        <p:spPr>
          <a:xfrm>
            <a:off x="1341966" y="3640666"/>
            <a:ext cx="838200" cy="57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Person3</a:t>
            </a:r>
            <a:endParaRPr lang="en-US" sz="1200" dirty="0"/>
          </a:p>
        </p:txBody>
      </p:sp>
      <p:cxnSp>
        <p:nvCxnSpPr>
          <p:cNvPr id="14" name="Straight Arrow Connector 13"/>
          <p:cNvCxnSpPr>
            <a:stCxn id="4" idx="2"/>
            <a:endCxn id="8" idx="0"/>
          </p:cNvCxnSpPr>
          <p:nvPr/>
        </p:nvCxnSpPr>
        <p:spPr>
          <a:xfrm>
            <a:off x="1485900" y="1718732"/>
            <a:ext cx="296333" cy="4741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234895" y="2662765"/>
            <a:ext cx="670105" cy="334435"/>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1725961" y="2650066"/>
            <a:ext cx="224366" cy="647700"/>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006600" y="2650066"/>
            <a:ext cx="168094" cy="990600"/>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5" idx="1"/>
          </p:cNvCxnSpPr>
          <p:nvPr/>
        </p:nvCxnSpPr>
        <p:spPr>
          <a:xfrm flipV="1">
            <a:off x="1905000" y="1490132"/>
            <a:ext cx="1097844" cy="6815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299177" y="2205565"/>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Sprint-2</a:t>
            </a:r>
            <a:endParaRPr lang="en-US" sz="1200" dirty="0"/>
          </a:p>
        </p:txBody>
      </p:sp>
      <p:sp>
        <p:nvSpPr>
          <p:cNvPr id="30" name="Rectangle 29"/>
          <p:cNvSpPr/>
          <p:nvPr/>
        </p:nvSpPr>
        <p:spPr>
          <a:xfrm>
            <a:off x="2583744" y="3009899"/>
            <a:ext cx="838200" cy="57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Person1</a:t>
            </a:r>
            <a:endParaRPr lang="en-US" sz="1200" dirty="0"/>
          </a:p>
        </p:txBody>
      </p:sp>
      <p:sp>
        <p:nvSpPr>
          <p:cNvPr id="31" name="Rectangle 30"/>
          <p:cNvSpPr/>
          <p:nvPr/>
        </p:nvSpPr>
        <p:spPr>
          <a:xfrm>
            <a:off x="2930877" y="3331632"/>
            <a:ext cx="838200" cy="57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Person2</a:t>
            </a:r>
            <a:endParaRPr lang="en-US" sz="1200" dirty="0"/>
          </a:p>
        </p:txBody>
      </p:sp>
      <p:sp>
        <p:nvSpPr>
          <p:cNvPr id="32" name="Rectangle 31"/>
          <p:cNvSpPr/>
          <p:nvPr/>
        </p:nvSpPr>
        <p:spPr>
          <a:xfrm>
            <a:off x="3278010" y="3653365"/>
            <a:ext cx="838200" cy="57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Person3</a:t>
            </a:r>
            <a:endParaRPr lang="en-US" sz="1200" dirty="0"/>
          </a:p>
        </p:txBody>
      </p:sp>
      <p:cxnSp>
        <p:nvCxnSpPr>
          <p:cNvPr id="33" name="Straight Arrow Connector 32"/>
          <p:cNvCxnSpPr>
            <a:endCxn id="29" idx="0"/>
          </p:cNvCxnSpPr>
          <p:nvPr/>
        </p:nvCxnSpPr>
        <p:spPr>
          <a:xfrm>
            <a:off x="3421944" y="1731431"/>
            <a:ext cx="296333" cy="4741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3170939" y="2650066"/>
            <a:ext cx="715432" cy="359833"/>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662005" y="2662765"/>
            <a:ext cx="224366" cy="647700"/>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942644" y="2662765"/>
            <a:ext cx="168094" cy="990600"/>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841044" y="1502831"/>
            <a:ext cx="1097844" cy="6815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214054" y="2205565"/>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Sprint-3</a:t>
            </a:r>
            <a:endParaRPr lang="en-US" sz="1200" dirty="0"/>
          </a:p>
        </p:txBody>
      </p:sp>
      <p:sp>
        <p:nvSpPr>
          <p:cNvPr id="41" name="Rectangle 40"/>
          <p:cNvSpPr/>
          <p:nvPr/>
        </p:nvSpPr>
        <p:spPr>
          <a:xfrm>
            <a:off x="4498621" y="3009899"/>
            <a:ext cx="838200" cy="57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Person1</a:t>
            </a:r>
            <a:endParaRPr lang="en-US" sz="1200" dirty="0"/>
          </a:p>
        </p:txBody>
      </p:sp>
      <p:sp>
        <p:nvSpPr>
          <p:cNvPr id="42" name="Rectangle 41"/>
          <p:cNvSpPr/>
          <p:nvPr/>
        </p:nvSpPr>
        <p:spPr>
          <a:xfrm>
            <a:off x="4845754" y="3331632"/>
            <a:ext cx="838200" cy="57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Person2</a:t>
            </a:r>
            <a:endParaRPr lang="en-US" sz="1200" dirty="0"/>
          </a:p>
        </p:txBody>
      </p:sp>
      <p:sp>
        <p:nvSpPr>
          <p:cNvPr id="43" name="Rectangle 42"/>
          <p:cNvSpPr/>
          <p:nvPr/>
        </p:nvSpPr>
        <p:spPr>
          <a:xfrm>
            <a:off x="5192887" y="3653365"/>
            <a:ext cx="838200" cy="57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Person3</a:t>
            </a:r>
            <a:endParaRPr lang="en-US" sz="1200" dirty="0"/>
          </a:p>
        </p:txBody>
      </p:sp>
      <p:cxnSp>
        <p:nvCxnSpPr>
          <p:cNvPr id="44" name="Straight Arrow Connector 43"/>
          <p:cNvCxnSpPr>
            <a:endCxn id="40" idx="0"/>
          </p:cNvCxnSpPr>
          <p:nvPr/>
        </p:nvCxnSpPr>
        <p:spPr>
          <a:xfrm>
            <a:off x="5336821" y="1731431"/>
            <a:ext cx="296333" cy="4741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085816" y="2650066"/>
            <a:ext cx="670105" cy="359833"/>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5576882" y="2662765"/>
            <a:ext cx="224366" cy="647700"/>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857521" y="2662765"/>
            <a:ext cx="168094" cy="990600"/>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755921" y="1502831"/>
            <a:ext cx="1097844" cy="6815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p:cNvCxnSpPr>
          <p:nvPr/>
        </p:nvCxnSpPr>
        <p:spPr>
          <a:xfrm flipV="1">
            <a:off x="996990" y="288925"/>
            <a:ext cx="603250" cy="4254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525355" y="310990"/>
            <a:ext cx="2224712" cy="369332"/>
          </a:xfrm>
          <a:prstGeom prst="rect">
            <a:avLst/>
          </a:prstGeom>
          <a:noFill/>
        </p:spPr>
        <p:txBody>
          <a:bodyPr wrap="none" rtlCol="0">
            <a:spAutoFit/>
          </a:bodyPr>
          <a:lstStyle/>
          <a:p>
            <a:r>
              <a:rPr lang="en-US" dirty="0"/>
              <a:t>Requires team signoff</a:t>
            </a:r>
          </a:p>
        </p:txBody>
      </p:sp>
      <p:sp>
        <p:nvSpPr>
          <p:cNvPr id="3" name="Star: 5 Points 2">
            <a:extLst>
              <a:ext uri="{FF2B5EF4-FFF2-40B4-BE49-F238E27FC236}">
                <a16:creationId xmlns:a16="http://schemas.microsoft.com/office/drawing/2014/main" id="{BD966F07-09EA-4317-B248-410A7E04AD8C}"/>
              </a:ext>
            </a:extLst>
          </p:cNvPr>
          <p:cNvSpPr/>
          <p:nvPr/>
        </p:nvSpPr>
        <p:spPr>
          <a:xfrm>
            <a:off x="2145668" y="1722965"/>
            <a:ext cx="191588" cy="215900"/>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tar: 5 Points 37">
            <a:extLst>
              <a:ext uri="{FF2B5EF4-FFF2-40B4-BE49-F238E27FC236}">
                <a16:creationId xmlns:a16="http://schemas.microsoft.com/office/drawing/2014/main" id="{0F45B37C-5F7C-4B54-85F9-0CF4F4D669DB}"/>
              </a:ext>
            </a:extLst>
          </p:cNvPr>
          <p:cNvSpPr/>
          <p:nvPr/>
        </p:nvSpPr>
        <p:spPr>
          <a:xfrm>
            <a:off x="4174516" y="1674010"/>
            <a:ext cx="191588" cy="215900"/>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BF40E611-FE20-42A8-95FC-713A4068B9F2}"/>
              </a:ext>
            </a:extLst>
          </p:cNvPr>
          <p:cNvSpPr/>
          <p:nvPr/>
        </p:nvSpPr>
        <p:spPr>
          <a:xfrm>
            <a:off x="6096490" y="1660808"/>
            <a:ext cx="191588" cy="215900"/>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tar: 5 Points 50">
            <a:extLst>
              <a:ext uri="{FF2B5EF4-FFF2-40B4-BE49-F238E27FC236}">
                <a16:creationId xmlns:a16="http://schemas.microsoft.com/office/drawing/2014/main" id="{F97EF6D1-BC7E-4C4E-A957-6C460BC0530E}"/>
              </a:ext>
            </a:extLst>
          </p:cNvPr>
          <p:cNvSpPr/>
          <p:nvPr/>
        </p:nvSpPr>
        <p:spPr>
          <a:xfrm>
            <a:off x="647700" y="4954752"/>
            <a:ext cx="191588" cy="215900"/>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577AF74-C03E-4864-81F6-4E5CD09E4C5B}"/>
              </a:ext>
            </a:extLst>
          </p:cNvPr>
          <p:cNvSpPr txBox="1"/>
          <p:nvPr/>
        </p:nvSpPr>
        <p:spPr>
          <a:xfrm>
            <a:off x="843563" y="4897335"/>
            <a:ext cx="6825449" cy="646331"/>
          </a:xfrm>
          <a:prstGeom prst="rect">
            <a:avLst/>
          </a:prstGeom>
          <a:noFill/>
        </p:spPr>
        <p:txBody>
          <a:bodyPr wrap="square" rtlCol="0">
            <a:spAutoFit/>
          </a:bodyPr>
          <a:lstStyle/>
          <a:p>
            <a:r>
              <a:rPr lang="en-US" dirty="0"/>
              <a:t>For each merge back into Main, provide a list of which </a:t>
            </a:r>
            <a:r>
              <a:rPr lang="en-US" dirty="0" smtClean="0"/>
              <a:t>Tasks of </a:t>
            </a:r>
            <a:r>
              <a:rPr lang="en-US"/>
              <a:t>which </a:t>
            </a:r>
            <a:r>
              <a:rPr lang="en-US" smtClean="0"/>
              <a:t>User </a:t>
            </a:r>
            <a:r>
              <a:rPr lang="en-US" dirty="0" smtClean="0"/>
              <a:t>Stories of which Features </a:t>
            </a:r>
            <a:r>
              <a:rPr lang="en-US" dirty="0"/>
              <a:t>were completed</a:t>
            </a:r>
          </a:p>
        </p:txBody>
      </p:sp>
      <p:sp>
        <p:nvSpPr>
          <p:cNvPr id="15" name="TextBox 14">
            <a:extLst>
              <a:ext uri="{FF2B5EF4-FFF2-40B4-BE49-F238E27FC236}">
                <a16:creationId xmlns:a16="http://schemas.microsoft.com/office/drawing/2014/main" id="{F2741C03-06F1-430F-815B-F5A586D037FC}"/>
              </a:ext>
            </a:extLst>
          </p:cNvPr>
          <p:cNvSpPr txBox="1"/>
          <p:nvPr/>
        </p:nvSpPr>
        <p:spPr>
          <a:xfrm>
            <a:off x="4366105" y="1376431"/>
            <a:ext cx="604212" cy="276999"/>
          </a:xfrm>
          <a:prstGeom prst="rect">
            <a:avLst/>
          </a:prstGeom>
          <a:noFill/>
        </p:spPr>
        <p:txBody>
          <a:bodyPr wrap="square" rtlCol="0">
            <a:spAutoFit/>
          </a:bodyPr>
          <a:lstStyle/>
          <a:p>
            <a:r>
              <a:rPr lang="en-US" sz="1200" b="1" dirty="0" smtClean="0"/>
              <a:t>Date 2</a:t>
            </a:r>
            <a:endParaRPr lang="en-US" sz="1200" b="1" dirty="0"/>
          </a:p>
        </p:txBody>
      </p:sp>
      <p:sp>
        <p:nvSpPr>
          <p:cNvPr id="52" name="TextBox 51">
            <a:extLst>
              <a:ext uri="{FF2B5EF4-FFF2-40B4-BE49-F238E27FC236}">
                <a16:creationId xmlns:a16="http://schemas.microsoft.com/office/drawing/2014/main" id="{CCE9E2AB-C759-4468-A7C6-6DAAA12F78E4}"/>
              </a:ext>
            </a:extLst>
          </p:cNvPr>
          <p:cNvSpPr txBox="1"/>
          <p:nvPr/>
        </p:nvSpPr>
        <p:spPr>
          <a:xfrm>
            <a:off x="1316266" y="1929919"/>
            <a:ext cx="563035" cy="276999"/>
          </a:xfrm>
          <a:prstGeom prst="rect">
            <a:avLst/>
          </a:prstGeom>
          <a:noFill/>
        </p:spPr>
        <p:txBody>
          <a:bodyPr wrap="square" rtlCol="0">
            <a:spAutoFit/>
          </a:bodyPr>
          <a:lstStyle/>
          <a:p>
            <a:r>
              <a:rPr lang="en-US" sz="1200" b="1" dirty="0"/>
              <a:t>date</a:t>
            </a:r>
          </a:p>
        </p:txBody>
      </p:sp>
      <p:sp>
        <p:nvSpPr>
          <p:cNvPr id="53" name="TextBox 52">
            <a:extLst>
              <a:ext uri="{FF2B5EF4-FFF2-40B4-BE49-F238E27FC236}">
                <a16:creationId xmlns:a16="http://schemas.microsoft.com/office/drawing/2014/main" id="{F478F8A3-23E3-4BE3-8051-F2F9F7F08823}"/>
              </a:ext>
            </a:extLst>
          </p:cNvPr>
          <p:cNvSpPr txBox="1"/>
          <p:nvPr/>
        </p:nvSpPr>
        <p:spPr>
          <a:xfrm>
            <a:off x="3233402" y="1960315"/>
            <a:ext cx="563035" cy="276999"/>
          </a:xfrm>
          <a:prstGeom prst="rect">
            <a:avLst/>
          </a:prstGeom>
          <a:noFill/>
        </p:spPr>
        <p:txBody>
          <a:bodyPr wrap="square" rtlCol="0">
            <a:spAutoFit/>
          </a:bodyPr>
          <a:lstStyle/>
          <a:p>
            <a:r>
              <a:rPr lang="en-US" sz="1200" b="1" dirty="0"/>
              <a:t>date</a:t>
            </a:r>
          </a:p>
        </p:txBody>
      </p:sp>
      <p:sp>
        <p:nvSpPr>
          <p:cNvPr id="54" name="TextBox 53">
            <a:extLst>
              <a:ext uri="{FF2B5EF4-FFF2-40B4-BE49-F238E27FC236}">
                <a16:creationId xmlns:a16="http://schemas.microsoft.com/office/drawing/2014/main" id="{00409721-F021-4DED-AD60-8968552FFD15}"/>
              </a:ext>
            </a:extLst>
          </p:cNvPr>
          <p:cNvSpPr txBox="1"/>
          <p:nvPr/>
        </p:nvSpPr>
        <p:spPr>
          <a:xfrm>
            <a:off x="5148436" y="1947330"/>
            <a:ext cx="563035" cy="276999"/>
          </a:xfrm>
          <a:prstGeom prst="rect">
            <a:avLst/>
          </a:prstGeom>
          <a:noFill/>
        </p:spPr>
        <p:txBody>
          <a:bodyPr wrap="square" rtlCol="0">
            <a:spAutoFit/>
          </a:bodyPr>
          <a:lstStyle/>
          <a:p>
            <a:r>
              <a:rPr lang="en-US" sz="1200" b="1" dirty="0"/>
              <a:t>date</a:t>
            </a:r>
          </a:p>
        </p:txBody>
      </p:sp>
      <p:sp>
        <p:nvSpPr>
          <p:cNvPr id="55" name="TextBox 54">
            <a:extLst>
              <a:ext uri="{FF2B5EF4-FFF2-40B4-BE49-F238E27FC236}">
                <a16:creationId xmlns:a16="http://schemas.microsoft.com/office/drawing/2014/main" id="{542E648A-A1AC-42CE-AAA2-28D2F6B72892}"/>
              </a:ext>
            </a:extLst>
          </p:cNvPr>
          <p:cNvSpPr txBox="1"/>
          <p:nvPr/>
        </p:nvSpPr>
        <p:spPr>
          <a:xfrm>
            <a:off x="2381707" y="1397011"/>
            <a:ext cx="652566" cy="276999"/>
          </a:xfrm>
          <a:prstGeom prst="rect">
            <a:avLst/>
          </a:prstGeom>
          <a:noFill/>
        </p:spPr>
        <p:txBody>
          <a:bodyPr wrap="square" rtlCol="0">
            <a:spAutoFit/>
          </a:bodyPr>
          <a:lstStyle/>
          <a:p>
            <a:r>
              <a:rPr lang="en-US" sz="1200" b="1" dirty="0" smtClean="0"/>
              <a:t>Date 1</a:t>
            </a:r>
            <a:endParaRPr lang="en-US" sz="1200" b="1" dirty="0"/>
          </a:p>
        </p:txBody>
      </p:sp>
      <p:sp>
        <p:nvSpPr>
          <p:cNvPr id="56" name="TextBox 55">
            <a:extLst>
              <a:ext uri="{FF2B5EF4-FFF2-40B4-BE49-F238E27FC236}">
                <a16:creationId xmlns:a16="http://schemas.microsoft.com/office/drawing/2014/main" id="{C6B33785-A070-4971-B05F-2F72B47E82C9}"/>
              </a:ext>
            </a:extLst>
          </p:cNvPr>
          <p:cNvSpPr txBox="1"/>
          <p:nvPr/>
        </p:nvSpPr>
        <p:spPr>
          <a:xfrm>
            <a:off x="6175021" y="1419647"/>
            <a:ext cx="700618" cy="276999"/>
          </a:xfrm>
          <a:prstGeom prst="rect">
            <a:avLst/>
          </a:prstGeom>
          <a:noFill/>
        </p:spPr>
        <p:txBody>
          <a:bodyPr wrap="square" rtlCol="0">
            <a:spAutoFit/>
          </a:bodyPr>
          <a:lstStyle/>
          <a:p>
            <a:r>
              <a:rPr lang="en-US" sz="1200" b="1" dirty="0" smtClean="0"/>
              <a:t>Date 3</a:t>
            </a:r>
            <a:endParaRPr lang="en-US" sz="1200" b="1" dirty="0"/>
          </a:p>
        </p:txBody>
      </p:sp>
      <p:cxnSp>
        <p:nvCxnSpPr>
          <p:cNvPr id="57" name="Straight Arrow Connector 56"/>
          <p:cNvCxnSpPr/>
          <p:nvPr/>
        </p:nvCxnSpPr>
        <p:spPr>
          <a:xfrm flipH="1">
            <a:off x="1066800" y="2650066"/>
            <a:ext cx="715433" cy="347134"/>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1557867" y="2650066"/>
            <a:ext cx="224366" cy="6477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782233" y="2650066"/>
            <a:ext cx="224367" cy="9906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002844" y="2662765"/>
            <a:ext cx="715433" cy="347134"/>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3493911" y="2662765"/>
            <a:ext cx="224366" cy="6477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718277" y="2662765"/>
            <a:ext cx="224367" cy="9906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4917721" y="2662765"/>
            <a:ext cx="715433" cy="347134"/>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5408788" y="2662765"/>
            <a:ext cx="224366" cy="6477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633154" y="2662765"/>
            <a:ext cx="224367" cy="9906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4278432" y="366542"/>
            <a:ext cx="389779" cy="507955"/>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836673" y="416782"/>
            <a:ext cx="3051348" cy="369332"/>
          </a:xfrm>
          <a:prstGeom prst="rect">
            <a:avLst/>
          </a:prstGeom>
          <a:noFill/>
        </p:spPr>
        <p:txBody>
          <a:bodyPr wrap="none" rtlCol="0">
            <a:spAutoFit/>
          </a:bodyPr>
          <a:lstStyle/>
          <a:p>
            <a:r>
              <a:rPr lang="en-US" dirty="0"/>
              <a:t>Requires team </a:t>
            </a:r>
            <a:r>
              <a:rPr lang="en-US" dirty="0" smtClean="0"/>
              <a:t>communication</a:t>
            </a:r>
            <a:endParaRPr lang="en-US" dirty="0"/>
          </a:p>
        </p:txBody>
      </p:sp>
    </p:spTree>
    <p:extLst>
      <p:ext uri="{BB962C8B-B14F-4D97-AF65-F5344CB8AC3E}">
        <p14:creationId xmlns:p14="http://schemas.microsoft.com/office/powerpoint/2010/main" val="14162921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4154</TotalTime>
  <Words>302</Words>
  <Application>Microsoft Office PowerPoint</Application>
  <PresentationFormat>On-screen Show (4:3)</PresentationFormat>
  <Paragraphs>31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I presume you have all used git and github to properly store and manage your source code.</vt:lpstr>
      <vt:lpstr>Moving the code forward in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Control</dc:title>
  <dc:creator>Dad</dc:creator>
  <cp:lastModifiedBy>Kurt Friedrich</cp:lastModifiedBy>
  <cp:revision>12</cp:revision>
  <dcterms:created xsi:type="dcterms:W3CDTF">2017-08-29T19:03:59Z</dcterms:created>
  <dcterms:modified xsi:type="dcterms:W3CDTF">2020-09-01T18:46:56Z</dcterms:modified>
</cp:coreProperties>
</file>