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89" r:id="rId2"/>
    <p:sldId id="286" r:id="rId3"/>
    <p:sldId id="259" r:id="rId4"/>
    <p:sldId id="287" r:id="rId5"/>
    <p:sldId id="260" r:id="rId6"/>
    <p:sldId id="281" r:id="rId7"/>
    <p:sldId id="282" r:id="rId8"/>
    <p:sldId id="284" r:id="rId9"/>
    <p:sldId id="285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63A6-BB16-4DD3-97EB-D40B7274EE9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urtsastro.azurewebsit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is here.  It is not some future thing.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project you submit will include both</a:t>
            </a:r>
          </a:p>
          <a:p>
            <a:pPr lvl="1"/>
            <a:r>
              <a:rPr lang="en-US" sz="2400" dirty="0" smtClean="0"/>
              <a:t>A link to a github repo with all your bits</a:t>
            </a:r>
          </a:p>
          <a:p>
            <a:pPr lvl="1"/>
            <a:r>
              <a:rPr lang="en-US" sz="2400" dirty="0" smtClean="0"/>
              <a:t>A link to a running version deployed on the Azure cloud.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75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Your BC student DreamSpark account gets you a free Azure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0971"/>
            <a:ext cx="7886700" cy="5271796"/>
          </a:xfrm>
        </p:spPr>
        <p:txBody>
          <a:bodyPr>
            <a:normAutofit/>
          </a:bodyPr>
          <a:lstStyle/>
          <a:p>
            <a:r>
              <a:rPr lang="en-US" dirty="0" smtClean="0"/>
              <a:t>With a credit card, anyone can get a free Azure services</a:t>
            </a:r>
            <a:endParaRPr lang="en-US" dirty="0"/>
          </a:p>
          <a:p>
            <a:r>
              <a:rPr lang="en-US" dirty="0" smtClean="0"/>
              <a:t>But as a student, you do not need a credit card. If Azure asks you for one, you have gone down an incorrect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many ways to get your bits hosted on Azure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005"/>
            <a:ext cx="7886700" cy="5383762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push them directly from </a:t>
            </a:r>
            <a:r>
              <a:rPr lang="en-US" dirty="0" smtClean="0"/>
              <a:t>Code  ( we will do this)</a:t>
            </a:r>
            <a:endParaRPr lang="en-US" dirty="0" smtClean="0"/>
          </a:p>
          <a:p>
            <a:r>
              <a:rPr lang="en-US" dirty="0" smtClean="0"/>
              <a:t>You can push them directly from Visual Studio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pull them up using the Azure Management Portal</a:t>
            </a:r>
          </a:p>
          <a:p>
            <a:r>
              <a:rPr lang="en-US" dirty="0" smtClean="0"/>
              <a:t>You can keep your bits on github, and then, </a:t>
            </a:r>
            <a:r>
              <a:rPr lang="en-US" dirty="0"/>
              <a:t>using the Azure Management </a:t>
            </a:r>
            <a:r>
              <a:rPr lang="en-US" dirty="0" smtClean="0"/>
              <a:t>Portal, point Azure to 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79543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539"/>
            <a:ext cx="7886700" cy="763878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sz="3200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8417"/>
            <a:ext cx="7886700" cy="5654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IaaS Infrastructure </a:t>
            </a:r>
            <a:r>
              <a:rPr lang="en-US" dirty="0"/>
              <a:t>as a </a:t>
            </a:r>
            <a:r>
              <a:rPr lang="en-US" dirty="0" smtClean="0"/>
              <a:t>Service: Empty virtual machines, networking, and storage.  You configure it, you load the OS’s, install SQL, and the apps, you do the SW maintenance. </a:t>
            </a:r>
          </a:p>
          <a:p>
            <a:r>
              <a:rPr lang="en-US" dirty="0" smtClean="0"/>
              <a:t>PaaS Platform as a Service: environment: hosted platforms, you supply the app.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(what we will use)</a:t>
            </a:r>
          </a:p>
          <a:p>
            <a:pPr lvl="1"/>
            <a:r>
              <a:rPr lang="en-US" dirty="0" smtClean="0"/>
              <a:t>Including high density hosting of websites where the resources are shared, how often does anyone really look at my site??</a:t>
            </a:r>
          </a:p>
          <a:p>
            <a:pPr lvl="1"/>
            <a:r>
              <a:rPr lang="en-US" dirty="0" smtClean="0">
                <a:hlinkClick r:id="rId2"/>
              </a:rPr>
              <a:t>http://kurtsastro.azurewebsites.net/</a:t>
            </a:r>
            <a:endParaRPr lang="en-US" dirty="0" smtClean="0"/>
          </a:p>
          <a:p>
            <a:pPr lvl="1"/>
            <a:r>
              <a:rPr lang="en-US" dirty="0" smtClean="0"/>
              <a:t>build sites </a:t>
            </a:r>
          </a:p>
          <a:p>
            <a:pPr lvl="2"/>
            <a:r>
              <a:rPr lang="en-US" dirty="0" smtClean="0"/>
              <a:t>using ASP.NET, PHP, Node.js, or Python </a:t>
            </a:r>
          </a:p>
          <a:p>
            <a:pPr lvl="2"/>
            <a:r>
              <a:rPr lang="en-US" dirty="0" smtClean="0"/>
              <a:t>can be deployed using FTP, Git, Mercurial or Team Foundation Server</a:t>
            </a:r>
          </a:p>
          <a:p>
            <a:pPr lvl="2"/>
            <a:r>
              <a:rPr lang="en-US" dirty="0" smtClean="0"/>
              <a:t>App can use MySQL, MongoDB, Azure SQL Databases, lots of other stuff</a:t>
            </a:r>
          </a:p>
          <a:p>
            <a:pPr lvl="1"/>
            <a:r>
              <a:rPr lang="en-US" dirty="0" smtClean="0"/>
              <a:t>You have no idea what machine is running your software at any moment. Host OS and runtime get  automatic patches and upgrades with no loss of downtime.</a:t>
            </a:r>
          </a:p>
          <a:p>
            <a:r>
              <a:rPr lang="en-US" dirty="0"/>
              <a:t>SaaS Software as a Service  (application as a service) Multi-tenant architecture </a:t>
            </a:r>
            <a:r>
              <a:rPr lang="en-US" dirty="0" smtClean="0"/>
              <a:t>is </a:t>
            </a:r>
            <a:r>
              <a:rPr lang="en-US" dirty="0"/>
              <a:t>highly </a:t>
            </a:r>
            <a:r>
              <a:rPr lang="en-US" dirty="0" smtClean="0"/>
              <a:t>efficient, same </a:t>
            </a:r>
            <a:r>
              <a:rPr lang="en-US" dirty="0"/>
              <a:t>source code </a:t>
            </a:r>
            <a:r>
              <a:rPr lang="en-US" dirty="0" smtClean="0"/>
              <a:t>for </a:t>
            </a:r>
            <a:r>
              <a:rPr lang="en-US" dirty="0"/>
              <a:t>every </a:t>
            </a:r>
            <a:r>
              <a:rPr lang="en-US" dirty="0" smtClean="0"/>
              <a:t>customer</a:t>
            </a:r>
            <a:r>
              <a:rPr lang="en-US" dirty="0"/>
              <a:t>,</a:t>
            </a:r>
            <a:r>
              <a:rPr lang="en-US" dirty="0" smtClean="0"/>
              <a:t> meets customer </a:t>
            </a:r>
            <a:r>
              <a:rPr lang="en-US" dirty="0"/>
              <a:t>requirement by simple </a:t>
            </a:r>
            <a:r>
              <a:rPr lang="en-US" dirty="0" smtClean="0"/>
              <a:t>configuration settings.</a:t>
            </a:r>
            <a:endParaRPr lang="en-US" dirty="0"/>
          </a:p>
          <a:p>
            <a:pPr lvl="1"/>
            <a:r>
              <a:rPr lang="en-US" dirty="0" smtClean="0"/>
              <a:t>Office 360, Gmail,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/>
              <a:t>SalesForce</a:t>
            </a:r>
            <a:r>
              <a:rPr lang="en-US" dirty="0"/>
              <a:t> </a:t>
            </a:r>
            <a:r>
              <a:rPr lang="en-US" dirty="0" smtClean="0"/>
              <a:t>CRM</a:t>
            </a:r>
          </a:p>
          <a:p>
            <a:pPr lvl="1"/>
            <a:r>
              <a:rPr lang="en-US" dirty="0" smtClean="0"/>
              <a:t>ancestry.com</a:t>
            </a:r>
          </a:p>
          <a:p>
            <a:pPr lvl="1"/>
            <a:r>
              <a:rPr lang="en-US" dirty="0" smtClean="0"/>
              <a:t>surveymonkey.com</a:t>
            </a:r>
          </a:p>
          <a:p>
            <a:pPr lvl="1"/>
            <a:r>
              <a:rPr lang="en-US" dirty="0" smtClean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298185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/>
          <a:lstStyle/>
          <a:p>
            <a:r>
              <a:rPr lang="en-US" dirty="0" smtClean="0"/>
              <a:t>Also, many other </a:t>
            </a:r>
            <a:r>
              <a:rPr lang="en-US" sz="3200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005"/>
            <a:ext cx="7886700" cy="5383762"/>
          </a:xfrm>
        </p:spPr>
        <p:txBody>
          <a:bodyPr>
            <a:normAutofit/>
          </a:bodyPr>
          <a:lstStyle/>
          <a:p>
            <a:r>
              <a:rPr lang="en-US" dirty="0" smtClean="0"/>
              <a:t>Storage </a:t>
            </a:r>
            <a:r>
              <a:rPr lang="en-US" dirty="0"/>
              <a:t>Services provides REST and SDK APIs for storing and accessing data on the cloud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Table Service: store structured text in partitioned collections of entities that are accessed by partition key and primary key. It's a NoSQL non-relational database.</a:t>
            </a:r>
          </a:p>
          <a:p>
            <a:pPr lvl="1"/>
            <a:r>
              <a:rPr lang="en-US" dirty="0" smtClean="0"/>
              <a:t>Blob Service:  store unstructured text and binary data as blobs that can be accessed by a HTTP(S) path.</a:t>
            </a:r>
          </a:p>
          <a:p>
            <a:pPr lvl="1"/>
            <a:r>
              <a:rPr lang="en-US" dirty="0" smtClean="0"/>
              <a:t>Queue Service lets programs communicate asynchronously by message using queues.</a:t>
            </a:r>
          </a:p>
          <a:p>
            <a:pPr lvl="1"/>
            <a:r>
              <a:rPr lang="en-US" dirty="0" smtClean="0"/>
              <a:t>File Services</a:t>
            </a:r>
          </a:p>
          <a:p>
            <a:pPr lvl="1"/>
            <a:r>
              <a:rPr lang="en-US" dirty="0" smtClean="0"/>
              <a:t>Typically 2 or 3 way RAID sets.</a:t>
            </a:r>
          </a:p>
          <a:p>
            <a:r>
              <a:rPr lang="en-US" dirty="0" smtClean="0"/>
              <a:t>Pub/Sub services</a:t>
            </a:r>
          </a:p>
          <a:p>
            <a:r>
              <a:rPr lang="en-US" dirty="0" smtClean="0"/>
              <a:t>Many more</a:t>
            </a: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6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Dynamic growth and shrinking, pay only for what you use</a:t>
            </a:r>
          </a:p>
          <a:p>
            <a:r>
              <a:rPr lang="en-US" sz="2400" dirty="0" smtClean="0"/>
              <a:t>High Availability</a:t>
            </a:r>
          </a:p>
          <a:p>
            <a:r>
              <a:rPr lang="en-US" sz="2400" dirty="0" smtClean="0"/>
              <a:t>Geographic choices for speed, government regulations, taxes, disaster recovery, etc.</a:t>
            </a:r>
          </a:p>
          <a:p>
            <a:r>
              <a:rPr lang="en-US" sz="2400" dirty="0" smtClean="0"/>
              <a:t>No massive initial capital investment, great for startups</a:t>
            </a:r>
          </a:p>
          <a:p>
            <a:r>
              <a:rPr lang="en-US" sz="2400" dirty="0" smtClean="0"/>
              <a:t>Massive jobs (Hadoop), e.g. use 1000 computers for 2 hours, and then give them all back. (e.g. video image rendering)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6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60678" y="287866"/>
            <a:ext cx="4698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Azure regions (probably out of date)</a:t>
            </a:r>
          </a:p>
          <a:p>
            <a:pPr algn="ctr"/>
            <a:r>
              <a:rPr lang="en-US" sz="2400" dirty="0" smtClean="0"/>
              <a:t>Note the pairs for HA</a:t>
            </a:r>
            <a:endParaRPr lang="en-US" sz="2400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2" y="1608993"/>
            <a:ext cx="8841699" cy="50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0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257300"/>
            <a:ext cx="592455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323" y="223935"/>
            <a:ext cx="8451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Computers, Storage, Networking built in an HP or Dell Factory and shipped as containers</a:t>
            </a:r>
          </a:p>
          <a:p>
            <a:pPr algn="ctr"/>
            <a:r>
              <a:rPr lang="en-US" dirty="0" smtClean="0"/>
              <a:t>Just plug in power, cooling,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zure Dell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1" y="1693333"/>
            <a:ext cx="8036897" cy="42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6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665"/>
            <a:ext cx="9144000" cy="6060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5538" y="167950"/>
            <a:ext cx="453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of several at this site Dublin 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63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111"/>
            <a:ext cx="9144000" cy="4797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5921" y="317240"/>
            <a:ext cx="292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Wyoming Data Center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4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576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cloud is here.  It is not some future thing.</vt:lpstr>
      <vt:lpstr>Types of cloud services</vt:lpstr>
      <vt:lpstr>Also, many other cloud services</vt:lpstr>
      <vt:lpstr>Cloud 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BC student DreamSpark account gets you a free Azure account</vt:lpstr>
      <vt:lpstr>There are many ways to get your bits hosted on Azure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mobile phone app which stores its data in the cloud.</dc:title>
  <dc:creator>Dad</dc:creator>
  <cp:lastModifiedBy>Kurt Friedrich</cp:lastModifiedBy>
  <cp:revision>65</cp:revision>
  <dcterms:created xsi:type="dcterms:W3CDTF">2016-05-21T01:39:38Z</dcterms:created>
  <dcterms:modified xsi:type="dcterms:W3CDTF">2020-08-21T22:46:36Z</dcterms:modified>
</cp:coreProperties>
</file>