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6" r:id="rId4"/>
    <p:sldId id="257" r:id="rId5"/>
    <p:sldId id="258" r:id="rId6"/>
    <p:sldId id="259" r:id="rId7"/>
    <p:sldId id="261" r:id="rId8"/>
    <p:sldId id="265"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37" autoAdjust="0"/>
    <p:restoredTop sz="94660"/>
  </p:normalViewPr>
  <p:slideViewPr>
    <p:cSldViewPr snapToGrid="0">
      <p:cViewPr varScale="1">
        <p:scale>
          <a:sx n="155" d="100"/>
          <a:sy n="155" d="100"/>
        </p:scale>
        <p:origin x="14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710AE6-F07C-4676-9A1B-C99CC6D727C6}"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B7E92-8F96-4A6B-B160-42160E20C725}" type="slidenum">
              <a:rPr lang="en-US" smtClean="0"/>
              <a:t>‹#›</a:t>
            </a:fld>
            <a:endParaRPr lang="en-US"/>
          </a:p>
        </p:txBody>
      </p:sp>
    </p:spTree>
    <p:extLst>
      <p:ext uri="{BB962C8B-B14F-4D97-AF65-F5344CB8AC3E}">
        <p14:creationId xmlns:p14="http://schemas.microsoft.com/office/powerpoint/2010/main" val="395567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710AE6-F07C-4676-9A1B-C99CC6D727C6}"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B7E92-8F96-4A6B-B160-42160E20C725}" type="slidenum">
              <a:rPr lang="en-US" smtClean="0"/>
              <a:t>‹#›</a:t>
            </a:fld>
            <a:endParaRPr lang="en-US"/>
          </a:p>
        </p:txBody>
      </p:sp>
    </p:spTree>
    <p:extLst>
      <p:ext uri="{BB962C8B-B14F-4D97-AF65-F5344CB8AC3E}">
        <p14:creationId xmlns:p14="http://schemas.microsoft.com/office/powerpoint/2010/main" val="3139538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710AE6-F07C-4676-9A1B-C99CC6D727C6}"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B7E92-8F96-4A6B-B160-42160E20C725}" type="slidenum">
              <a:rPr lang="en-US" smtClean="0"/>
              <a:t>‹#›</a:t>
            </a:fld>
            <a:endParaRPr lang="en-US"/>
          </a:p>
        </p:txBody>
      </p:sp>
    </p:spTree>
    <p:extLst>
      <p:ext uri="{BB962C8B-B14F-4D97-AF65-F5344CB8AC3E}">
        <p14:creationId xmlns:p14="http://schemas.microsoft.com/office/powerpoint/2010/main" val="332631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710AE6-F07C-4676-9A1B-C99CC6D727C6}"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B7E92-8F96-4A6B-B160-42160E20C725}" type="slidenum">
              <a:rPr lang="en-US" smtClean="0"/>
              <a:t>‹#›</a:t>
            </a:fld>
            <a:endParaRPr lang="en-US"/>
          </a:p>
        </p:txBody>
      </p:sp>
    </p:spTree>
    <p:extLst>
      <p:ext uri="{BB962C8B-B14F-4D97-AF65-F5344CB8AC3E}">
        <p14:creationId xmlns:p14="http://schemas.microsoft.com/office/powerpoint/2010/main" val="227777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710AE6-F07C-4676-9A1B-C99CC6D727C6}"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B7E92-8F96-4A6B-B160-42160E20C725}" type="slidenum">
              <a:rPr lang="en-US" smtClean="0"/>
              <a:t>‹#›</a:t>
            </a:fld>
            <a:endParaRPr lang="en-US"/>
          </a:p>
        </p:txBody>
      </p:sp>
    </p:spTree>
    <p:extLst>
      <p:ext uri="{BB962C8B-B14F-4D97-AF65-F5344CB8AC3E}">
        <p14:creationId xmlns:p14="http://schemas.microsoft.com/office/powerpoint/2010/main" val="9523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710AE6-F07C-4676-9A1B-C99CC6D727C6}"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B7E92-8F96-4A6B-B160-42160E20C725}" type="slidenum">
              <a:rPr lang="en-US" smtClean="0"/>
              <a:t>‹#›</a:t>
            </a:fld>
            <a:endParaRPr lang="en-US"/>
          </a:p>
        </p:txBody>
      </p:sp>
    </p:spTree>
    <p:extLst>
      <p:ext uri="{BB962C8B-B14F-4D97-AF65-F5344CB8AC3E}">
        <p14:creationId xmlns:p14="http://schemas.microsoft.com/office/powerpoint/2010/main" val="66200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710AE6-F07C-4676-9A1B-C99CC6D727C6}" type="datetimeFigureOut">
              <a:rPr lang="en-US" smtClean="0"/>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B7E92-8F96-4A6B-B160-42160E20C725}" type="slidenum">
              <a:rPr lang="en-US" smtClean="0"/>
              <a:t>‹#›</a:t>
            </a:fld>
            <a:endParaRPr lang="en-US"/>
          </a:p>
        </p:txBody>
      </p:sp>
    </p:spTree>
    <p:extLst>
      <p:ext uri="{BB962C8B-B14F-4D97-AF65-F5344CB8AC3E}">
        <p14:creationId xmlns:p14="http://schemas.microsoft.com/office/powerpoint/2010/main" val="329732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710AE6-F07C-4676-9A1B-C99CC6D727C6}" type="datetimeFigureOut">
              <a:rPr lang="en-US" smtClean="0"/>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B7E92-8F96-4A6B-B160-42160E20C725}" type="slidenum">
              <a:rPr lang="en-US" smtClean="0"/>
              <a:t>‹#›</a:t>
            </a:fld>
            <a:endParaRPr lang="en-US"/>
          </a:p>
        </p:txBody>
      </p:sp>
    </p:spTree>
    <p:extLst>
      <p:ext uri="{BB962C8B-B14F-4D97-AF65-F5344CB8AC3E}">
        <p14:creationId xmlns:p14="http://schemas.microsoft.com/office/powerpoint/2010/main" val="16496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710AE6-F07C-4676-9A1B-C99CC6D727C6}" type="datetimeFigureOut">
              <a:rPr lang="en-US" smtClean="0"/>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B7E92-8F96-4A6B-B160-42160E20C725}" type="slidenum">
              <a:rPr lang="en-US" smtClean="0"/>
              <a:t>‹#›</a:t>
            </a:fld>
            <a:endParaRPr lang="en-US"/>
          </a:p>
        </p:txBody>
      </p:sp>
    </p:spTree>
    <p:extLst>
      <p:ext uri="{BB962C8B-B14F-4D97-AF65-F5344CB8AC3E}">
        <p14:creationId xmlns:p14="http://schemas.microsoft.com/office/powerpoint/2010/main" val="373221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10AE6-F07C-4676-9A1B-C99CC6D727C6}"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B7E92-8F96-4A6B-B160-42160E20C725}" type="slidenum">
              <a:rPr lang="en-US" smtClean="0"/>
              <a:t>‹#›</a:t>
            </a:fld>
            <a:endParaRPr lang="en-US"/>
          </a:p>
        </p:txBody>
      </p:sp>
    </p:spTree>
    <p:extLst>
      <p:ext uri="{BB962C8B-B14F-4D97-AF65-F5344CB8AC3E}">
        <p14:creationId xmlns:p14="http://schemas.microsoft.com/office/powerpoint/2010/main" val="1473031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10AE6-F07C-4676-9A1B-C99CC6D727C6}" type="datetimeFigureOut">
              <a:rPr lang="en-US" smtClean="0"/>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B7E92-8F96-4A6B-B160-42160E20C725}" type="slidenum">
              <a:rPr lang="en-US" smtClean="0"/>
              <a:t>‹#›</a:t>
            </a:fld>
            <a:endParaRPr lang="en-US"/>
          </a:p>
        </p:txBody>
      </p:sp>
    </p:spTree>
    <p:extLst>
      <p:ext uri="{BB962C8B-B14F-4D97-AF65-F5344CB8AC3E}">
        <p14:creationId xmlns:p14="http://schemas.microsoft.com/office/powerpoint/2010/main" val="1076844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10AE6-F07C-4676-9A1B-C99CC6D727C6}" type="datetimeFigureOut">
              <a:rPr lang="en-US" smtClean="0"/>
              <a:t>8/30/2020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FB7E92-8F96-4A6B-B160-42160E20C725}" type="slidenum">
              <a:rPr lang="en-US" smtClean="0"/>
              <a:t>‹#›</a:t>
            </a:fld>
            <a:endParaRPr lang="en-US"/>
          </a:p>
        </p:txBody>
      </p:sp>
    </p:spTree>
    <p:extLst>
      <p:ext uri="{BB962C8B-B14F-4D97-AF65-F5344CB8AC3E}">
        <p14:creationId xmlns:p14="http://schemas.microsoft.com/office/powerpoint/2010/main" val="2205764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9TycLR0TqF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odeproject.com/Articles/604417/Agile-software-development-methodologies-and-how-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agilemanifesto.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Scrum</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0766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1171575"/>
            <a:ext cx="7715250" cy="4514850"/>
          </a:xfrm>
          <a:prstGeom prst="rect">
            <a:avLst/>
          </a:prstGeom>
        </p:spPr>
      </p:pic>
      <p:cxnSp>
        <p:nvCxnSpPr>
          <p:cNvPr id="3" name="Straight Connector 2"/>
          <p:cNvCxnSpPr/>
          <p:nvPr/>
        </p:nvCxnSpPr>
        <p:spPr>
          <a:xfrm>
            <a:off x="2428103" y="2706130"/>
            <a:ext cx="222421" cy="3398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2428102" y="2706130"/>
            <a:ext cx="222421" cy="3398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50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this vid, now, and at home.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 think they are missing a clear “product vision” first step. The elevator pitch you would give to someone investing in the company.  This feeds into the Product Owners role to articulate features that go into the Product Backlog. I will require your project to have one.</a:t>
            </a:r>
            <a:endParaRPr lang="en-US" dirty="0" smtClean="0">
              <a:hlinkClick r:id="rId2"/>
            </a:endParaRPr>
          </a:p>
          <a:p>
            <a:pPr marL="0" indent="0">
              <a:buNone/>
            </a:pPr>
            <a:endParaRPr lang="en-US" dirty="0">
              <a:hlinkClick r:id="rId2"/>
            </a:endParaRPr>
          </a:p>
          <a:p>
            <a:pPr marL="0" indent="0">
              <a:buNone/>
            </a:pPr>
            <a:r>
              <a:rPr lang="en-US" dirty="0" smtClean="0">
                <a:hlinkClick r:id="rId2"/>
              </a:rPr>
              <a:t>https</a:t>
            </a:r>
            <a:r>
              <a:rPr lang="en-US" dirty="0">
                <a:hlinkClick r:id="rId2"/>
              </a:rPr>
              <a:t>://</a:t>
            </a:r>
            <a:r>
              <a:rPr lang="en-US" dirty="0" smtClean="0">
                <a:hlinkClick r:id="rId2"/>
              </a:rPr>
              <a:t>www.youtube.com/watch?v=9TycLR0TqFA</a:t>
            </a:r>
            <a:endParaRPr lang="en-US" dirty="0" smtClean="0"/>
          </a:p>
          <a:p>
            <a:pPr marL="0" indent="0">
              <a:buNone/>
            </a:pPr>
            <a:endParaRPr lang="en-US" dirty="0"/>
          </a:p>
          <a:p>
            <a:pPr marL="0" indent="0">
              <a:buNone/>
            </a:pPr>
            <a:r>
              <a:rPr lang="en-US" dirty="0"/>
              <a:t>(</a:t>
            </a:r>
            <a:r>
              <a:rPr lang="en-US" dirty="0" smtClean="0"/>
              <a:t>We are not going to use their product “</a:t>
            </a:r>
            <a:r>
              <a:rPr lang="en-US" dirty="0" err="1" smtClean="0"/>
              <a:t>Uzility</a:t>
            </a:r>
            <a:r>
              <a:rPr lang="en-US" dirty="0" smtClean="0"/>
              <a:t>”)</a:t>
            </a:r>
          </a:p>
          <a:p>
            <a:pPr marL="0" indent="0">
              <a:buNone/>
            </a:pPr>
            <a:endParaRPr lang="en-US" dirty="0"/>
          </a:p>
        </p:txBody>
      </p:sp>
    </p:spTree>
    <p:extLst>
      <p:ext uri="{BB962C8B-B14F-4D97-AF65-F5344CB8AC3E}">
        <p14:creationId xmlns:p14="http://schemas.microsoft.com/office/powerpoint/2010/main" val="179954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 role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Also does not mention a role of “Architect”.</a:t>
            </a:r>
          </a:p>
          <a:p>
            <a:r>
              <a:rPr lang="en-US" dirty="0" smtClean="0"/>
              <a:t>Often based on many factors, a project will choose a particular design technology, such as, </a:t>
            </a:r>
          </a:p>
          <a:p>
            <a:pPr lvl="1"/>
            <a:r>
              <a:rPr lang="en-US" dirty="0" smtClean="0"/>
              <a:t>Client Code:   React</a:t>
            </a:r>
          </a:p>
          <a:p>
            <a:pPr lvl="1"/>
            <a:r>
              <a:rPr lang="en-US" dirty="0" smtClean="0"/>
              <a:t>Server Code: node.js</a:t>
            </a:r>
          </a:p>
          <a:p>
            <a:pPr lvl="1"/>
            <a:r>
              <a:rPr lang="en-US" dirty="0" smtClean="0"/>
              <a:t>Storage Technology:  SQL</a:t>
            </a:r>
          </a:p>
          <a:p>
            <a:pPr lvl="1"/>
            <a:r>
              <a:rPr lang="en-US" dirty="0" smtClean="0"/>
              <a:t>Security Design</a:t>
            </a:r>
          </a:p>
          <a:p>
            <a:pPr lvl="1"/>
            <a:endParaRPr lang="en-US" dirty="0"/>
          </a:p>
          <a:p>
            <a:r>
              <a:rPr lang="en-US" dirty="0" smtClean="0"/>
              <a:t>Generally there is an experienced team member who drives these choices, and ensures the sprints implement these technologies in an efficient, secure many. She/he is paid better, and is held responsible that the large scale design choices pan out.</a:t>
            </a:r>
            <a:endParaRPr lang="en-US" dirty="0"/>
          </a:p>
        </p:txBody>
      </p:sp>
    </p:spTree>
    <p:extLst>
      <p:ext uri="{BB962C8B-B14F-4D97-AF65-F5344CB8AC3E}">
        <p14:creationId xmlns:p14="http://schemas.microsoft.com/office/powerpoint/2010/main" val="204244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37141"/>
          </a:xfrm>
        </p:spPr>
        <p:txBody>
          <a:bodyPr>
            <a:normAutofit/>
          </a:bodyPr>
          <a:lstStyle/>
          <a:p>
            <a:r>
              <a:rPr lang="en-US" sz="3600" dirty="0"/>
              <a:t>Winston Royce's Waterfall Model</a:t>
            </a:r>
          </a:p>
        </p:txBody>
      </p:sp>
      <p:pic>
        <p:nvPicPr>
          <p:cNvPr id="1026" name="Picture 2" descr="https://www.codeproject.com/KB/architecture/604417/waterf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908" y="1554161"/>
            <a:ext cx="8385483" cy="3813705"/>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p:cNvSpPr txBox="1">
            <a:spLocks/>
          </p:cNvSpPr>
          <p:nvPr/>
        </p:nvSpPr>
        <p:spPr>
          <a:xfrm>
            <a:off x="324908" y="5450679"/>
            <a:ext cx="6858000" cy="1246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Much of this come from this article</a:t>
            </a:r>
          </a:p>
          <a:p>
            <a:pPr marL="0" indent="0">
              <a:buNone/>
            </a:pPr>
            <a:r>
              <a:rPr lang="en-US" sz="2000" dirty="0" smtClean="0">
                <a:hlinkClick r:id="rId3"/>
              </a:rPr>
              <a:t>https://www.codeproject.com/Articles/604417/Agile-software-development-methodologies-and-how-t</a:t>
            </a:r>
            <a:endParaRPr lang="en-US" sz="2000" dirty="0"/>
          </a:p>
        </p:txBody>
      </p:sp>
    </p:spTree>
    <p:extLst>
      <p:ext uri="{BB962C8B-B14F-4D97-AF65-F5344CB8AC3E}">
        <p14:creationId xmlns:p14="http://schemas.microsoft.com/office/powerpoint/2010/main" val="37100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10141"/>
          </a:xfrm>
        </p:spPr>
        <p:txBody>
          <a:bodyPr>
            <a:normAutofit/>
          </a:bodyPr>
          <a:lstStyle/>
          <a:p>
            <a:r>
              <a:rPr lang="en-US" sz="3200" dirty="0"/>
              <a:t>Manifesto for Agile Software </a:t>
            </a:r>
            <a:r>
              <a:rPr lang="en-US" sz="3200" dirty="0" smtClean="0"/>
              <a:t>Development</a:t>
            </a:r>
            <a:endParaRPr lang="en-US" sz="3200" dirty="0"/>
          </a:p>
        </p:txBody>
      </p:sp>
      <p:sp>
        <p:nvSpPr>
          <p:cNvPr id="3" name="Content Placeholder 2"/>
          <p:cNvSpPr>
            <a:spLocks noGrp="1"/>
          </p:cNvSpPr>
          <p:nvPr>
            <p:ph idx="1"/>
          </p:nvPr>
        </p:nvSpPr>
        <p:spPr>
          <a:xfrm>
            <a:off x="628650" y="1329267"/>
            <a:ext cx="7886700" cy="4847696"/>
          </a:xfrm>
        </p:spPr>
        <p:txBody>
          <a:bodyPr>
            <a:normAutofit lnSpcReduction="10000"/>
          </a:bodyPr>
          <a:lstStyle/>
          <a:p>
            <a:r>
              <a:rPr lang="en-US" dirty="0"/>
              <a:t>We are uncovering better ways of developing software by doing it and helping others do it. Through this work we have come to value:</a:t>
            </a:r>
          </a:p>
          <a:p>
            <a:r>
              <a:rPr lang="en-US" b="1" dirty="0"/>
              <a:t>Individuals and interactions</a:t>
            </a:r>
            <a:r>
              <a:rPr lang="en-US" dirty="0"/>
              <a:t> over processes and tools</a:t>
            </a:r>
          </a:p>
          <a:p>
            <a:r>
              <a:rPr lang="en-US" b="1" dirty="0"/>
              <a:t>Working software</a:t>
            </a:r>
            <a:r>
              <a:rPr lang="en-US" dirty="0"/>
              <a:t> over comprehensive documentation</a:t>
            </a:r>
          </a:p>
          <a:p>
            <a:r>
              <a:rPr lang="en-US" b="1" dirty="0"/>
              <a:t>Customer collaboration</a:t>
            </a:r>
            <a:r>
              <a:rPr lang="en-US" dirty="0"/>
              <a:t> over contract negotiation</a:t>
            </a:r>
          </a:p>
          <a:p>
            <a:r>
              <a:rPr lang="en-US" b="1" dirty="0"/>
              <a:t>Responding to change</a:t>
            </a:r>
            <a:r>
              <a:rPr lang="en-US" dirty="0"/>
              <a:t> over following a plan</a:t>
            </a:r>
          </a:p>
          <a:p>
            <a:r>
              <a:rPr lang="en-US" dirty="0"/>
              <a:t>That is, while there is value in the items on the right, we value the items on the left more.</a:t>
            </a:r>
          </a:p>
          <a:p>
            <a:pPr marL="0" indent="0">
              <a:buNone/>
            </a:pPr>
            <a:endParaRPr lang="en-US" dirty="0"/>
          </a:p>
        </p:txBody>
      </p:sp>
    </p:spTree>
    <p:extLst>
      <p:ext uri="{BB962C8B-B14F-4D97-AF65-F5344CB8AC3E}">
        <p14:creationId xmlns:p14="http://schemas.microsoft.com/office/powerpoint/2010/main" val="276790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659"/>
            <a:ext cx="7886700" cy="1014941"/>
          </a:xfrm>
        </p:spPr>
        <p:txBody>
          <a:bodyPr>
            <a:normAutofit/>
          </a:bodyPr>
          <a:lstStyle/>
          <a:p>
            <a:r>
              <a:rPr lang="en-US" sz="3200" dirty="0"/>
              <a:t>Twelve principles behind the Agile </a:t>
            </a:r>
            <a:r>
              <a:rPr lang="en-US" sz="3200" dirty="0" smtClean="0"/>
              <a:t>Manifesto </a:t>
            </a:r>
            <a:r>
              <a:rPr lang="en-US" sz="3200" dirty="0"/>
              <a:t>Ref: </a:t>
            </a:r>
            <a:r>
              <a:rPr lang="en-US" sz="3200" dirty="0">
                <a:hlinkClick r:id="rId2"/>
              </a:rPr>
              <a:t>agilemanifesto.org</a:t>
            </a:r>
            <a:r>
              <a:rPr lang="en-US" sz="3200" dirty="0"/>
              <a:t> </a:t>
            </a:r>
          </a:p>
        </p:txBody>
      </p:sp>
      <p:sp>
        <p:nvSpPr>
          <p:cNvPr id="3" name="Content Placeholder 2"/>
          <p:cNvSpPr>
            <a:spLocks noGrp="1"/>
          </p:cNvSpPr>
          <p:nvPr>
            <p:ph idx="1"/>
          </p:nvPr>
        </p:nvSpPr>
        <p:spPr>
          <a:xfrm>
            <a:off x="338667" y="1354667"/>
            <a:ext cx="8441266" cy="5181600"/>
          </a:xfrm>
        </p:spPr>
        <p:txBody>
          <a:bodyPr>
            <a:normAutofit fontScale="62500" lnSpcReduction="20000"/>
          </a:bodyPr>
          <a:lstStyle/>
          <a:p>
            <a:r>
              <a:rPr lang="en-US" dirty="0"/>
              <a:t>Our highest priority is to satisfy the customer through early and continuous delivery of valuable software.</a:t>
            </a:r>
          </a:p>
          <a:p>
            <a:r>
              <a:rPr lang="en-US" dirty="0"/>
              <a:t>Welcome changing requirements, even late in development. Agile processes harness change for the customer's competitive advantage.</a:t>
            </a:r>
          </a:p>
          <a:p>
            <a:r>
              <a:rPr lang="en-US" dirty="0"/>
              <a:t>Deliver working software frequently, from a couple of weeks to a couple of months, with a preference to the shorter timescale.</a:t>
            </a:r>
          </a:p>
          <a:p>
            <a:r>
              <a:rPr lang="en-US" dirty="0"/>
              <a:t>Business people and developers must work together daily throughout the project.</a:t>
            </a:r>
          </a:p>
          <a:p>
            <a:r>
              <a:rPr lang="en-US" dirty="0"/>
              <a:t>Build projects around motivated individuals. Give them the environment and support they need, and trust them to get the job done.</a:t>
            </a:r>
          </a:p>
          <a:p>
            <a:r>
              <a:rPr lang="en-US" dirty="0"/>
              <a:t>The most efficient and effective method of conveying information to and within a development team is face-to-face conversation.</a:t>
            </a:r>
          </a:p>
          <a:p>
            <a:r>
              <a:rPr lang="en-US" dirty="0"/>
              <a:t>Working software is the primary measure of progress.</a:t>
            </a:r>
          </a:p>
          <a:p>
            <a:r>
              <a:rPr lang="en-US" dirty="0"/>
              <a:t>Agile processes promote sustainable development. The sponsors, developers, and users should be able to maintain a constant pace indefinitely.</a:t>
            </a:r>
          </a:p>
          <a:p>
            <a:r>
              <a:rPr lang="en-US" dirty="0"/>
              <a:t>Continuous attention to technical excellence and good design enhances agility.</a:t>
            </a:r>
          </a:p>
          <a:p>
            <a:r>
              <a:rPr lang="en-US" dirty="0"/>
              <a:t>Simplicity--the art of maximizing the amount of work not done--is essential.</a:t>
            </a:r>
          </a:p>
          <a:p>
            <a:r>
              <a:rPr lang="en-US" dirty="0"/>
              <a:t>The best architectures, requirements, and designs emerge from self-organizing teams.</a:t>
            </a:r>
          </a:p>
          <a:p>
            <a:r>
              <a:rPr lang="en-US" dirty="0"/>
              <a:t>At regular intervals, the team reflects on how to become more effective, then tunes and adjusts its behavior accordingly.</a:t>
            </a:r>
          </a:p>
          <a:p>
            <a:endParaRPr lang="en-US" dirty="0"/>
          </a:p>
        </p:txBody>
      </p:sp>
    </p:spTree>
    <p:extLst>
      <p:ext uri="{BB962C8B-B14F-4D97-AF65-F5344CB8AC3E}">
        <p14:creationId xmlns:p14="http://schemas.microsoft.com/office/powerpoint/2010/main" val="219182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867" y="313267"/>
            <a:ext cx="8255000" cy="6001035"/>
          </a:xfrm>
        </p:spPr>
        <p:txBody>
          <a:bodyPr>
            <a:normAutofit fontScale="92500" lnSpcReduction="10000"/>
          </a:bodyPr>
          <a:lstStyle/>
          <a:p>
            <a:r>
              <a:rPr lang="en-US" sz="2400" dirty="0" smtClean="0"/>
              <a:t>We will use </a:t>
            </a:r>
            <a:r>
              <a:rPr lang="en-US" sz="2400" dirty="0" smtClean="0"/>
              <a:t>these Scrum </a:t>
            </a:r>
            <a:r>
              <a:rPr lang="en-US" sz="2400" dirty="0" smtClean="0"/>
              <a:t>roles </a:t>
            </a:r>
            <a:r>
              <a:rPr lang="en-US" sz="2400" dirty="0"/>
              <a:t>for producing the product:  </a:t>
            </a:r>
          </a:p>
          <a:p>
            <a:pPr lvl="1"/>
            <a:r>
              <a:rPr lang="en-US" sz="2000" b="1" dirty="0" err="1"/>
              <a:t>ScrumMaster</a:t>
            </a:r>
            <a:r>
              <a:rPr lang="en-US" sz="2000" dirty="0"/>
              <a:t>: Accountable for removing impediments to the ability of the team to deliver the sprint deliverables. Ensures that the Scrum process is used as intended. Enforcer of rules. Excludes any additional people responsibilities.</a:t>
            </a:r>
          </a:p>
          <a:p>
            <a:pPr lvl="1"/>
            <a:r>
              <a:rPr lang="en-US" sz="2000" b="1" dirty="0" smtClean="0"/>
              <a:t>Product Owner</a:t>
            </a:r>
            <a:r>
              <a:rPr lang="en-US" sz="2000" dirty="0" smtClean="0"/>
              <a:t>: </a:t>
            </a:r>
            <a:r>
              <a:rPr lang="en-US" sz="2000" dirty="0"/>
              <a:t>The Product Owner represents the stakeholders and is the voice of the customer.  </a:t>
            </a:r>
            <a:r>
              <a:rPr lang="en-US" sz="2000" dirty="0" smtClean="0"/>
              <a:t>Accountable </a:t>
            </a:r>
            <a:r>
              <a:rPr lang="en-US" sz="2000" dirty="0"/>
              <a:t>for ensuring value to the business.  </a:t>
            </a:r>
            <a:r>
              <a:rPr lang="en-US" sz="2000" dirty="0" smtClean="0"/>
              <a:t>Writes </a:t>
            </a:r>
            <a:r>
              <a:rPr lang="en-US" sz="2000" dirty="0"/>
              <a:t>(or the team) customer-centric items (user stories), prioritizes them, and adds them to the product backlog</a:t>
            </a:r>
            <a:r>
              <a:rPr lang="en-US" sz="2000" dirty="0" smtClean="0"/>
              <a:t>.</a:t>
            </a:r>
            <a:endParaRPr lang="en-US" sz="2000" dirty="0"/>
          </a:p>
          <a:p>
            <a:pPr lvl="1"/>
            <a:r>
              <a:rPr lang="en-US" sz="2000" b="1" dirty="0" smtClean="0"/>
              <a:t>GitHub master:  </a:t>
            </a:r>
            <a:r>
              <a:rPr lang="en-US" sz="2000" dirty="0" smtClean="0"/>
              <a:t>Responsible for all work done on </a:t>
            </a:r>
            <a:r>
              <a:rPr lang="en-US" sz="2000" dirty="0" smtClean="0"/>
              <a:t>GitHub</a:t>
            </a:r>
            <a:r>
              <a:rPr lang="en-US" sz="2000" dirty="0" smtClean="0"/>
              <a:t>.  Creates first repo as Master, creates sprint branches, pulls branches back up into Master.</a:t>
            </a:r>
          </a:p>
          <a:p>
            <a:pPr lvl="1"/>
            <a:r>
              <a:rPr lang="en-US" sz="2000" b="1" dirty="0" smtClean="0"/>
              <a:t>Development </a:t>
            </a:r>
            <a:r>
              <a:rPr lang="en-US" sz="2000" b="1" dirty="0"/>
              <a:t>Team</a:t>
            </a:r>
            <a:r>
              <a:rPr lang="en-US" sz="2000" dirty="0"/>
              <a:t>: Responsible for delivering potentially shippable product increments at the end of each Sprint</a:t>
            </a:r>
            <a:r>
              <a:rPr lang="en-US" sz="2000" dirty="0" smtClean="0"/>
              <a:t>. Made </a:t>
            </a:r>
            <a:r>
              <a:rPr lang="en-US" sz="2000" dirty="0"/>
              <a:t>up of 3–9 people with cross-functional skills who do the actual work (analyze, design, develop, test, technical communication, document, etc</a:t>
            </a:r>
            <a:r>
              <a:rPr lang="en-US" sz="2000" dirty="0" smtClean="0"/>
              <a:t>.). Self-organizing</a:t>
            </a:r>
            <a:r>
              <a:rPr lang="en-US" sz="2000" dirty="0" smtClean="0"/>
              <a:t>.</a:t>
            </a:r>
          </a:p>
          <a:p>
            <a:pPr lvl="1"/>
            <a:r>
              <a:rPr lang="en-US" sz="2000" b="1" dirty="0" smtClean="0"/>
              <a:t>Architect</a:t>
            </a:r>
            <a:r>
              <a:rPr lang="en-US" sz="2000" dirty="0" smtClean="0"/>
              <a:t>: This may be a non-rotating role, or a shared responsibility, but it needs to be documented</a:t>
            </a:r>
            <a:endParaRPr lang="en-US" sz="2000" dirty="0"/>
          </a:p>
          <a:p>
            <a:pPr lvl="1"/>
            <a:r>
              <a:rPr lang="en-US" sz="2000" i="1" dirty="0" smtClean="0"/>
              <a:t>Stakeholders:  Who cares about this product?  Usually this is the targeted customers</a:t>
            </a:r>
            <a:endParaRPr lang="en-US" sz="2000" dirty="0" smtClean="0"/>
          </a:p>
          <a:p>
            <a:pPr lvl="1"/>
            <a:r>
              <a:rPr lang="en-US" sz="2000" i="1" dirty="0" smtClean="0"/>
              <a:t>Managers:  Managers!</a:t>
            </a:r>
            <a:endParaRPr lang="en-US" sz="2000" dirty="0"/>
          </a:p>
          <a:p>
            <a:endParaRPr lang="en-US" sz="2400" dirty="0"/>
          </a:p>
        </p:txBody>
      </p:sp>
    </p:spTree>
    <p:extLst>
      <p:ext uri="{BB962C8B-B14F-4D97-AF65-F5344CB8AC3E}">
        <p14:creationId xmlns:p14="http://schemas.microsoft.com/office/powerpoint/2010/main" val="51778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You must define your requirements using User Stories and your </a:t>
            </a:r>
            <a:r>
              <a:rPr lang="en-US" sz="3200" dirty="0" smtClean="0"/>
              <a:t>user stories must follow this format</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984" y="2146194"/>
            <a:ext cx="4797872" cy="4351338"/>
          </a:xfrm>
        </p:spPr>
      </p:pic>
    </p:spTree>
    <p:extLst>
      <p:ext uri="{BB962C8B-B14F-4D97-AF65-F5344CB8AC3E}">
        <p14:creationId xmlns:p14="http://schemas.microsoft.com/office/powerpoint/2010/main" val="4173330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87" y="2093824"/>
            <a:ext cx="8124825" cy="4276725"/>
          </a:xfrm>
          <a:prstGeom prst="rect">
            <a:avLst/>
          </a:prstGeom>
        </p:spPr>
      </p:pic>
      <p:sp>
        <p:nvSpPr>
          <p:cNvPr id="5" name="TextBox 4"/>
          <p:cNvSpPr txBox="1"/>
          <p:nvPr/>
        </p:nvSpPr>
        <p:spPr>
          <a:xfrm>
            <a:off x="406400" y="262467"/>
            <a:ext cx="6028958" cy="461665"/>
          </a:xfrm>
          <a:prstGeom prst="rect">
            <a:avLst/>
          </a:prstGeom>
          <a:noFill/>
        </p:spPr>
        <p:txBody>
          <a:bodyPr wrap="none" rtlCol="0">
            <a:spAutoFit/>
          </a:bodyPr>
          <a:lstStyle/>
          <a:p>
            <a:r>
              <a:rPr lang="en-US" sz="2400" dirty="0" smtClean="0"/>
              <a:t>For each Sprint, we go thru these </a:t>
            </a:r>
            <a:r>
              <a:rPr lang="en-US" sz="2400" dirty="0" smtClean="0"/>
              <a:t>operations</a:t>
            </a:r>
            <a:r>
              <a:rPr lang="en-US" sz="2400" dirty="0" smtClean="0"/>
              <a:t>.</a:t>
            </a:r>
            <a:endParaRPr lang="en-US" sz="2400" dirty="0"/>
          </a:p>
        </p:txBody>
      </p:sp>
      <p:sp>
        <p:nvSpPr>
          <p:cNvPr id="2" name="Rectangular Callout 1"/>
          <p:cNvSpPr/>
          <p:nvPr/>
        </p:nvSpPr>
        <p:spPr>
          <a:xfrm>
            <a:off x="1192427" y="1031145"/>
            <a:ext cx="1186248" cy="797655"/>
          </a:xfrm>
          <a:prstGeom prst="wedgeRectCallou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Add or Remove</a:t>
            </a:r>
            <a:endParaRPr lang="en-US" dirty="0">
              <a:solidFill>
                <a:srgbClr val="FF0000"/>
              </a:solidFill>
            </a:endParaRPr>
          </a:p>
        </p:txBody>
      </p:sp>
      <p:sp>
        <p:nvSpPr>
          <p:cNvPr id="6" name="Rectangular Callout 5"/>
          <p:cNvSpPr/>
          <p:nvPr/>
        </p:nvSpPr>
        <p:spPr>
          <a:xfrm>
            <a:off x="4035510" y="989156"/>
            <a:ext cx="1186248" cy="797655"/>
          </a:xfrm>
          <a:prstGeom prst="wedgeRectCallou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Pick some for this Sprint</a:t>
            </a:r>
            <a:endParaRPr lang="en-US" dirty="0">
              <a:solidFill>
                <a:srgbClr val="FF0000"/>
              </a:solidFill>
            </a:endParaRPr>
          </a:p>
        </p:txBody>
      </p:sp>
      <p:sp>
        <p:nvSpPr>
          <p:cNvPr id="7" name="Rectangular Callout 6"/>
          <p:cNvSpPr/>
          <p:nvPr/>
        </p:nvSpPr>
        <p:spPr>
          <a:xfrm>
            <a:off x="6833287" y="1031145"/>
            <a:ext cx="1491047" cy="797655"/>
          </a:xfrm>
          <a:prstGeom prst="wedgeRectCallou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Update status as items completed</a:t>
            </a:r>
            <a:endParaRPr lang="en-US" dirty="0">
              <a:solidFill>
                <a:srgbClr val="FF0000"/>
              </a:solidFill>
            </a:endParaRPr>
          </a:p>
        </p:txBody>
      </p:sp>
    </p:spTree>
    <p:extLst>
      <p:ext uri="{BB962C8B-B14F-4D97-AF65-F5344CB8AC3E}">
        <p14:creationId xmlns:p14="http://schemas.microsoft.com/office/powerpoint/2010/main" val="5381194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1901</TotalTime>
  <Words>737</Words>
  <Application>Microsoft Office PowerPoint</Application>
  <PresentationFormat>On-screen Show (4:3)</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Scrum</vt:lpstr>
      <vt:lpstr>Watch this vid, now, and at home.</vt:lpstr>
      <vt:lpstr>Architect role</vt:lpstr>
      <vt:lpstr>Winston Royce's Waterfall Model</vt:lpstr>
      <vt:lpstr>Manifesto for Agile Software Development</vt:lpstr>
      <vt:lpstr>Twelve principles behind the Agile Manifesto Ref: agilemanifesto.org </vt:lpstr>
      <vt:lpstr>PowerPoint Presentation</vt:lpstr>
      <vt:lpstr>You must define your requirements using User Stories and your user stories must follow this format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Project</dc:title>
  <dc:creator>Dad</dc:creator>
  <cp:lastModifiedBy>Kurt Friedrich</cp:lastModifiedBy>
  <cp:revision>24</cp:revision>
  <dcterms:created xsi:type="dcterms:W3CDTF">2017-07-25T19:12:58Z</dcterms:created>
  <dcterms:modified xsi:type="dcterms:W3CDTF">2020-08-30T18:29:33Z</dcterms:modified>
</cp:coreProperties>
</file>