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307" r:id="rId4"/>
    <p:sldId id="308" r:id="rId5"/>
    <p:sldId id="309" r:id="rId6"/>
    <p:sldId id="293" r:id="rId7"/>
    <p:sldId id="257" r:id="rId8"/>
    <p:sldId id="269" r:id="rId9"/>
    <p:sldId id="270" r:id="rId10"/>
    <p:sldId id="297" r:id="rId11"/>
    <p:sldId id="298" r:id="rId12"/>
    <p:sldId id="299" r:id="rId13"/>
    <p:sldId id="301" r:id="rId14"/>
    <p:sldId id="302" r:id="rId15"/>
    <p:sldId id="303" r:id="rId16"/>
    <p:sldId id="300" r:id="rId17"/>
    <p:sldId id="304" r:id="rId18"/>
    <p:sldId id="305" r:id="rId19"/>
    <p:sldId id="30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3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3C9A-C58C-41C2-8AC3-1056443ADA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E045-12F1-4945-B68A-AD61AAB5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bFKi6Hflc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docs.microsoft.com/en-us/azure/devops/boards/work-items/guidance/choose-process?view=azure-devop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devops/?nav=mi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Azure DevOps for Sprint Planning: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This video may be helpful, but we are not doing all the things described.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youtu.be/SbFKi6Hflc0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5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7" y="135661"/>
            <a:ext cx="4070076" cy="63777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7130" y="887896"/>
            <a:ext cx="3518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each member of your team’s</a:t>
            </a:r>
          </a:p>
          <a:p>
            <a:r>
              <a:rPr lang="en-US" dirty="0" smtClean="0"/>
              <a:t>Email account.  Make sure you use </a:t>
            </a:r>
          </a:p>
          <a:p>
            <a:r>
              <a:rPr lang="en-US" dirty="0" smtClean="0"/>
              <a:t>the email account associated with their Azure account, which should almost certainly be their BC mail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5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00" y="212034"/>
            <a:ext cx="5388663" cy="6486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791" y="5155096"/>
            <a:ext cx="420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success box briefly appeared over here.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At this point, they are just members, with no rights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6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4204"/>
            <a:ext cx="7887728" cy="6305014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8108138">
            <a:off x="772545" y="5482772"/>
            <a:ext cx="2090503" cy="2517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96" y="258141"/>
            <a:ext cx="6510200" cy="6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8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4" y="1282612"/>
            <a:ext cx="7964557" cy="46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6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88967"/>
            <a:ext cx="7634573" cy="59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" y="1828177"/>
            <a:ext cx="8660296" cy="33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4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1219012"/>
            <a:ext cx="8461513" cy="40581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113" y="503583"/>
            <a:ext cx="798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they are members of both the project, and the subset group of “Contributors”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7" y="1778079"/>
            <a:ext cx="8295861" cy="34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9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704" y="1934817"/>
            <a:ext cx="31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page accidentally left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638" y="509954"/>
            <a:ext cx="8580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https://docs.microsoft.com/en-us/azure/devops/boards/work-items/guidance/choose-process?view=azure-devops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62595" y="4042118"/>
            <a:ext cx="8715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tool supports various flavors of Agile processes</a:t>
            </a:r>
          </a:p>
          <a:p>
            <a:r>
              <a:rPr lang="en-US" dirty="0" smtClean="0"/>
              <a:t>We are not going to use Epics (good for planning customer visible Versions, e.g. V1, V2, etc </a:t>
            </a:r>
          </a:p>
          <a:p>
            <a:r>
              <a:rPr lang="en-US" dirty="0" smtClean="0"/>
              <a:t>We will use Features, User Stories, and Tasks.  You should use Bugs too.</a:t>
            </a:r>
          </a:p>
          <a:p>
            <a:r>
              <a:rPr lang="en-US" dirty="0" smtClean="0"/>
              <a:t>We won’t use the </a:t>
            </a:r>
            <a:r>
              <a:rPr lang="en-US" dirty="0" smtClean="0"/>
              <a:t>Issues</a:t>
            </a:r>
          </a:p>
          <a:p>
            <a:endParaRPr lang="en-US" dirty="0"/>
          </a:p>
          <a:p>
            <a:r>
              <a:rPr lang="en-US" dirty="0" smtClean="0"/>
              <a:t>Next 3 slides jump ahead to the end point to give you idea where we are going.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31713" y="1208239"/>
            <a:ext cx="4486275" cy="2436761"/>
            <a:chOff x="2231713" y="1208239"/>
            <a:chExt cx="4486275" cy="24367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713" y="1235175"/>
              <a:ext cx="4486275" cy="2409825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756991" y="1208239"/>
              <a:ext cx="278296" cy="3402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26834" y="3111983"/>
              <a:ext cx="278296" cy="3402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756991" y="1267873"/>
              <a:ext cx="278296" cy="3402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343665" y="3183833"/>
              <a:ext cx="278296" cy="3402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39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13364"/>
            <a:ext cx="4792906" cy="6258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35" y="3342434"/>
            <a:ext cx="2400300" cy="2962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5869" y="677008"/>
            <a:ext cx="3330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3 Features and all their user</a:t>
            </a:r>
          </a:p>
          <a:p>
            <a:r>
              <a:rPr lang="en-US" dirty="0" smtClean="0"/>
              <a:t>stories  are entered.</a:t>
            </a:r>
          </a:p>
          <a:p>
            <a:endParaRPr lang="en-US" dirty="0"/>
          </a:p>
          <a:p>
            <a:r>
              <a:rPr lang="en-US" dirty="0" smtClean="0"/>
              <a:t>Now break the User Stories down</a:t>
            </a:r>
          </a:p>
          <a:p>
            <a:r>
              <a:rPr lang="en-US" dirty="0" smtClean="0"/>
              <a:t>Into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8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1585890"/>
            <a:ext cx="8871438" cy="3803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1938" y="1072662"/>
            <a:ext cx="695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click the “+” for each user story and break it done into coding Tasks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" y="384837"/>
            <a:ext cx="9012115" cy="60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3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One member needs to create an Azure DevOps account, and </a:t>
            </a:r>
            <a:r>
              <a:rPr lang="en-US" sz="3200" b="1" dirty="0" smtClean="0"/>
              <a:t>add</a:t>
            </a:r>
            <a:r>
              <a:rPr lang="en-US" sz="3200" dirty="0" smtClean="0"/>
              <a:t> the other team members </a:t>
            </a:r>
            <a:r>
              <a:rPr lang="en-US" sz="3200" b="1" dirty="0" smtClean="0"/>
              <a:t>and</a:t>
            </a:r>
            <a:r>
              <a:rPr lang="en-US" sz="3200" dirty="0" smtClean="0"/>
              <a:t> me (kurtfriedrich@hotmail.com)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as you add the team members, they are added as “Contributors”  (see next slides)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4" y="812209"/>
            <a:ext cx="8647043" cy="5452241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874643" y="2246243"/>
            <a:ext cx="1205948" cy="662609"/>
          </a:xfrm>
          <a:custGeom>
            <a:avLst/>
            <a:gdLst>
              <a:gd name="connsiteX0" fmla="*/ 1133061 w 1205948"/>
              <a:gd name="connsiteY0" fmla="*/ 92766 h 662609"/>
              <a:gd name="connsiteX1" fmla="*/ 1080053 w 1205948"/>
              <a:gd name="connsiteY1" fmla="*/ 72887 h 662609"/>
              <a:gd name="connsiteX2" fmla="*/ 1020418 w 1205948"/>
              <a:gd name="connsiteY2" fmla="*/ 53009 h 662609"/>
              <a:gd name="connsiteX3" fmla="*/ 980661 w 1205948"/>
              <a:gd name="connsiteY3" fmla="*/ 39757 h 662609"/>
              <a:gd name="connsiteX4" fmla="*/ 960783 w 1205948"/>
              <a:gd name="connsiteY4" fmla="*/ 33131 h 662609"/>
              <a:gd name="connsiteX5" fmla="*/ 907774 w 1205948"/>
              <a:gd name="connsiteY5" fmla="*/ 19879 h 662609"/>
              <a:gd name="connsiteX6" fmla="*/ 861392 w 1205948"/>
              <a:gd name="connsiteY6" fmla="*/ 6627 h 662609"/>
              <a:gd name="connsiteX7" fmla="*/ 808383 w 1205948"/>
              <a:gd name="connsiteY7" fmla="*/ 0 h 662609"/>
              <a:gd name="connsiteX8" fmla="*/ 549966 w 1205948"/>
              <a:gd name="connsiteY8" fmla="*/ 6627 h 662609"/>
              <a:gd name="connsiteX9" fmla="*/ 496957 w 1205948"/>
              <a:gd name="connsiteY9" fmla="*/ 13253 h 662609"/>
              <a:gd name="connsiteX10" fmla="*/ 457200 w 1205948"/>
              <a:gd name="connsiteY10" fmla="*/ 26505 h 662609"/>
              <a:gd name="connsiteX11" fmla="*/ 311427 w 1205948"/>
              <a:gd name="connsiteY11" fmla="*/ 46383 h 662609"/>
              <a:gd name="connsiteX12" fmla="*/ 251792 w 1205948"/>
              <a:gd name="connsiteY12" fmla="*/ 66261 h 662609"/>
              <a:gd name="connsiteX13" fmla="*/ 192157 w 1205948"/>
              <a:gd name="connsiteY13" fmla="*/ 99392 h 662609"/>
              <a:gd name="connsiteX14" fmla="*/ 159027 w 1205948"/>
              <a:gd name="connsiteY14" fmla="*/ 106018 h 662609"/>
              <a:gd name="connsiteX15" fmla="*/ 112644 w 1205948"/>
              <a:gd name="connsiteY15" fmla="*/ 132522 h 662609"/>
              <a:gd name="connsiteX16" fmla="*/ 92766 w 1205948"/>
              <a:gd name="connsiteY16" fmla="*/ 139148 h 662609"/>
              <a:gd name="connsiteX17" fmla="*/ 59635 w 1205948"/>
              <a:gd name="connsiteY17" fmla="*/ 165653 h 662609"/>
              <a:gd name="connsiteX18" fmla="*/ 39757 w 1205948"/>
              <a:gd name="connsiteY18" fmla="*/ 178905 h 662609"/>
              <a:gd name="connsiteX19" fmla="*/ 6627 w 1205948"/>
              <a:gd name="connsiteY19" fmla="*/ 238540 h 662609"/>
              <a:gd name="connsiteX20" fmla="*/ 0 w 1205948"/>
              <a:gd name="connsiteY20" fmla="*/ 265044 h 662609"/>
              <a:gd name="connsiteX21" fmla="*/ 6627 w 1205948"/>
              <a:gd name="connsiteY21" fmla="*/ 364435 h 662609"/>
              <a:gd name="connsiteX22" fmla="*/ 39757 w 1205948"/>
              <a:gd name="connsiteY22" fmla="*/ 404192 h 662609"/>
              <a:gd name="connsiteX23" fmla="*/ 132522 w 1205948"/>
              <a:gd name="connsiteY23" fmla="*/ 490331 h 662609"/>
              <a:gd name="connsiteX24" fmla="*/ 145774 w 1205948"/>
              <a:gd name="connsiteY24" fmla="*/ 510209 h 662609"/>
              <a:gd name="connsiteX25" fmla="*/ 212035 w 1205948"/>
              <a:gd name="connsiteY25" fmla="*/ 549966 h 662609"/>
              <a:gd name="connsiteX26" fmla="*/ 231914 w 1205948"/>
              <a:gd name="connsiteY26" fmla="*/ 569844 h 662609"/>
              <a:gd name="connsiteX27" fmla="*/ 331305 w 1205948"/>
              <a:gd name="connsiteY27" fmla="*/ 622853 h 662609"/>
              <a:gd name="connsiteX28" fmla="*/ 443948 w 1205948"/>
              <a:gd name="connsiteY28" fmla="*/ 649357 h 662609"/>
              <a:gd name="connsiteX29" fmla="*/ 768627 w 1205948"/>
              <a:gd name="connsiteY29" fmla="*/ 662609 h 662609"/>
              <a:gd name="connsiteX30" fmla="*/ 1007166 w 1205948"/>
              <a:gd name="connsiteY30" fmla="*/ 655983 h 662609"/>
              <a:gd name="connsiteX31" fmla="*/ 1053548 w 1205948"/>
              <a:gd name="connsiteY31" fmla="*/ 642731 h 662609"/>
              <a:gd name="connsiteX32" fmla="*/ 1113183 w 1205948"/>
              <a:gd name="connsiteY32" fmla="*/ 629479 h 662609"/>
              <a:gd name="connsiteX33" fmla="*/ 1133061 w 1205948"/>
              <a:gd name="connsiteY33" fmla="*/ 622853 h 662609"/>
              <a:gd name="connsiteX34" fmla="*/ 1139687 w 1205948"/>
              <a:gd name="connsiteY34" fmla="*/ 602974 h 662609"/>
              <a:gd name="connsiteX35" fmla="*/ 1152940 w 1205948"/>
              <a:gd name="connsiteY35" fmla="*/ 576470 h 662609"/>
              <a:gd name="connsiteX36" fmla="*/ 1172818 w 1205948"/>
              <a:gd name="connsiteY36" fmla="*/ 523461 h 662609"/>
              <a:gd name="connsiteX37" fmla="*/ 1192696 w 1205948"/>
              <a:gd name="connsiteY37" fmla="*/ 496957 h 662609"/>
              <a:gd name="connsiteX38" fmla="*/ 1205948 w 1205948"/>
              <a:gd name="connsiteY38" fmla="*/ 477079 h 662609"/>
              <a:gd name="connsiteX39" fmla="*/ 1199322 w 1205948"/>
              <a:gd name="connsiteY39" fmla="*/ 231914 h 66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05948" h="662609">
                <a:moveTo>
                  <a:pt x="1133061" y="92766"/>
                </a:moveTo>
                <a:cubicBezTo>
                  <a:pt x="1044389" y="75032"/>
                  <a:pt x="1143054" y="99138"/>
                  <a:pt x="1080053" y="72887"/>
                </a:cubicBezTo>
                <a:cubicBezTo>
                  <a:pt x="1060711" y="64828"/>
                  <a:pt x="1040296" y="59635"/>
                  <a:pt x="1020418" y="53009"/>
                </a:cubicBezTo>
                <a:lnTo>
                  <a:pt x="980661" y="39757"/>
                </a:lnTo>
                <a:cubicBezTo>
                  <a:pt x="974035" y="37548"/>
                  <a:pt x="967559" y="34825"/>
                  <a:pt x="960783" y="33131"/>
                </a:cubicBezTo>
                <a:cubicBezTo>
                  <a:pt x="943113" y="28714"/>
                  <a:pt x="925053" y="25639"/>
                  <a:pt x="907774" y="19879"/>
                </a:cubicBezTo>
                <a:cubicBezTo>
                  <a:pt x="892018" y="14627"/>
                  <a:pt x="878033" y="9401"/>
                  <a:pt x="861392" y="6627"/>
                </a:cubicBezTo>
                <a:cubicBezTo>
                  <a:pt x="843827" y="3699"/>
                  <a:pt x="826053" y="2209"/>
                  <a:pt x="808383" y="0"/>
                </a:cubicBezTo>
                <a:lnTo>
                  <a:pt x="549966" y="6627"/>
                </a:lnTo>
                <a:cubicBezTo>
                  <a:pt x="532175" y="7384"/>
                  <a:pt x="514369" y="9522"/>
                  <a:pt x="496957" y="13253"/>
                </a:cubicBezTo>
                <a:cubicBezTo>
                  <a:pt x="483298" y="16180"/>
                  <a:pt x="471100" y="25115"/>
                  <a:pt x="457200" y="26505"/>
                </a:cubicBezTo>
                <a:cubicBezTo>
                  <a:pt x="407534" y="31472"/>
                  <a:pt x="360382" y="34727"/>
                  <a:pt x="311427" y="46383"/>
                </a:cubicBezTo>
                <a:cubicBezTo>
                  <a:pt x="291043" y="51236"/>
                  <a:pt x="251792" y="66261"/>
                  <a:pt x="251792" y="66261"/>
                </a:cubicBezTo>
                <a:cubicBezTo>
                  <a:pt x="230922" y="80175"/>
                  <a:pt x="217946" y="90014"/>
                  <a:pt x="192157" y="99392"/>
                </a:cubicBezTo>
                <a:cubicBezTo>
                  <a:pt x="181573" y="103241"/>
                  <a:pt x="170070" y="103809"/>
                  <a:pt x="159027" y="106018"/>
                </a:cubicBezTo>
                <a:cubicBezTo>
                  <a:pt x="143566" y="114853"/>
                  <a:pt x="128571" y="124559"/>
                  <a:pt x="112644" y="132522"/>
                </a:cubicBezTo>
                <a:cubicBezTo>
                  <a:pt x="106397" y="135645"/>
                  <a:pt x="98689" y="135446"/>
                  <a:pt x="92766" y="139148"/>
                </a:cubicBezTo>
                <a:cubicBezTo>
                  <a:pt x="80773" y="146644"/>
                  <a:pt x="70949" y="157167"/>
                  <a:pt x="59635" y="165653"/>
                </a:cubicBezTo>
                <a:cubicBezTo>
                  <a:pt x="53264" y="170431"/>
                  <a:pt x="46383" y="174488"/>
                  <a:pt x="39757" y="178905"/>
                </a:cubicBezTo>
                <a:cubicBezTo>
                  <a:pt x="21435" y="233872"/>
                  <a:pt x="52192" y="147412"/>
                  <a:pt x="6627" y="238540"/>
                </a:cubicBezTo>
                <a:cubicBezTo>
                  <a:pt x="2554" y="246685"/>
                  <a:pt x="2209" y="256209"/>
                  <a:pt x="0" y="265044"/>
                </a:cubicBezTo>
                <a:cubicBezTo>
                  <a:pt x="2209" y="298174"/>
                  <a:pt x="-2495" y="332509"/>
                  <a:pt x="6627" y="364435"/>
                </a:cubicBezTo>
                <a:cubicBezTo>
                  <a:pt x="11366" y="381022"/>
                  <a:pt x="28019" y="391551"/>
                  <a:pt x="39757" y="404192"/>
                </a:cubicBezTo>
                <a:cubicBezTo>
                  <a:pt x="224791" y="603460"/>
                  <a:pt x="-9152" y="348655"/>
                  <a:pt x="132522" y="490331"/>
                </a:cubicBezTo>
                <a:cubicBezTo>
                  <a:pt x="138153" y="495962"/>
                  <a:pt x="139403" y="505431"/>
                  <a:pt x="145774" y="510209"/>
                </a:cubicBezTo>
                <a:cubicBezTo>
                  <a:pt x="166380" y="525664"/>
                  <a:pt x="190857" y="535305"/>
                  <a:pt x="212035" y="549966"/>
                </a:cubicBezTo>
                <a:cubicBezTo>
                  <a:pt x="219740" y="555300"/>
                  <a:pt x="224715" y="563845"/>
                  <a:pt x="231914" y="569844"/>
                </a:cubicBezTo>
                <a:cubicBezTo>
                  <a:pt x="253732" y="588025"/>
                  <a:pt x="329197" y="622357"/>
                  <a:pt x="331305" y="622853"/>
                </a:cubicBezTo>
                <a:cubicBezTo>
                  <a:pt x="368853" y="631688"/>
                  <a:pt x="405611" y="645097"/>
                  <a:pt x="443948" y="649357"/>
                </a:cubicBezTo>
                <a:cubicBezTo>
                  <a:pt x="591418" y="665742"/>
                  <a:pt x="483589" y="655483"/>
                  <a:pt x="768627" y="662609"/>
                </a:cubicBezTo>
                <a:cubicBezTo>
                  <a:pt x="848140" y="660400"/>
                  <a:pt x="927722" y="659955"/>
                  <a:pt x="1007166" y="655983"/>
                </a:cubicBezTo>
                <a:cubicBezTo>
                  <a:pt x="1019720" y="655355"/>
                  <a:pt x="1040927" y="646337"/>
                  <a:pt x="1053548" y="642731"/>
                </a:cubicBezTo>
                <a:cubicBezTo>
                  <a:pt x="1101162" y="629127"/>
                  <a:pt x="1058530" y="643142"/>
                  <a:pt x="1113183" y="629479"/>
                </a:cubicBezTo>
                <a:cubicBezTo>
                  <a:pt x="1119959" y="627785"/>
                  <a:pt x="1126435" y="625062"/>
                  <a:pt x="1133061" y="622853"/>
                </a:cubicBezTo>
                <a:cubicBezTo>
                  <a:pt x="1135270" y="616227"/>
                  <a:pt x="1136936" y="609394"/>
                  <a:pt x="1139687" y="602974"/>
                </a:cubicBezTo>
                <a:cubicBezTo>
                  <a:pt x="1143578" y="593895"/>
                  <a:pt x="1149472" y="585719"/>
                  <a:pt x="1152940" y="576470"/>
                </a:cubicBezTo>
                <a:cubicBezTo>
                  <a:pt x="1167251" y="538310"/>
                  <a:pt x="1149757" y="560360"/>
                  <a:pt x="1172818" y="523461"/>
                </a:cubicBezTo>
                <a:cubicBezTo>
                  <a:pt x="1178671" y="514096"/>
                  <a:pt x="1186277" y="505943"/>
                  <a:pt x="1192696" y="496957"/>
                </a:cubicBezTo>
                <a:cubicBezTo>
                  <a:pt x="1197325" y="490477"/>
                  <a:pt x="1201531" y="483705"/>
                  <a:pt x="1205948" y="477079"/>
                </a:cubicBezTo>
                <a:cubicBezTo>
                  <a:pt x="1198388" y="280523"/>
                  <a:pt x="1199322" y="362269"/>
                  <a:pt x="1199322" y="23191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2330" y="311426"/>
            <a:ext cx="603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https://azure.microsoft.com/en-us/services/devops/?nav=min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355115"/>
            <a:ext cx="4434566" cy="6131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882348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the Advanced,</a:t>
            </a:r>
          </a:p>
          <a:p>
            <a:r>
              <a:rPr lang="en-US" dirty="0" smtClean="0"/>
              <a:t>Select Git and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0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813" y="5888552"/>
            <a:ext cx="436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We are only using the Boards part of DevOps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462"/>
            <a:ext cx="9144000" cy="5440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8431" y="1051509"/>
            <a:ext cx="277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Invite other team members.</a:t>
            </a:r>
          </a:p>
        </p:txBody>
      </p:sp>
    </p:spTree>
    <p:extLst>
      <p:ext uri="{BB962C8B-B14F-4D97-AF65-F5344CB8AC3E}">
        <p14:creationId xmlns:p14="http://schemas.microsoft.com/office/powerpoint/2010/main" val="76506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12164</TotalTime>
  <Words>278</Words>
  <Application>Microsoft Office PowerPoint</Application>
  <PresentationFormat>On-screen Show (4:3)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Using Azure DevOps for Sprint Planning:  This video may be helpful, but we are not doing all the things described.</vt:lpstr>
      <vt:lpstr>PowerPoint Presentation</vt:lpstr>
      <vt:lpstr>PowerPoint Presentation</vt:lpstr>
      <vt:lpstr>PowerPoint Presentation</vt:lpstr>
      <vt:lpstr>PowerPoint Presentation</vt:lpstr>
      <vt:lpstr>One member needs to create an Azure DevOps account, and add the other team members and me (kurtfriedrich@hotmail.com)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35</cp:revision>
  <dcterms:created xsi:type="dcterms:W3CDTF">2019-07-11T22:07:10Z</dcterms:created>
  <dcterms:modified xsi:type="dcterms:W3CDTF">2020-09-01T20:56:17Z</dcterms:modified>
</cp:coreProperties>
</file>