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6" r:id="rId2"/>
    <p:sldId id="271" r:id="rId3"/>
    <p:sldId id="272" r:id="rId4"/>
    <p:sldId id="274" r:id="rId5"/>
    <p:sldId id="275" r:id="rId6"/>
    <p:sldId id="276" r:id="rId7"/>
    <p:sldId id="277" r:id="rId8"/>
    <p:sldId id="278" r:id="rId9"/>
    <p:sldId id="279" r:id="rId10"/>
    <p:sldId id="280" r:id="rId11"/>
    <p:sldId id="281" r:id="rId12"/>
    <p:sldId id="282" r:id="rId13"/>
    <p:sldId id="294" r:id="rId14"/>
    <p:sldId id="295" r:id="rId15"/>
    <p:sldId id="296" r:id="rId16"/>
    <p:sldId id="283" r:id="rId17"/>
    <p:sldId id="284" r:id="rId18"/>
    <p:sldId id="285" r:id="rId19"/>
    <p:sldId id="286" r:id="rId20"/>
    <p:sldId id="287" r:id="rId21"/>
    <p:sldId id="288" r:id="rId22"/>
    <p:sldId id="289" r:id="rId23"/>
    <p:sldId id="290" r:id="rId24"/>
    <p:sldId id="291" r:id="rId25"/>
    <p:sldId id="29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1" autoAdjust="0"/>
    <p:restoredTop sz="94660"/>
  </p:normalViewPr>
  <p:slideViewPr>
    <p:cSldViewPr snapToGrid="0">
      <p:cViewPr varScale="1">
        <p:scale>
          <a:sx n="144" d="100"/>
          <a:sy n="144" d="100"/>
        </p:scale>
        <p:origin x="12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C83C9A-C58C-41C2-8AC3-1056443ADA9C}"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931267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C83C9A-C58C-41C2-8AC3-1056443ADA9C}"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52311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C83C9A-C58C-41C2-8AC3-1056443ADA9C}"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4143927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C83C9A-C58C-41C2-8AC3-1056443ADA9C}"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11379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C83C9A-C58C-41C2-8AC3-1056443ADA9C}"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273361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C83C9A-C58C-41C2-8AC3-1056443ADA9C}"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70313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C83C9A-C58C-41C2-8AC3-1056443ADA9C}" type="datetimeFigureOut">
              <a:rPr lang="en-US" smtClean="0"/>
              <a:t>9/1/2020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360151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C83C9A-C58C-41C2-8AC3-1056443ADA9C}" type="datetimeFigureOut">
              <a:rPr lang="en-US" smtClean="0"/>
              <a:t>9/1/2020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994562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83C9A-C58C-41C2-8AC3-1056443ADA9C}" type="datetimeFigureOut">
              <a:rPr lang="en-US" smtClean="0"/>
              <a:t>9/1/2020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3755869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C83C9A-C58C-41C2-8AC3-1056443ADA9C}"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1770996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C83C9A-C58C-41C2-8AC3-1056443ADA9C}"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2260673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83C9A-C58C-41C2-8AC3-1056443ADA9C}" type="datetimeFigureOut">
              <a:rPr lang="en-US" smtClean="0"/>
              <a:t>9/1/2020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3E045-12F1-4945-B68A-AD61AAB5869B}" type="slidenum">
              <a:rPr lang="en-US" smtClean="0"/>
              <a:t>‹#›</a:t>
            </a:fld>
            <a:endParaRPr lang="en-US"/>
          </a:p>
        </p:txBody>
      </p:sp>
    </p:spTree>
    <p:extLst>
      <p:ext uri="{BB962C8B-B14F-4D97-AF65-F5344CB8AC3E}">
        <p14:creationId xmlns:p14="http://schemas.microsoft.com/office/powerpoint/2010/main" val="3403879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visualstudio.com/en-us/docs/report/guidance/team-velocity" TargetMode="External"/><Relationship Id="rId2" Type="http://schemas.openxmlformats.org/officeDocument/2006/relationships/hyperlink" Target="https://www.visualstudio.com/en-us/docs/work/track/query-numeric" TargetMode="External"/><Relationship Id="rId1" Type="http://schemas.openxmlformats.org/officeDocument/2006/relationships/slideLayout" Target="../slideLayouts/slideLayout2.xml"/><Relationship Id="rId6" Type="http://schemas.openxmlformats.org/officeDocument/2006/relationships/hyperlink" Target="https://www.visualstudio.com/en-us/docs/work/backlogs/create-your-backlog#acceptance" TargetMode="External"/><Relationship Id="rId5" Type="http://schemas.openxmlformats.org/officeDocument/2006/relationships/hyperlink" Target="https://www.visualstudio.com/en-us/docs/work/track/titles-ids-descriptions" TargetMode="External"/><Relationship Id="rId4" Type="http://schemas.openxmlformats.org/officeDocument/2006/relationships/hyperlink" Target="https://www.visualstudio.com/en-us/docs/work/scrum/forecas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565" y="2080591"/>
            <a:ext cx="6738768" cy="1477328"/>
          </a:xfrm>
          <a:prstGeom prst="rect">
            <a:avLst/>
          </a:prstGeom>
          <a:noFill/>
        </p:spPr>
        <p:txBody>
          <a:bodyPr wrap="none" rtlCol="0">
            <a:spAutoFit/>
          </a:bodyPr>
          <a:lstStyle/>
          <a:p>
            <a:r>
              <a:rPr lang="en-US" dirty="0" smtClean="0"/>
              <a:t>Let’s start our project.</a:t>
            </a:r>
          </a:p>
          <a:p>
            <a:endParaRPr lang="en-US" dirty="0"/>
          </a:p>
          <a:p>
            <a:r>
              <a:rPr lang="en-US" dirty="0" smtClean="0"/>
              <a:t>For this one, each person should do their own.  </a:t>
            </a:r>
            <a:endParaRPr lang="en-US" dirty="0"/>
          </a:p>
          <a:p>
            <a:endParaRPr lang="en-US" dirty="0" smtClean="0"/>
          </a:p>
          <a:p>
            <a:r>
              <a:rPr lang="en-US" dirty="0" smtClean="0"/>
              <a:t>For all subsequent ones, all team members will work on the same one.</a:t>
            </a:r>
            <a:endParaRPr lang="en-US" dirty="0"/>
          </a:p>
        </p:txBody>
      </p:sp>
    </p:spTree>
    <p:extLst>
      <p:ext uri="{BB962C8B-B14F-4D97-AF65-F5344CB8AC3E}">
        <p14:creationId xmlns:p14="http://schemas.microsoft.com/office/powerpoint/2010/main" val="42049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537" y="314325"/>
            <a:ext cx="5876925" cy="6229350"/>
          </a:xfrm>
          <a:prstGeom prst="rect">
            <a:avLst/>
          </a:prstGeom>
        </p:spPr>
      </p:pic>
    </p:spTree>
    <p:extLst>
      <p:ext uri="{BB962C8B-B14F-4D97-AF65-F5344CB8AC3E}">
        <p14:creationId xmlns:p14="http://schemas.microsoft.com/office/powerpoint/2010/main" val="2656174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562" y="342900"/>
            <a:ext cx="6238875" cy="6172200"/>
          </a:xfrm>
          <a:prstGeom prst="rect">
            <a:avLst/>
          </a:prstGeom>
        </p:spPr>
      </p:pic>
    </p:spTree>
    <p:extLst>
      <p:ext uri="{BB962C8B-B14F-4D97-AF65-F5344CB8AC3E}">
        <p14:creationId xmlns:p14="http://schemas.microsoft.com/office/powerpoint/2010/main" val="285603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300" y="1160585"/>
            <a:ext cx="8625646" cy="4677230"/>
          </a:xfrm>
          <a:prstGeom prst="rect">
            <a:avLst/>
          </a:prstGeom>
        </p:spPr>
      </p:pic>
    </p:spTree>
    <p:extLst>
      <p:ext uri="{BB962C8B-B14F-4D97-AF65-F5344CB8AC3E}">
        <p14:creationId xmlns:p14="http://schemas.microsoft.com/office/powerpoint/2010/main" val="4227854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355600" y="169340"/>
          <a:ext cx="8373533" cy="6531526"/>
        </p:xfrm>
        <a:graphic>
          <a:graphicData uri="http://schemas.openxmlformats.org/drawingml/2006/table">
            <a:tbl>
              <a:tblPr/>
              <a:tblGrid>
                <a:gridCol w="1339767">
                  <a:extLst>
                    <a:ext uri="{9D8B030D-6E8A-4147-A177-3AD203B41FA5}">
                      <a16:colId xmlns:a16="http://schemas.microsoft.com/office/drawing/2014/main" val="20000"/>
                    </a:ext>
                  </a:extLst>
                </a:gridCol>
                <a:gridCol w="7033766">
                  <a:extLst>
                    <a:ext uri="{9D8B030D-6E8A-4147-A177-3AD203B41FA5}">
                      <a16:colId xmlns:a16="http://schemas.microsoft.com/office/drawing/2014/main" val="20001"/>
                    </a:ext>
                  </a:extLst>
                </a:gridCol>
              </a:tblGrid>
              <a:tr h="301223">
                <a:tc>
                  <a:txBody>
                    <a:bodyPr/>
                    <a:lstStyle/>
                    <a:p>
                      <a:pPr algn="l"/>
                      <a:r>
                        <a:rPr lang="en-US" sz="1400" b="1" dirty="0">
                          <a:solidFill>
                            <a:srgbClr val="000000"/>
                          </a:solidFill>
                          <a:effectLst/>
                        </a:rPr>
                        <a:t>Field</a:t>
                      </a:r>
                    </a:p>
                  </a:txBody>
                  <a:tcPr marL="37223" marR="37223" marT="46528" marB="4652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b="1">
                          <a:solidFill>
                            <a:srgbClr val="000000"/>
                          </a:solidFill>
                          <a:effectLst/>
                        </a:rPr>
                        <a:t>Usage</a:t>
                      </a:r>
                    </a:p>
                  </a:txBody>
                  <a:tcPr marL="37223" marR="37223" marT="46528" marB="4652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095871">
                <a:tc>
                  <a:txBody>
                    <a:bodyPr/>
                    <a:lstStyle/>
                    <a:p>
                      <a:pPr fontAlgn="auto"/>
                      <a:r>
                        <a:rPr lang="en-US" sz="1400" u="none" strike="noStrike">
                          <a:solidFill>
                            <a:srgbClr val="337AB7"/>
                          </a:solidFill>
                          <a:effectLst/>
                          <a:hlinkClick r:id="rId2"/>
                        </a:rPr>
                        <a:t>Effort</a:t>
                      </a:r>
                      <a:endParaRPr lang="en-US" sz="1400">
                        <a:effectLst/>
                      </a:endParaRPr>
                    </a:p>
                  </a:txBody>
                  <a:tcPr marL="37223" marR="37223" marT="46528" marB="4652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fontAlgn="auto"/>
                      <a:r>
                        <a:rPr lang="en-US" sz="1400" dirty="0">
                          <a:effectLst/>
                        </a:rPr>
                        <a:t>Provide a relative estimate of the amount of work required to complete a PBI. For user stories and requirements, you capture estimates in the Story Points and Size fields.</a:t>
                      </a:r>
                    </a:p>
                    <a:p>
                      <a:pPr fontAlgn="auto"/>
                      <a:r>
                        <a:rPr lang="en-US" sz="1400" dirty="0">
                          <a:effectLst/>
                        </a:rPr>
                        <a:t>Most Agile methods recommend setting estimates for backlog items based on relative size of work. Such methods include powers of 2 (1, 2, 4, 8) and the Fibonacci sequence (1, 2, 3, 5, 8, etc.). You can use any method that works for your team.</a:t>
                      </a:r>
                    </a:p>
                    <a:p>
                      <a:pPr fontAlgn="auto"/>
                      <a:r>
                        <a:rPr lang="en-US" sz="1400" dirty="0">
                          <a:effectLst/>
                        </a:rPr>
                        <a:t>Use any numeric unit of measurement your team prefers. Some options are story points, time, or other relative numeric value. The estimates you set for Effort, Size, or Story Points are used in </a:t>
                      </a:r>
                      <a:r>
                        <a:rPr lang="en-US" sz="1400" u="none" strike="noStrike" dirty="0">
                          <a:solidFill>
                            <a:srgbClr val="337AB7"/>
                          </a:solidFill>
                          <a:effectLst/>
                          <a:hlinkClick r:id="rId3"/>
                        </a:rPr>
                        <a:t>calculating team velocity</a:t>
                      </a:r>
                      <a:r>
                        <a:rPr lang="en-US" sz="1400" dirty="0">
                          <a:effectLst/>
                        </a:rPr>
                        <a:t> and in </a:t>
                      </a:r>
                      <a:r>
                        <a:rPr lang="en-US" sz="1400" u="none" strike="noStrike" dirty="0">
                          <a:solidFill>
                            <a:srgbClr val="337AB7"/>
                          </a:solidFill>
                          <a:effectLst/>
                          <a:hlinkClick r:id="rId4"/>
                        </a:rPr>
                        <a:t>forecasting sprints</a:t>
                      </a:r>
                      <a:r>
                        <a:rPr lang="en-US" sz="1400" dirty="0">
                          <a:effectLst/>
                        </a:rPr>
                        <a:t>.</a:t>
                      </a:r>
                    </a:p>
                    <a:p>
                      <a:pPr fontAlgn="auto"/>
                      <a:r>
                        <a:rPr lang="en-US" sz="1400" b="1" dirty="0">
                          <a:solidFill>
                            <a:srgbClr val="FF0000"/>
                          </a:solidFill>
                          <a:effectLst/>
                        </a:rPr>
                        <a:t>We</a:t>
                      </a:r>
                      <a:r>
                        <a:rPr lang="en-US" sz="1400" b="1" baseline="0" dirty="0">
                          <a:solidFill>
                            <a:srgbClr val="FF0000"/>
                          </a:solidFill>
                          <a:effectLst/>
                        </a:rPr>
                        <a:t> will use “hours” and powers of 2 as acceptable values.</a:t>
                      </a:r>
                      <a:endParaRPr lang="en-US" sz="1400" b="1" dirty="0">
                        <a:solidFill>
                          <a:srgbClr val="FF0000"/>
                        </a:solidFill>
                        <a:effectLst/>
                      </a:endParaRPr>
                    </a:p>
                  </a:txBody>
                  <a:tcPr marL="37223" marR="37223" marT="46528" marB="4652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19082">
                <a:tc>
                  <a:txBody>
                    <a:bodyPr/>
                    <a:lstStyle/>
                    <a:p>
                      <a:pPr fontAlgn="auto"/>
                      <a:r>
                        <a:rPr lang="en-US" sz="1400" u="none" strike="noStrike">
                          <a:solidFill>
                            <a:srgbClr val="337AB7"/>
                          </a:solidFill>
                          <a:effectLst/>
                          <a:hlinkClick r:id="rId2"/>
                        </a:rPr>
                        <a:t>Business Value</a:t>
                      </a:r>
                      <a:endParaRPr lang="en-US" sz="1400">
                        <a:effectLst/>
                      </a:endParaRPr>
                    </a:p>
                  </a:txBody>
                  <a:tcPr marL="37223" marR="37223" marT="46528" marB="4652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fontAlgn="auto"/>
                      <a:r>
                        <a:rPr lang="en-US" sz="1400" dirty="0">
                          <a:effectLst/>
                        </a:rPr>
                        <a:t>Specify a priority that captures the relative value of a PBI compared to other PBIs. The higher the number, the greater the business value.</a:t>
                      </a:r>
                      <a:br>
                        <a:rPr lang="en-US" sz="1400" dirty="0">
                          <a:effectLst/>
                        </a:rPr>
                      </a:br>
                      <a:r>
                        <a:rPr lang="en-US" sz="1400" dirty="0">
                          <a:effectLst/>
                        </a:rPr>
                        <a:t>Use this field when you want to capture a priority separate from the changeable backlog stack ranking.</a:t>
                      </a:r>
                    </a:p>
                    <a:p>
                      <a:pPr fontAlgn="auto"/>
                      <a:r>
                        <a:rPr lang="en-US" sz="1400" b="1" dirty="0">
                          <a:solidFill>
                            <a:srgbClr val="FF0000"/>
                          </a:solidFill>
                          <a:effectLst/>
                        </a:rPr>
                        <a:t>We will use 1: cannot ship product without it, 2: fundamental requirement</a:t>
                      </a:r>
                      <a:r>
                        <a:rPr lang="en-US" sz="1400" b="1" baseline="0" dirty="0">
                          <a:solidFill>
                            <a:srgbClr val="FF0000"/>
                          </a:solidFill>
                          <a:effectLst/>
                        </a:rPr>
                        <a:t> of the vision for the V1 product; 3: Very nice to have, 4: Useful, 5: If at all possible, spend time on other items.</a:t>
                      </a:r>
                      <a:endParaRPr lang="en-US" sz="1400" b="1" dirty="0">
                        <a:solidFill>
                          <a:srgbClr val="FF0000"/>
                        </a:solidFill>
                        <a:effectLst/>
                      </a:endParaRPr>
                    </a:p>
                  </a:txBody>
                  <a:tcPr marL="37223" marR="37223" marT="46528" marB="4652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19082">
                <a:tc>
                  <a:txBody>
                    <a:bodyPr/>
                    <a:lstStyle/>
                    <a:p>
                      <a:pPr fontAlgn="auto"/>
                      <a:r>
                        <a:rPr lang="en-US" sz="1400" u="none" strike="noStrike">
                          <a:solidFill>
                            <a:srgbClr val="337AB7"/>
                          </a:solidFill>
                          <a:effectLst/>
                          <a:hlinkClick r:id="rId5"/>
                        </a:rPr>
                        <a:t>Description</a:t>
                      </a:r>
                      <a:endParaRPr lang="en-US" sz="1400">
                        <a:effectLst/>
                      </a:endParaRPr>
                    </a:p>
                  </a:txBody>
                  <a:tcPr marL="37223" marR="37223" marT="46528" marB="4652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fontAlgn="auto"/>
                      <a:r>
                        <a:rPr lang="en-US" sz="1400" dirty="0">
                          <a:effectLst/>
                        </a:rPr>
                        <a:t>Provide enough detail to create shared understanding of scope and to support estimation efforts. </a:t>
                      </a:r>
                      <a:r>
                        <a:rPr lang="en-US" sz="1400" b="1" dirty="0">
                          <a:effectLst/>
                        </a:rPr>
                        <a:t>Focus on the user, what they want to accomplish, and why.</a:t>
                      </a:r>
                      <a:r>
                        <a:rPr lang="en-US" sz="1400" dirty="0">
                          <a:effectLst/>
                        </a:rPr>
                        <a:t> Don't describe how to develop the product. Do provide sufficient details so that your team can break</a:t>
                      </a:r>
                      <a:r>
                        <a:rPr lang="en-US" sz="1400" baseline="0" dirty="0">
                          <a:effectLst/>
                        </a:rPr>
                        <a:t> the PBI into </a:t>
                      </a:r>
                      <a:r>
                        <a:rPr lang="en-US" sz="1400" dirty="0">
                          <a:effectLst/>
                        </a:rPr>
                        <a:t>tasks and test cases to implement the item.</a:t>
                      </a:r>
                    </a:p>
                  </a:txBody>
                  <a:tcPr marL="37223" marR="37223" marT="46528" marB="4652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736941">
                <a:tc>
                  <a:txBody>
                    <a:bodyPr/>
                    <a:lstStyle/>
                    <a:p>
                      <a:pPr fontAlgn="auto"/>
                      <a:r>
                        <a:rPr lang="en-US" sz="1400" u="none" strike="noStrike">
                          <a:solidFill>
                            <a:srgbClr val="337AB7"/>
                          </a:solidFill>
                          <a:effectLst/>
                          <a:hlinkClick r:id="rId5"/>
                        </a:rPr>
                        <a:t>Acceptance Criteria</a:t>
                      </a:r>
                      <a:endParaRPr lang="en-US" sz="1400">
                        <a:effectLst/>
                      </a:endParaRPr>
                    </a:p>
                  </a:txBody>
                  <a:tcPr marL="37223" marR="37223" marT="46528" marB="4652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fontAlgn="auto"/>
                      <a:r>
                        <a:rPr lang="en-US" sz="1400" dirty="0">
                          <a:effectLst/>
                        </a:rPr>
                        <a:t>Define what "Done" means by describing the criteria that the team should use to verify whether the PBI or the bug fix has been fully implemented.</a:t>
                      </a:r>
                      <a:br>
                        <a:rPr lang="en-US" sz="1400" dirty="0">
                          <a:effectLst/>
                        </a:rPr>
                      </a:br>
                      <a:r>
                        <a:rPr lang="en-US" sz="1400" dirty="0">
                          <a:effectLst/>
                        </a:rPr>
                        <a:t>Before work begins on a PBI or bug, describe the </a:t>
                      </a:r>
                      <a:r>
                        <a:rPr lang="en-US" sz="1400" u="none" strike="noStrike" dirty="0">
                          <a:solidFill>
                            <a:srgbClr val="337AB7"/>
                          </a:solidFill>
                          <a:effectLst/>
                          <a:hlinkClick r:id="rId6"/>
                        </a:rPr>
                        <a:t>criteria for customer acceptance</a:t>
                      </a:r>
                      <a:r>
                        <a:rPr lang="en-US" sz="1400" dirty="0">
                          <a:effectLst/>
                        </a:rPr>
                        <a:t> as clearly as possible. Conversations between the team and customers to determine the acceptance criteria help ensure a common understanding within the team to meet customers' expectations. Also, this info provides the basis for acceptance testing.</a:t>
                      </a:r>
                    </a:p>
                  </a:txBody>
                  <a:tcPr marL="37223" marR="37223" marT="46528" marB="4652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84556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team </a:t>
            </a:r>
            <a:r>
              <a:rPr lang="en-US" b="1" dirty="0" smtClean="0"/>
              <a:t>must</a:t>
            </a:r>
            <a:r>
              <a:rPr lang="en-US" dirty="0" smtClean="0"/>
              <a:t> fill out those 4 items for each User Story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45150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And for Tasks, it </a:t>
            </a:r>
            <a:r>
              <a:rPr lang="en-US" sz="2800" b="1" dirty="0" smtClean="0"/>
              <a:t>must</a:t>
            </a:r>
            <a:r>
              <a:rPr lang="en-US" sz="2800" dirty="0" smtClean="0"/>
              <a:t> have a description that is clear enough that there is no ambiguity about the functionality to be completed.</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059140"/>
            <a:ext cx="7886700" cy="3884308"/>
          </a:xfrm>
        </p:spPr>
      </p:pic>
      <p:sp>
        <p:nvSpPr>
          <p:cNvPr id="5" name="TextBox 4"/>
          <p:cNvSpPr txBox="1"/>
          <p:nvPr/>
        </p:nvSpPr>
        <p:spPr>
          <a:xfrm>
            <a:off x="791307" y="5665568"/>
            <a:ext cx="7927298" cy="646331"/>
          </a:xfrm>
          <a:prstGeom prst="rect">
            <a:avLst/>
          </a:prstGeom>
          <a:noFill/>
        </p:spPr>
        <p:txBody>
          <a:bodyPr wrap="none" rtlCol="0">
            <a:spAutoFit/>
          </a:bodyPr>
          <a:lstStyle/>
          <a:p>
            <a:r>
              <a:rPr lang="en-US" b="1" dirty="0" smtClean="0"/>
              <a:t>Must</a:t>
            </a:r>
            <a:r>
              <a:rPr lang="en-US" dirty="0" smtClean="0"/>
              <a:t> also have a priority, as it relates to achieving the goal of its parent User Story.</a:t>
            </a:r>
          </a:p>
          <a:p>
            <a:r>
              <a:rPr lang="en-US" dirty="0" smtClean="0"/>
              <a:t>When it is assigned, which it </a:t>
            </a:r>
            <a:r>
              <a:rPr lang="en-US" b="1" dirty="0" smtClean="0"/>
              <a:t>must</a:t>
            </a:r>
            <a:r>
              <a:rPr lang="en-US" dirty="0" smtClean="0"/>
              <a:t> be at some point, a name should be there.</a:t>
            </a:r>
            <a:endParaRPr lang="en-US" dirty="0"/>
          </a:p>
        </p:txBody>
      </p:sp>
    </p:spTree>
    <p:extLst>
      <p:ext uri="{BB962C8B-B14F-4D97-AF65-F5344CB8AC3E}">
        <p14:creationId xmlns:p14="http://schemas.microsoft.com/office/powerpoint/2010/main" val="250237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550" y="80962"/>
            <a:ext cx="6438900" cy="6696075"/>
          </a:xfrm>
          <a:prstGeom prst="rect">
            <a:avLst/>
          </a:prstGeom>
        </p:spPr>
      </p:pic>
    </p:spTree>
    <p:extLst>
      <p:ext uri="{BB962C8B-B14F-4D97-AF65-F5344CB8AC3E}">
        <p14:creationId xmlns:p14="http://schemas.microsoft.com/office/powerpoint/2010/main" val="1198776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448"/>
            <a:ext cx="9144000" cy="5185103"/>
          </a:xfrm>
          <a:prstGeom prst="rect">
            <a:avLst/>
          </a:prstGeom>
        </p:spPr>
      </p:pic>
    </p:spTree>
    <p:extLst>
      <p:ext uri="{BB962C8B-B14F-4D97-AF65-F5344CB8AC3E}">
        <p14:creationId xmlns:p14="http://schemas.microsoft.com/office/powerpoint/2010/main" val="420217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8156"/>
            <a:ext cx="9144000" cy="5121687"/>
          </a:xfrm>
          <a:prstGeom prst="rect">
            <a:avLst/>
          </a:prstGeom>
        </p:spPr>
      </p:pic>
    </p:spTree>
    <p:extLst>
      <p:ext uri="{BB962C8B-B14F-4D97-AF65-F5344CB8AC3E}">
        <p14:creationId xmlns:p14="http://schemas.microsoft.com/office/powerpoint/2010/main" val="4017072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0193"/>
            <a:ext cx="9144000" cy="5217614"/>
          </a:xfrm>
          <a:prstGeom prst="rect">
            <a:avLst/>
          </a:prstGeom>
        </p:spPr>
      </p:pic>
    </p:spTree>
    <p:extLst>
      <p:ext uri="{BB962C8B-B14F-4D97-AF65-F5344CB8AC3E}">
        <p14:creationId xmlns:p14="http://schemas.microsoft.com/office/powerpoint/2010/main" val="1128569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4" y="844060"/>
            <a:ext cx="8984710" cy="5209483"/>
          </a:xfrm>
          <a:prstGeom prst="rect">
            <a:avLst/>
          </a:prstGeom>
        </p:spPr>
      </p:pic>
    </p:spTree>
    <p:extLst>
      <p:ext uri="{BB962C8B-B14F-4D97-AF65-F5344CB8AC3E}">
        <p14:creationId xmlns:p14="http://schemas.microsoft.com/office/powerpoint/2010/main" val="1485394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31" y="213364"/>
            <a:ext cx="4792906" cy="625814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9735" y="3342434"/>
            <a:ext cx="2400300" cy="2962275"/>
          </a:xfrm>
          <a:prstGeom prst="rect">
            <a:avLst/>
          </a:prstGeom>
        </p:spPr>
      </p:pic>
      <p:sp>
        <p:nvSpPr>
          <p:cNvPr id="4" name="TextBox 3"/>
          <p:cNvSpPr txBox="1"/>
          <p:nvPr/>
        </p:nvSpPr>
        <p:spPr>
          <a:xfrm>
            <a:off x="5635869" y="677008"/>
            <a:ext cx="3330720" cy="1477328"/>
          </a:xfrm>
          <a:prstGeom prst="rect">
            <a:avLst/>
          </a:prstGeom>
          <a:noFill/>
        </p:spPr>
        <p:txBody>
          <a:bodyPr wrap="none" rtlCol="0">
            <a:spAutoFit/>
          </a:bodyPr>
          <a:lstStyle/>
          <a:p>
            <a:r>
              <a:rPr lang="en-US" dirty="0" smtClean="0"/>
              <a:t>All 3 Features and all their user</a:t>
            </a:r>
          </a:p>
          <a:p>
            <a:r>
              <a:rPr lang="en-US" dirty="0" smtClean="0"/>
              <a:t>stories  are entered.</a:t>
            </a:r>
          </a:p>
          <a:p>
            <a:endParaRPr lang="en-US" dirty="0"/>
          </a:p>
          <a:p>
            <a:r>
              <a:rPr lang="en-US" dirty="0" smtClean="0"/>
              <a:t>Now break the User Stories down</a:t>
            </a:r>
          </a:p>
          <a:p>
            <a:r>
              <a:rPr lang="en-US" dirty="0" smtClean="0"/>
              <a:t>Into Tasks</a:t>
            </a:r>
            <a:endParaRPr lang="en-US" dirty="0"/>
          </a:p>
        </p:txBody>
      </p:sp>
    </p:spTree>
    <p:extLst>
      <p:ext uri="{BB962C8B-B14F-4D97-AF65-F5344CB8AC3E}">
        <p14:creationId xmlns:p14="http://schemas.microsoft.com/office/powerpoint/2010/main" val="892613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69" y="1585890"/>
            <a:ext cx="8871438" cy="3803061"/>
          </a:xfrm>
          <a:prstGeom prst="rect">
            <a:avLst/>
          </a:prstGeom>
        </p:spPr>
      </p:pic>
      <p:sp>
        <p:nvSpPr>
          <p:cNvPr id="3" name="TextBox 2"/>
          <p:cNvSpPr txBox="1"/>
          <p:nvPr/>
        </p:nvSpPr>
        <p:spPr>
          <a:xfrm>
            <a:off x="1441938" y="1072662"/>
            <a:ext cx="6950557" cy="369332"/>
          </a:xfrm>
          <a:prstGeom prst="rect">
            <a:avLst/>
          </a:prstGeom>
          <a:noFill/>
        </p:spPr>
        <p:txBody>
          <a:bodyPr wrap="none" rtlCol="0">
            <a:spAutoFit/>
          </a:bodyPr>
          <a:lstStyle/>
          <a:p>
            <a:r>
              <a:rPr lang="en-US" dirty="0" smtClean="0">
                <a:solidFill>
                  <a:srgbClr val="FF0000"/>
                </a:solidFill>
              </a:rPr>
              <a:t>Now click the “+” for each user story and break it done into coding Tasks</a:t>
            </a:r>
            <a:endParaRPr lang="en-US" dirty="0">
              <a:solidFill>
                <a:srgbClr val="FF0000"/>
              </a:solidFill>
            </a:endParaRPr>
          </a:p>
        </p:txBody>
      </p:sp>
    </p:spTree>
    <p:extLst>
      <p:ext uri="{BB962C8B-B14F-4D97-AF65-F5344CB8AC3E}">
        <p14:creationId xmlns:p14="http://schemas.microsoft.com/office/powerpoint/2010/main" val="3209640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52" y="384837"/>
            <a:ext cx="9012115" cy="6018133"/>
          </a:xfrm>
          <a:prstGeom prst="rect">
            <a:avLst/>
          </a:prstGeom>
        </p:spPr>
      </p:pic>
    </p:spTree>
    <p:extLst>
      <p:ext uri="{BB962C8B-B14F-4D97-AF65-F5344CB8AC3E}">
        <p14:creationId xmlns:p14="http://schemas.microsoft.com/office/powerpoint/2010/main" val="3337338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746" y="668215"/>
            <a:ext cx="7887608" cy="2308324"/>
          </a:xfrm>
          <a:prstGeom prst="rect">
            <a:avLst/>
          </a:prstGeom>
          <a:noFill/>
        </p:spPr>
        <p:txBody>
          <a:bodyPr wrap="none" rtlCol="0">
            <a:spAutoFit/>
          </a:bodyPr>
          <a:lstStyle/>
          <a:p>
            <a:r>
              <a:rPr lang="en-US" dirty="0" smtClean="0"/>
              <a:t>We have now described all the Features, their User Stories, and the Tasks required</a:t>
            </a:r>
          </a:p>
          <a:p>
            <a:r>
              <a:rPr lang="en-US" dirty="0" smtClean="0"/>
              <a:t>to implement them.</a:t>
            </a:r>
          </a:p>
          <a:p>
            <a:endParaRPr lang="en-US" dirty="0"/>
          </a:p>
          <a:p>
            <a:r>
              <a:rPr lang="en-US" dirty="0" smtClean="0"/>
              <a:t>Marketing is allowed to come back at any time, and ask for new Features</a:t>
            </a:r>
          </a:p>
          <a:p>
            <a:endParaRPr lang="en-US" dirty="0"/>
          </a:p>
          <a:p>
            <a:r>
              <a:rPr lang="en-US" dirty="0" smtClean="0"/>
              <a:t>In fact, they just told me they want an opening screen that explains the game.</a:t>
            </a:r>
          </a:p>
          <a:p>
            <a:endParaRPr lang="en-US" dirty="0"/>
          </a:p>
          <a:p>
            <a:r>
              <a:rPr lang="en-US" dirty="0" smtClean="0"/>
              <a:t>So back in and add feature, user stories, tasks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47" y="3235023"/>
            <a:ext cx="8405446" cy="2680912"/>
          </a:xfrm>
          <a:prstGeom prst="rect">
            <a:avLst/>
          </a:prstGeom>
        </p:spPr>
      </p:pic>
    </p:spTree>
    <p:extLst>
      <p:ext uri="{BB962C8B-B14F-4D97-AF65-F5344CB8AC3E}">
        <p14:creationId xmlns:p14="http://schemas.microsoft.com/office/powerpoint/2010/main" val="2074796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16" y="1637236"/>
            <a:ext cx="9012115" cy="3636747"/>
          </a:xfrm>
          <a:prstGeom prst="rect">
            <a:avLst/>
          </a:prstGeom>
        </p:spPr>
      </p:pic>
    </p:spTree>
    <p:extLst>
      <p:ext uri="{BB962C8B-B14F-4D97-AF65-F5344CB8AC3E}">
        <p14:creationId xmlns:p14="http://schemas.microsoft.com/office/powerpoint/2010/main" val="3139079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1985" y="1573823"/>
            <a:ext cx="7382342" cy="1477328"/>
          </a:xfrm>
          <a:prstGeom prst="rect">
            <a:avLst/>
          </a:prstGeom>
          <a:noFill/>
        </p:spPr>
        <p:txBody>
          <a:bodyPr wrap="none" rtlCol="0">
            <a:spAutoFit/>
          </a:bodyPr>
          <a:lstStyle/>
          <a:p>
            <a:r>
              <a:rPr lang="en-US" dirty="0" smtClean="0"/>
              <a:t>Now it is time to decide what user stories you will complete in the first sprint</a:t>
            </a:r>
          </a:p>
          <a:p>
            <a:endParaRPr lang="en-US" dirty="0"/>
          </a:p>
          <a:p>
            <a:r>
              <a:rPr lang="en-US" dirty="0" smtClean="0"/>
              <a:t>Key to this paradigm, “its not done if I can’t see it run”.</a:t>
            </a:r>
          </a:p>
          <a:p>
            <a:endParaRPr lang="en-US" dirty="0"/>
          </a:p>
          <a:p>
            <a:r>
              <a:rPr lang="en-US" dirty="0" smtClean="0"/>
              <a:t>So pick items that let you run and show </a:t>
            </a:r>
            <a:r>
              <a:rPr lang="en-US" b="1" i="1" dirty="0" smtClean="0"/>
              <a:t>something</a:t>
            </a:r>
            <a:r>
              <a:rPr lang="en-US" dirty="0" smtClean="0"/>
              <a:t>!</a:t>
            </a:r>
            <a:endParaRPr lang="en-US" dirty="0"/>
          </a:p>
        </p:txBody>
      </p:sp>
    </p:spTree>
    <p:extLst>
      <p:ext uri="{BB962C8B-B14F-4D97-AF65-F5344CB8AC3E}">
        <p14:creationId xmlns:p14="http://schemas.microsoft.com/office/powerpoint/2010/main" val="197628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212" y="876300"/>
            <a:ext cx="7267575" cy="5105400"/>
          </a:xfrm>
          <a:prstGeom prst="rect">
            <a:avLst/>
          </a:prstGeom>
        </p:spPr>
      </p:pic>
    </p:spTree>
    <p:extLst>
      <p:ext uri="{BB962C8B-B14F-4D97-AF65-F5344CB8AC3E}">
        <p14:creationId xmlns:p14="http://schemas.microsoft.com/office/powerpoint/2010/main" val="171261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71" y="993531"/>
            <a:ext cx="8590897" cy="4961789"/>
          </a:xfrm>
          <a:prstGeom prst="rect">
            <a:avLst/>
          </a:prstGeom>
        </p:spPr>
      </p:pic>
    </p:spTree>
    <p:extLst>
      <p:ext uri="{BB962C8B-B14F-4D97-AF65-F5344CB8AC3E}">
        <p14:creationId xmlns:p14="http://schemas.microsoft.com/office/powerpoint/2010/main" val="149281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62" y="1019907"/>
            <a:ext cx="8716945" cy="4881489"/>
          </a:xfrm>
          <a:prstGeom prst="rect">
            <a:avLst/>
          </a:prstGeom>
        </p:spPr>
      </p:pic>
    </p:spTree>
    <p:extLst>
      <p:ext uri="{BB962C8B-B14F-4D97-AF65-F5344CB8AC3E}">
        <p14:creationId xmlns:p14="http://schemas.microsoft.com/office/powerpoint/2010/main" val="2402457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83" y="1468315"/>
            <a:ext cx="8605306" cy="4183242"/>
          </a:xfrm>
          <a:prstGeom prst="rect">
            <a:avLst/>
          </a:prstGeom>
        </p:spPr>
      </p:pic>
    </p:spTree>
    <p:extLst>
      <p:ext uri="{BB962C8B-B14F-4D97-AF65-F5344CB8AC3E}">
        <p14:creationId xmlns:p14="http://schemas.microsoft.com/office/powerpoint/2010/main" val="4094131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4585"/>
            <a:ext cx="9144000" cy="5208830"/>
          </a:xfrm>
          <a:prstGeom prst="rect">
            <a:avLst/>
          </a:prstGeom>
        </p:spPr>
      </p:pic>
      <p:sp>
        <p:nvSpPr>
          <p:cNvPr id="3" name="TextBox 2"/>
          <p:cNvSpPr txBox="1"/>
          <p:nvPr/>
        </p:nvSpPr>
        <p:spPr>
          <a:xfrm>
            <a:off x="4756638" y="3138854"/>
            <a:ext cx="4219168" cy="369332"/>
          </a:xfrm>
          <a:prstGeom prst="rect">
            <a:avLst/>
          </a:prstGeom>
          <a:noFill/>
        </p:spPr>
        <p:txBody>
          <a:bodyPr wrap="none" rtlCol="0">
            <a:spAutoFit/>
          </a:bodyPr>
          <a:lstStyle/>
          <a:p>
            <a:r>
              <a:rPr lang="en-US" b="1" dirty="0" smtClean="0">
                <a:solidFill>
                  <a:schemeClr val="accent2">
                    <a:lumMod val="75000"/>
                  </a:schemeClr>
                </a:solidFill>
              </a:rPr>
              <a:t>Double click this and edit assigned to prop</a:t>
            </a:r>
            <a:endParaRPr lang="en-US" b="1" dirty="0">
              <a:solidFill>
                <a:schemeClr val="accent2">
                  <a:lumMod val="75000"/>
                </a:schemeClr>
              </a:solidFill>
            </a:endParaRPr>
          </a:p>
        </p:txBody>
      </p:sp>
      <p:cxnSp>
        <p:nvCxnSpPr>
          <p:cNvPr id="5" name="Straight Arrow Connector 4"/>
          <p:cNvCxnSpPr/>
          <p:nvPr/>
        </p:nvCxnSpPr>
        <p:spPr>
          <a:xfrm flipH="1">
            <a:off x="3903785" y="3323492"/>
            <a:ext cx="747346" cy="26377"/>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175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8781"/>
            <a:ext cx="9144000" cy="5460437"/>
          </a:xfrm>
          <a:prstGeom prst="rect">
            <a:avLst/>
          </a:prstGeom>
        </p:spPr>
      </p:pic>
    </p:spTree>
    <p:extLst>
      <p:ext uri="{BB962C8B-B14F-4D97-AF65-F5344CB8AC3E}">
        <p14:creationId xmlns:p14="http://schemas.microsoft.com/office/powerpoint/2010/main" val="279829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695325"/>
            <a:ext cx="8458200" cy="5467350"/>
          </a:xfrm>
          <a:prstGeom prst="rect">
            <a:avLst/>
          </a:prstGeom>
        </p:spPr>
      </p:pic>
    </p:spTree>
    <p:extLst>
      <p:ext uri="{BB962C8B-B14F-4D97-AF65-F5344CB8AC3E}">
        <p14:creationId xmlns:p14="http://schemas.microsoft.com/office/powerpoint/2010/main" val="7291325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12173</TotalTime>
  <Words>657</Words>
  <Application>Microsoft Office PowerPoint</Application>
  <PresentationFormat>On-screen Show (4:3)</PresentationFormat>
  <Paragraphs>43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Your team must fill out those 4 items for each User Story</vt:lpstr>
      <vt:lpstr>And for Tasks, it must have a description that is clear enough that there is no ambiguity about the functionality to be completed.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Bellevue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Kurt Friedrich</dc:creator>
  <cp:lastModifiedBy>Kurt Friedrich</cp:lastModifiedBy>
  <cp:revision>35</cp:revision>
  <dcterms:created xsi:type="dcterms:W3CDTF">2019-07-11T22:07:10Z</dcterms:created>
  <dcterms:modified xsi:type="dcterms:W3CDTF">2020-09-01T20:57:36Z</dcterms:modified>
</cp:coreProperties>
</file>