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93" r:id="rId3"/>
    <p:sldId id="294" r:id="rId4"/>
    <p:sldId id="295" r:id="rId5"/>
    <p:sldId id="296" r:id="rId6"/>
    <p:sldId id="297" r:id="rId7"/>
    <p:sldId id="305" r:id="rId8"/>
    <p:sldId id="306" r:id="rId9"/>
    <p:sldId id="307" r:id="rId10"/>
    <p:sldId id="309" r:id="rId11"/>
    <p:sldId id="310" r:id="rId12"/>
    <p:sldId id="311" r:id="rId13"/>
    <p:sldId id="312" r:id="rId14"/>
    <p:sldId id="313" r:id="rId15"/>
    <p:sldId id="314" r:id="rId16"/>
    <p:sldId id="315" r:id="rId17"/>
    <p:sldId id="316" r:id="rId18"/>
    <p:sldId id="259" r:id="rId19"/>
    <p:sldId id="26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1" autoAdjust="0"/>
    <p:restoredTop sz="94660"/>
  </p:normalViewPr>
  <p:slideViewPr>
    <p:cSldViewPr snapToGrid="0">
      <p:cViewPr varScale="1">
        <p:scale>
          <a:sx n="144" d="100"/>
          <a:sy n="144" d="100"/>
        </p:scale>
        <p:origin x="12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93126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5231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414392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83C9A-C58C-41C2-8AC3-1056443ADA9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11379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C83C9A-C58C-41C2-8AC3-1056443ADA9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273361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C83C9A-C58C-41C2-8AC3-1056443ADA9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70313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C83C9A-C58C-41C2-8AC3-1056443ADA9C}"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360151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C83C9A-C58C-41C2-8AC3-1056443ADA9C}"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99456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83C9A-C58C-41C2-8AC3-1056443ADA9C}"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375586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83C9A-C58C-41C2-8AC3-1056443ADA9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177099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83C9A-C58C-41C2-8AC3-1056443ADA9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3E045-12F1-4945-B68A-AD61AAB5869B}" type="slidenum">
              <a:rPr lang="en-US" smtClean="0"/>
              <a:t>‹#›</a:t>
            </a:fld>
            <a:endParaRPr lang="en-US"/>
          </a:p>
        </p:txBody>
      </p:sp>
    </p:spTree>
    <p:extLst>
      <p:ext uri="{BB962C8B-B14F-4D97-AF65-F5344CB8AC3E}">
        <p14:creationId xmlns:p14="http://schemas.microsoft.com/office/powerpoint/2010/main" val="226067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83C9A-C58C-41C2-8AC3-1056443ADA9C}" type="datetimeFigureOut">
              <a:rPr lang="en-US" smtClean="0"/>
              <a:t>8/30/2020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3E045-12F1-4945-B68A-AD61AAB5869B}" type="slidenum">
              <a:rPr lang="en-US" smtClean="0"/>
              <a:t>‹#›</a:t>
            </a:fld>
            <a:endParaRPr lang="en-US"/>
          </a:p>
        </p:txBody>
      </p:sp>
    </p:spTree>
    <p:extLst>
      <p:ext uri="{BB962C8B-B14F-4D97-AF65-F5344CB8AC3E}">
        <p14:creationId xmlns:p14="http://schemas.microsoft.com/office/powerpoint/2010/main" val="3403879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azure/devops/boards/backlogs/create-your-backlog?view=azure-devop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zure/devops/boards/boards/kanban-quickstart?view=azure-devop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985" y="1573823"/>
            <a:ext cx="7382342" cy="1477328"/>
          </a:xfrm>
          <a:prstGeom prst="rect">
            <a:avLst/>
          </a:prstGeom>
          <a:noFill/>
        </p:spPr>
        <p:txBody>
          <a:bodyPr wrap="none" rtlCol="0">
            <a:spAutoFit/>
          </a:bodyPr>
          <a:lstStyle/>
          <a:p>
            <a:r>
              <a:rPr lang="en-US" dirty="0" smtClean="0"/>
              <a:t>Now it is time to decide what user stories you will complete in the first sprint</a:t>
            </a:r>
          </a:p>
          <a:p>
            <a:endParaRPr lang="en-US" dirty="0"/>
          </a:p>
          <a:p>
            <a:r>
              <a:rPr lang="en-US" dirty="0" smtClean="0"/>
              <a:t>Key to this paradigm, “its not done if I can’t see it run”.</a:t>
            </a:r>
          </a:p>
          <a:p>
            <a:endParaRPr lang="en-US" dirty="0"/>
          </a:p>
          <a:p>
            <a:r>
              <a:rPr lang="en-US" dirty="0" smtClean="0"/>
              <a:t>So pick items that let you run and show </a:t>
            </a:r>
            <a:r>
              <a:rPr lang="en-US" b="1" i="1" dirty="0" smtClean="0"/>
              <a:t>something</a:t>
            </a:r>
            <a:r>
              <a:rPr lang="en-US" dirty="0" smtClean="0"/>
              <a:t>!</a:t>
            </a:r>
            <a:endParaRPr lang="en-US" dirty="0"/>
          </a:p>
        </p:txBody>
      </p:sp>
    </p:spTree>
    <p:extLst>
      <p:ext uri="{BB962C8B-B14F-4D97-AF65-F5344CB8AC3E}">
        <p14:creationId xmlns:p14="http://schemas.microsoft.com/office/powerpoint/2010/main" val="197628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45" y="1254877"/>
            <a:ext cx="8607669" cy="4468401"/>
          </a:xfrm>
          <a:prstGeom prst="rect">
            <a:avLst/>
          </a:prstGeom>
        </p:spPr>
      </p:pic>
    </p:spTree>
    <p:extLst>
      <p:ext uri="{BB962C8B-B14F-4D97-AF65-F5344CB8AC3E}">
        <p14:creationId xmlns:p14="http://schemas.microsoft.com/office/powerpoint/2010/main" val="423385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2" y="1503484"/>
            <a:ext cx="8347851" cy="4257029"/>
          </a:xfrm>
          <a:prstGeom prst="rect">
            <a:avLst/>
          </a:prstGeom>
        </p:spPr>
      </p:pic>
    </p:spTree>
    <p:extLst>
      <p:ext uri="{BB962C8B-B14F-4D97-AF65-F5344CB8AC3E}">
        <p14:creationId xmlns:p14="http://schemas.microsoft.com/office/powerpoint/2010/main" val="319143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9338"/>
            <a:ext cx="9144000" cy="4939323"/>
          </a:xfrm>
          <a:prstGeom prst="rect">
            <a:avLst/>
          </a:prstGeom>
        </p:spPr>
      </p:pic>
    </p:spTree>
    <p:extLst>
      <p:ext uri="{BB962C8B-B14F-4D97-AF65-F5344CB8AC3E}">
        <p14:creationId xmlns:p14="http://schemas.microsoft.com/office/powerpoint/2010/main" val="33725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5972"/>
            <a:ext cx="9144000" cy="3506056"/>
          </a:xfrm>
          <a:prstGeom prst="rect">
            <a:avLst/>
          </a:prstGeom>
        </p:spPr>
      </p:pic>
    </p:spTree>
    <p:extLst>
      <p:ext uri="{BB962C8B-B14F-4D97-AF65-F5344CB8AC3E}">
        <p14:creationId xmlns:p14="http://schemas.microsoft.com/office/powerpoint/2010/main" val="66255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214312"/>
            <a:ext cx="9067800" cy="6429375"/>
          </a:xfrm>
          <a:prstGeom prst="rect">
            <a:avLst/>
          </a:prstGeom>
        </p:spPr>
      </p:pic>
    </p:spTree>
    <p:extLst>
      <p:ext uri="{BB962C8B-B14F-4D97-AF65-F5344CB8AC3E}">
        <p14:creationId xmlns:p14="http://schemas.microsoft.com/office/powerpoint/2010/main" val="164010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53" y="1220592"/>
            <a:ext cx="8845062" cy="4425715"/>
          </a:xfrm>
          <a:prstGeom prst="rect">
            <a:avLst/>
          </a:prstGeom>
        </p:spPr>
      </p:pic>
    </p:spTree>
    <p:extLst>
      <p:ext uri="{BB962C8B-B14F-4D97-AF65-F5344CB8AC3E}">
        <p14:creationId xmlns:p14="http://schemas.microsoft.com/office/powerpoint/2010/main" val="261339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5519"/>
            <a:ext cx="9144000" cy="4946961"/>
          </a:xfrm>
          <a:prstGeom prst="rect">
            <a:avLst/>
          </a:prstGeom>
        </p:spPr>
      </p:pic>
    </p:spTree>
    <p:extLst>
      <p:ext uri="{BB962C8B-B14F-4D97-AF65-F5344CB8AC3E}">
        <p14:creationId xmlns:p14="http://schemas.microsoft.com/office/powerpoint/2010/main" val="211319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6643"/>
            <a:ext cx="9144000" cy="5004713"/>
          </a:xfrm>
          <a:prstGeom prst="rect">
            <a:avLst/>
          </a:prstGeom>
        </p:spPr>
      </p:pic>
    </p:spTree>
    <p:extLst>
      <p:ext uri="{BB962C8B-B14F-4D97-AF65-F5344CB8AC3E}">
        <p14:creationId xmlns:p14="http://schemas.microsoft.com/office/powerpoint/2010/main" val="383748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958362"/>
            <a:ext cx="8164606" cy="3693319"/>
          </a:xfrm>
          <a:prstGeom prst="rect">
            <a:avLst/>
          </a:prstGeom>
          <a:noFill/>
        </p:spPr>
        <p:txBody>
          <a:bodyPr wrap="square" rtlCol="0">
            <a:spAutoFit/>
          </a:bodyPr>
          <a:lstStyle/>
          <a:p>
            <a:r>
              <a:rPr lang="en-US" dirty="0"/>
              <a:t>Your product backlog corresponds to your project plan, the roadmap for what your team plans to deliver. You create your product backlog by adding user stories, backlog items, or requirements</a:t>
            </a:r>
            <a:r>
              <a:rPr lang="en-US" dirty="0" smtClean="0"/>
              <a:t>.</a:t>
            </a:r>
          </a:p>
          <a:p>
            <a:endParaRPr lang="en-US" dirty="0"/>
          </a:p>
          <a:p>
            <a:r>
              <a:rPr lang="en-US" dirty="0"/>
              <a:t>After you define it, you have a prioritized list of features and requirements to build. </a:t>
            </a:r>
            <a:endParaRPr lang="en-US" dirty="0" smtClean="0"/>
          </a:p>
          <a:p>
            <a:endParaRPr lang="en-US" dirty="0"/>
          </a:p>
          <a:p>
            <a:r>
              <a:rPr lang="en-US" dirty="0" smtClean="0"/>
              <a:t>Your </a:t>
            </a:r>
            <a:r>
              <a:rPr lang="en-US" dirty="0"/>
              <a:t>backlog also provides a repository of all the information you need to track and share with your team</a:t>
            </a:r>
            <a:r>
              <a:rPr lang="en-US" dirty="0" smtClean="0"/>
              <a:t>.</a:t>
            </a:r>
          </a:p>
          <a:p>
            <a:endParaRPr lang="en-US" dirty="0"/>
          </a:p>
          <a:p>
            <a:r>
              <a:rPr lang="en-US" dirty="0"/>
              <a:t>Your backlog consists of a list of </a:t>
            </a:r>
            <a:r>
              <a:rPr lang="en-US" u="sng" dirty="0"/>
              <a:t>work items</a:t>
            </a:r>
            <a:r>
              <a:rPr lang="en-US" dirty="0"/>
              <a:t>. You use work items to share information, assign work to team members, track dependencies, organize work, and more. Because the most important work appears at the top of the list, your team always knows what to work on next.</a:t>
            </a:r>
          </a:p>
        </p:txBody>
      </p:sp>
      <p:sp>
        <p:nvSpPr>
          <p:cNvPr id="3" name="TextBox 2"/>
          <p:cNvSpPr txBox="1"/>
          <p:nvPr/>
        </p:nvSpPr>
        <p:spPr>
          <a:xfrm>
            <a:off x="404446" y="448408"/>
            <a:ext cx="7988790" cy="307777"/>
          </a:xfrm>
          <a:prstGeom prst="rect">
            <a:avLst/>
          </a:prstGeom>
          <a:noFill/>
        </p:spPr>
        <p:txBody>
          <a:bodyPr wrap="none" rtlCol="0">
            <a:spAutoFit/>
          </a:bodyPr>
          <a:lstStyle/>
          <a:p>
            <a:r>
              <a:rPr lang="en-US" sz="1400" dirty="0">
                <a:hlinkClick r:id="rId2"/>
              </a:rPr>
              <a:t>https://docs.microsoft.com/en-us/azure/devops/boards/backlogs/create-your-backlog?view=azure-devops</a:t>
            </a:r>
            <a:endParaRPr lang="en-US" sz="1400" dirty="0"/>
          </a:p>
        </p:txBody>
      </p:sp>
    </p:spTree>
    <p:extLst>
      <p:ext uri="{BB962C8B-B14F-4D97-AF65-F5344CB8AC3E}">
        <p14:creationId xmlns:p14="http://schemas.microsoft.com/office/powerpoint/2010/main" val="243721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385" y="1512277"/>
            <a:ext cx="8010309" cy="2031325"/>
          </a:xfrm>
          <a:prstGeom prst="rect">
            <a:avLst/>
          </a:prstGeom>
          <a:noFill/>
        </p:spPr>
        <p:txBody>
          <a:bodyPr wrap="square" rtlCol="0">
            <a:spAutoFit/>
          </a:bodyPr>
          <a:lstStyle/>
          <a:p>
            <a:r>
              <a:rPr lang="en-US" dirty="0"/>
              <a:t>Your Kanban board turns your backlog into an interactive signboard, which provides a visual flow of work. </a:t>
            </a:r>
            <a:endParaRPr lang="en-US" dirty="0" smtClean="0"/>
          </a:p>
          <a:p>
            <a:r>
              <a:rPr lang="en-US" dirty="0" smtClean="0"/>
              <a:t>As </a:t>
            </a:r>
            <a:r>
              <a:rPr lang="en-US" dirty="0"/>
              <a:t>work progresses from idea to completion, you update the items on the board. </a:t>
            </a:r>
            <a:endParaRPr lang="en-US" dirty="0" smtClean="0"/>
          </a:p>
          <a:p>
            <a:endParaRPr lang="en-US" dirty="0"/>
          </a:p>
          <a:p>
            <a:r>
              <a:rPr lang="en-US" dirty="0" smtClean="0"/>
              <a:t>Each </a:t>
            </a:r>
            <a:r>
              <a:rPr lang="en-US" dirty="0"/>
              <a:t>column represents a work stage. </a:t>
            </a:r>
            <a:endParaRPr lang="en-US" dirty="0" smtClean="0"/>
          </a:p>
          <a:p>
            <a:endParaRPr lang="en-US" dirty="0"/>
          </a:p>
          <a:p>
            <a:r>
              <a:rPr lang="en-US" dirty="0" smtClean="0"/>
              <a:t>Each </a:t>
            </a:r>
            <a:r>
              <a:rPr lang="en-US" dirty="0"/>
              <a:t>card represents a backlog item, user story, or bug at that stage of work.</a:t>
            </a:r>
          </a:p>
        </p:txBody>
      </p:sp>
      <p:sp>
        <p:nvSpPr>
          <p:cNvPr id="3" name="TextBox 2"/>
          <p:cNvSpPr txBox="1"/>
          <p:nvPr/>
        </p:nvSpPr>
        <p:spPr>
          <a:xfrm>
            <a:off x="246184" y="580292"/>
            <a:ext cx="8774197" cy="338554"/>
          </a:xfrm>
          <a:prstGeom prst="rect">
            <a:avLst/>
          </a:prstGeom>
          <a:noFill/>
        </p:spPr>
        <p:txBody>
          <a:bodyPr wrap="none" rtlCol="0">
            <a:spAutoFit/>
          </a:bodyPr>
          <a:lstStyle/>
          <a:p>
            <a:r>
              <a:rPr lang="en-US" sz="1600" dirty="0">
                <a:hlinkClick r:id="rId2"/>
              </a:rPr>
              <a:t>https://docs.microsoft.com/en-us/azure/devops/boards/boards/kanban-quickstart?view=azure-devops</a:t>
            </a:r>
            <a:endParaRPr lang="en-US" sz="1600" dirty="0"/>
          </a:p>
        </p:txBody>
      </p:sp>
    </p:spTree>
    <p:extLst>
      <p:ext uri="{BB962C8B-B14F-4D97-AF65-F5344CB8AC3E}">
        <p14:creationId xmlns:p14="http://schemas.microsoft.com/office/powerpoint/2010/main" val="42602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2" y="1313299"/>
            <a:ext cx="8897815" cy="4243298"/>
          </a:xfrm>
          <a:prstGeom prst="rect">
            <a:avLst/>
          </a:prstGeom>
        </p:spPr>
      </p:pic>
    </p:spTree>
    <p:extLst>
      <p:ext uri="{BB962C8B-B14F-4D97-AF65-F5344CB8AC3E}">
        <p14:creationId xmlns:p14="http://schemas.microsoft.com/office/powerpoint/2010/main" val="399017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737" y="904142"/>
            <a:ext cx="5724525" cy="5753100"/>
          </a:xfrm>
          <a:prstGeom prst="rect">
            <a:avLst/>
          </a:prstGeom>
        </p:spPr>
      </p:pic>
      <p:sp>
        <p:nvSpPr>
          <p:cNvPr id="3" name="TextBox 2"/>
          <p:cNvSpPr txBox="1"/>
          <p:nvPr/>
        </p:nvSpPr>
        <p:spPr>
          <a:xfrm>
            <a:off x="1784839" y="316523"/>
            <a:ext cx="4571701" cy="369332"/>
          </a:xfrm>
          <a:prstGeom prst="rect">
            <a:avLst/>
          </a:prstGeom>
          <a:noFill/>
        </p:spPr>
        <p:txBody>
          <a:bodyPr wrap="none" rtlCol="0">
            <a:spAutoFit/>
          </a:bodyPr>
          <a:lstStyle/>
          <a:p>
            <a:r>
              <a:rPr lang="en-US" dirty="0" smtClean="0"/>
              <a:t>They call it an Iteration, I’ll use the word sprint.</a:t>
            </a:r>
            <a:endParaRPr lang="en-US" dirty="0"/>
          </a:p>
        </p:txBody>
      </p:sp>
    </p:spTree>
    <p:extLst>
      <p:ext uri="{BB962C8B-B14F-4D97-AF65-F5344CB8AC3E}">
        <p14:creationId xmlns:p14="http://schemas.microsoft.com/office/powerpoint/2010/main" val="86650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0838"/>
            <a:ext cx="9144000" cy="3336324"/>
          </a:xfrm>
          <a:prstGeom prst="rect">
            <a:avLst/>
          </a:prstGeom>
        </p:spPr>
      </p:pic>
    </p:spTree>
    <p:extLst>
      <p:ext uri="{BB962C8B-B14F-4D97-AF65-F5344CB8AC3E}">
        <p14:creationId xmlns:p14="http://schemas.microsoft.com/office/powerpoint/2010/main" val="31090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3547"/>
            <a:ext cx="9144000" cy="4790906"/>
          </a:xfrm>
          <a:prstGeom prst="rect">
            <a:avLst/>
          </a:prstGeom>
        </p:spPr>
      </p:pic>
    </p:spTree>
    <p:extLst>
      <p:ext uri="{BB962C8B-B14F-4D97-AF65-F5344CB8AC3E}">
        <p14:creationId xmlns:p14="http://schemas.microsoft.com/office/powerpoint/2010/main" val="338995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8" y="1546128"/>
            <a:ext cx="8889023" cy="3858847"/>
          </a:xfrm>
          <a:prstGeom prst="rect">
            <a:avLst/>
          </a:prstGeom>
        </p:spPr>
      </p:pic>
    </p:spTree>
    <p:extLst>
      <p:ext uri="{BB962C8B-B14F-4D97-AF65-F5344CB8AC3E}">
        <p14:creationId xmlns:p14="http://schemas.microsoft.com/office/powerpoint/2010/main" val="271605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70" y="1107830"/>
            <a:ext cx="8593730" cy="3964187"/>
          </a:xfrm>
          <a:prstGeom prst="rect">
            <a:avLst/>
          </a:prstGeom>
        </p:spPr>
      </p:pic>
      <p:sp>
        <p:nvSpPr>
          <p:cNvPr id="3" name="TextBox 2"/>
          <p:cNvSpPr txBox="1"/>
          <p:nvPr/>
        </p:nvSpPr>
        <p:spPr>
          <a:xfrm>
            <a:off x="1258957" y="536713"/>
            <a:ext cx="3510063" cy="369332"/>
          </a:xfrm>
          <a:prstGeom prst="rect">
            <a:avLst/>
          </a:prstGeom>
          <a:noFill/>
        </p:spPr>
        <p:txBody>
          <a:bodyPr wrap="none" rtlCol="0">
            <a:spAutoFit/>
          </a:bodyPr>
          <a:lstStyle/>
          <a:p>
            <a:r>
              <a:rPr lang="en-US" dirty="0" smtClean="0"/>
              <a:t>We won’t use the Resolved Column</a:t>
            </a:r>
            <a:endParaRPr lang="en-US" dirty="0"/>
          </a:p>
        </p:txBody>
      </p:sp>
    </p:spTree>
    <p:extLst>
      <p:ext uri="{BB962C8B-B14F-4D97-AF65-F5344CB8AC3E}">
        <p14:creationId xmlns:p14="http://schemas.microsoft.com/office/powerpoint/2010/main" val="160724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4468"/>
            <a:ext cx="9144000" cy="4089063"/>
          </a:xfrm>
          <a:prstGeom prst="rect">
            <a:avLst/>
          </a:prstGeom>
        </p:spPr>
      </p:pic>
    </p:spTree>
    <p:extLst>
      <p:ext uri="{BB962C8B-B14F-4D97-AF65-F5344CB8AC3E}">
        <p14:creationId xmlns:p14="http://schemas.microsoft.com/office/powerpoint/2010/main" val="193418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4" y="1201201"/>
            <a:ext cx="8721969" cy="4663675"/>
          </a:xfrm>
          <a:prstGeom prst="rect">
            <a:avLst/>
          </a:prstGeom>
        </p:spPr>
      </p:pic>
    </p:spTree>
    <p:extLst>
      <p:ext uri="{BB962C8B-B14F-4D97-AF65-F5344CB8AC3E}">
        <p14:creationId xmlns:p14="http://schemas.microsoft.com/office/powerpoint/2010/main" val="2024764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11808</TotalTime>
  <Words>256</Words>
  <Application>Microsoft Office PowerPoint</Application>
  <PresentationFormat>On-screen Show (4:3)</PresentationFormat>
  <Paragraphs>22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Bellevue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Friedrich</dc:creator>
  <cp:lastModifiedBy>Kurt Friedrich</cp:lastModifiedBy>
  <cp:revision>30</cp:revision>
  <dcterms:created xsi:type="dcterms:W3CDTF">2019-07-11T22:07:10Z</dcterms:created>
  <dcterms:modified xsi:type="dcterms:W3CDTF">2020-08-30T21:05:43Z</dcterms:modified>
</cp:coreProperties>
</file>