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8" r:id="rId2"/>
    <p:sldId id="259" r:id="rId3"/>
    <p:sldId id="260" r:id="rId4"/>
    <p:sldId id="280" r:id="rId5"/>
    <p:sldId id="281" r:id="rId6"/>
    <p:sldId id="272" r:id="rId7"/>
    <p:sldId id="261" r:id="rId8"/>
    <p:sldId id="265" r:id="rId9"/>
    <p:sldId id="275" r:id="rId10"/>
    <p:sldId id="276" r:id="rId11"/>
    <p:sldId id="273" r:id="rId12"/>
    <p:sldId id="274" r:id="rId13"/>
    <p:sldId id="263" r:id="rId14"/>
    <p:sldId id="277" r:id="rId15"/>
    <p:sldId id="268" r:id="rId16"/>
    <p:sldId id="270" r:id="rId17"/>
    <p:sldId id="271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6C09D11-9A56-4E86-B7DE-378313800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2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0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4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4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4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7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1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9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72293EE-E5D0-4654-921D-B568E6DAFA6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3A57760-BFC9-40E2-9EF1-F2FA1C2A71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6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ADO .NET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DataAdapter &amp; the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DataAdapter Object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2514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987675" y="2514600"/>
            <a:ext cx="838200" cy="1295400"/>
          </a:xfrm>
          <a:prstGeom prst="rect">
            <a:avLst/>
          </a:prstGeom>
          <a:noFill/>
          <a:ln w="952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223100" y="2324100"/>
            <a:ext cx="1066800" cy="838200"/>
          </a:xfrm>
          <a:prstGeom prst="rect">
            <a:avLst/>
          </a:prstGeom>
          <a:noFill/>
          <a:ln w="952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197475" y="4267200"/>
            <a:ext cx="457200" cy="2209800"/>
          </a:xfrm>
          <a:prstGeom prst="rect">
            <a:avLst/>
          </a:prstGeom>
          <a:noFill/>
          <a:ln w="952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188075" y="4191000"/>
            <a:ext cx="898525" cy="533400"/>
          </a:xfrm>
          <a:prstGeom prst="rect">
            <a:avLst/>
          </a:prstGeom>
          <a:noFill/>
          <a:ln w="952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188075" y="4876800"/>
            <a:ext cx="898525" cy="533400"/>
          </a:xfrm>
          <a:prstGeom prst="rect">
            <a:avLst/>
          </a:prstGeom>
          <a:noFill/>
          <a:ln w="952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88075" y="5638800"/>
            <a:ext cx="898525" cy="533400"/>
          </a:xfrm>
          <a:prstGeom prst="rect">
            <a:avLst/>
          </a:prstGeom>
          <a:noFill/>
          <a:ln w="9525">
            <a:solidFill>
              <a:schemeClr val="accent3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9906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825875" y="2743200"/>
            <a:ext cx="1371600" cy="0"/>
          </a:xfrm>
          <a:prstGeom prst="line">
            <a:avLst/>
          </a:prstGeom>
          <a:noFill/>
          <a:ln w="9525">
            <a:solidFill>
              <a:schemeClr val="accent3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825875" y="3276600"/>
            <a:ext cx="1371600" cy="1066800"/>
          </a:xfrm>
          <a:prstGeom prst="line">
            <a:avLst/>
          </a:prstGeom>
          <a:noFill/>
          <a:ln w="9525">
            <a:solidFill>
              <a:schemeClr val="accent3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654675" y="5181600"/>
            <a:ext cx="533400" cy="0"/>
          </a:xfrm>
          <a:prstGeom prst="line">
            <a:avLst/>
          </a:prstGeom>
          <a:noFill/>
          <a:ln w="9525">
            <a:solidFill>
              <a:schemeClr val="accent3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654675" y="4495800"/>
            <a:ext cx="533400" cy="0"/>
          </a:xfrm>
          <a:prstGeom prst="line">
            <a:avLst/>
          </a:prstGeom>
          <a:noFill/>
          <a:ln w="9525">
            <a:solidFill>
              <a:schemeClr val="accent3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654675" y="5943600"/>
            <a:ext cx="533400" cy="0"/>
          </a:xfrm>
          <a:prstGeom prst="line">
            <a:avLst/>
          </a:prstGeom>
          <a:noFill/>
          <a:ln w="9525">
            <a:solidFill>
              <a:schemeClr val="accent3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331075" y="4267200"/>
            <a:ext cx="135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273675" y="1981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444875" y="2057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978275" y="4800600"/>
            <a:ext cx="152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Collection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331075" y="4953000"/>
            <a:ext cx="135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331075" y="5715000"/>
            <a:ext cx="135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0" y="28194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Reference Variable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387475" y="2438400"/>
            <a:ext cx="1066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1295400" y="19192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DataAdapter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2454275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3257" y="3438410"/>
            <a:ext cx="17096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Command Text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3825875" y="2971800"/>
            <a:ext cx="1524000" cy="651276"/>
          </a:xfrm>
          <a:prstGeom prst="line">
            <a:avLst/>
          </a:prstGeom>
          <a:noFill/>
          <a:ln w="9525">
            <a:solidFill>
              <a:schemeClr val="accent3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50075" y="2514600"/>
            <a:ext cx="1374094" cy="369332"/>
          </a:xfrm>
          <a:prstGeom prst="rect">
            <a:avLst/>
          </a:prstGeom>
          <a:ln>
            <a:solidFill>
              <a:schemeClr val="accent3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 String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6264275" y="2667000"/>
            <a:ext cx="685800" cy="0"/>
          </a:xfrm>
          <a:prstGeom prst="line">
            <a:avLst/>
          </a:prstGeom>
          <a:noFill/>
          <a:ln w="9525">
            <a:solidFill>
              <a:schemeClr val="accent3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410200"/>
            <a:ext cx="291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Many levels of aggregation</a:t>
            </a:r>
          </a:p>
          <a:p>
            <a:r>
              <a:rPr lang="en-US" i="1" dirty="0">
                <a:solidFill>
                  <a:srgbClr val="0070C0"/>
                </a:solidFill>
              </a:rPr>
              <a:t>Use </a:t>
            </a:r>
            <a:r>
              <a:rPr lang="en-US" i="1" dirty="0" err="1">
                <a:solidFill>
                  <a:srgbClr val="0070C0"/>
                </a:solidFill>
              </a:rPr>
              <a:t>intellisense</a:t>
            </a:r>
            <a:r>
              <a:rPr lang="en-US" i="1" dirty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DataSet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class that represents relational data on the client-side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In-memory representation of data from the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Object-oriented representation of relational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Complicated class containing many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Rows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Data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independent</a:t>
            </a:r>
          </a:p>
          <a:p>
            <a:pPr eaLnBrk="1" hangingPunct="1"/>
            <a:r>
              <a:rPr lang="en-US" altLang="en-US"/>
              <a:t>Does NOT provide presentation</a:t>
            </a:r>
          </a:p>
          <a:p>
            <a:pPr lvl="1" eaLnBrk="1" hangingPunct="1"/>
            <a:r>
              <a:rPr lang="en-US" altLang="en-US"/>
              <a:t>Windows controls or Web controls are needed for presentation</a:t>
            </a:r>
          </a:p>
          <a:p>
            <a:pPr eaLnBrk="1" hangingPunct="1"/>
            <a:endParaRPr lang="en-US" altLang="en-US"/>
          </a:p>
          <a:p>
            <a:pPr lvl="2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 .NET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 err="1"/>
              <a:t>System.Data.SQLClient</a:t>
            </a:r>
            <a:r>
              <a:rPr lang="en-US" altLang="en-US" dirty="0"/>
              <a:t> namespace</a:t>
            </a:r>
          </a:p>
          <a:p>
            <a:pPr lvl="1" eaLnBrk="1" hangingPunct="1">
              <a:defRPr/>
            </a:pPr>
            <a:r>
              <a:rPr lang="en-US" altLang="en-US" dirty="0"/>
              <a:t>Classes specific to accessing SQL Server</a:t>
            </a:r>
          </a:p>
          <a:p>
            <a:pPr eaLnBrk="1" hangingPunct="1">
              <a:defRPr/>
            </a:pPr>
            <a:r>
              <a:rPr lang="en-US" altLang="en-US" b="1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System.Data.OleDb</a:t>
            </a:r>
            <a:r>
              <a:rPr lang="en-US" alt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namespace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Classes to access most relational databases</a:t>
            </a:r>
            <a:endParaRPr lang="en-US" altLang="en-US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en-US" b="1" dirty="0" err="1"/>
              <a:t>System.Data</a:t>
            </a: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dirty="0"/>
              <a:t>Classes that are not database specific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tx2"/>
                </a:solidFill>
              </a:rPr>
              <a:t>DataSet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1700" b="1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en-US" altLang="en-US" dirty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1700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 .NET Architecture</a:t>
            </a:r>
          </a:p>
        </p:txBody>
      </p:sp>
      <p:pic>
        <p:nvPicPr>
          <p:cNvPr id="14339" name="Picture 5" descr="Data provider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2190750"/>
            <a:ext cx="5961062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066800" y="63246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Excerpted from the Visual Studio Help Files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DataSet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Types:</a:t>
            </a:r>
          </a:p>
          <a:p>
            <a:pPr lvl="1" eaLnBrk="1" hangingPunct="1"/>
            <a:r>
              <a:rPr lang="en-US" altLang="en-US"/>
              <a:t>Un-Typed***</a:t>
            </a:r>
          </a:p>
          <a:p>
            <a:pPr lvl="2" eaLnBrk="1" hangingPunct="1"/>
            <a:r>
              <a:rPr lang="en-US" altLang="en-US"/>
              <a:t>No definition of structure prior to data being retrieved from the database</a:t>
            </a:r>
          </a:p>
          <a:p>
            <a:pPr lvl="2" eaLnBrk="1" hangingPunct="1"/>
            <a:r>
              <a:rPr lang="en-US" altLang="en-US"/>
              <a:t>Provides “ultimate” flexibility</a:t>
            </a:r>
          </a:p>
          <a:p>
            <a:pPr lvl="1" eaLnBrk="1" hangingPunct="1"/>
            <a:r>
              <a:rPr lang="en-US" altLang="en-US"/>
              <a:t>Typed</a:t>
            </a:r>
          </a:p>
          <a:p>
            <a:pPr lvl="2" eaLnBrk="1" hangingPunct="1"/>
            <a:r>
              <a:rPr lang="en-US" altLang="en-US"/>
              <a:t>XML schema defined at design time</a:t>
            </a:r>
          </a:p>
          <a:p>
            <a:pPr lvl="2" eaLnBrk="1" hangingPunct="1"/>
            <a:r>
              <a:rPr lang="en-US" altLang="en-US"/>
              <a:t>Schema definition allows classes to be created that provide design time checking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Data Retrieval using the DataAdapter &amp; DataSet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Instantiate a DataSet (to hold the data)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Instantiate </a:t>
            </a:r>
            <a:r>
              <a:rPr lang="en-US" altLang="en-US" sz="2400" dirty="0" err="1"/>
              <a:t>DataAdapter</a:t>
            </a:r>
            <a:r>
              <a:rPr lang="en-US" altLang="en-US" sz="2400" dirty="0"/>
              <a:t> (interface to SQL)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Configure the </a:t>
            </a:r>
            <a:r>
              <a:rPr lang="en-US" altLang="en-US" sz="2400" dirty="0" err="1"/>
              <a:t>DataAdapter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Set up appropriate command object(s)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Invoke the </a:t>
            </a:r>
            <a:r>
              <a:rPr lang="en-US" altLang="en-US" sz="2400" dirty="0">
                <a:solidFill>
                  <a:schemeClr val="tx2"/>
                </a:solidFill>
              </a:rPr>
              <a:t>Fill</a:t>
            </a:r>
            <a:r>
              <a:rPr lang="en-US" altLang="en-US" sz="2400" dirty="0"/>
              <a:t> Method of your configured DataAdapter  (gets data from SQL, loads DataSet,</a:t>
            </a:r>
            <a:r>
              <a:rPr lang="en-US" altLang="en-US" sz="2400" i="1" dirty="0"/>
              <a:t> we don’t have to do an Open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Display/process the data in the DataSet or </a:t>
            </a:r>
            <a:r>
              <a:rPr lang="en-US" altLang="en-US" sz="2400" dirty="0" err="1"/>
              <a:t>DataTable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/>
              <a:t>Namespace: System.Windows.Forms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Class:  </a:t>
            </a:r>
            <a:r>
              <a:rPr lang="en-US" altLang="en-US" b="1"/>
              <a:t>DataGridView</a:t>
            </a:r>
          </a:p>
          <a:p>
            <a:pPr eaLnBrk="1" hangingPunct="1"/>
            <a:r>
              <a:rPr lang="en-US" altLang="en-US"/>
              <a:t>Properties:</a:t>
            </a:r>
          </a:p>
          <a:p>
            <a:pPr lvl="1" eaLnBrk="1" hangingPunct="1"/>
            <a:r>
              <a:rPr lang="en-US" altLang="en-US"/>
              <a:t>DataSource </a:t>
            </a:r>
          </a:p>
          <a:p>
            <a:pPr lvl="1" eaLnBrk="1" hangingPunct="1"/>
            <a:r>
              <a:rPr lang="en-US" altLang="en-US"/>
              <a:t>DataMember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143000" y="4724400"/>
            <a:ext cx="2286000" cy="6858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581400" y="4876800"/>
            <a:ext cx="1214438" cy="228600"/>
          </a:xfrm>
          <a:prstGeom prst="leftRightArrow">
            <a:avLst>
              <a:gd name="adj1" fmla="val 50000"/>
              <a:gd name="adj2" fmla="val 10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105400" y="4572000"/>
            <a:ext cx="1219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gray">
          <a:xfrm>
            <a:off x="1295400" y="4876800"/>
            <a:ext cx="1828800" cy="366713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gray">
          <a:xfrm>
            <a:off x="1295400" y="4953000"/>
            <a:ext cx="1981200" cy="366713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en-US"/>
              <a:t>DataSet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gray">
          <a:xfrm>
            <a:off x="4953000" y="4800600"/>
            <a:ext cx="1371600" cy="366713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en-US"/>
              <a:t>DataGrid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DataAdapter – Communicates with the database</a:t>
            </a:r>
          </a:p>
          <a:p>
            <a:pPr eaLnBrk="1" hangingPunct="1"/>
            <a:r>
              <a:rPr lang="en-US" altLang="en-US" dirty="0"/>
              <a:t>DataSet – stores relational data</a:t>
            </a:r>
          </a:p>
          <a:p>
            <a:pPr eaLnBrk="1" hangingPunct="1"/>
            <a:r>
              <a:rPr lang="en-US" altLang="en-US" dirty="0"/>
              <a:t>UI classes (e.g. DataGridView) display data in the </a:t>
            </a:r>
            <a:r>
              <a:rPr lang="en-US" altLang="en-US" dirty="0" smtClean="0"/>
              <a:t>DataSet</a:t>
            </a:r>
          </a:p>
          <a:p>
            <a:pPr eaLnBrk="1" hangingPunct="1"/>
            <a:r>
              <a:rPr lang="en-US" altLang="en-US" dirty="0" smtClean="0"/>
              <a:t>(writing data back to SQL takes a lot more stuff, we’ll get </a:t>
            </a:r>
            <a:r>
              <a:rPr lang="en-US" altLang="en-US" smtClean="0"/>
              <a:t>to that later.)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Class 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 we use to retrieve information from the database</a:t>
            </a:r>
          </a:p>
          <a:p>
            <a:pPr eaLnBrk="1" hangingPunct="1"/>
            <a:r>
              <a:rPr lang="en-US" altLang="en-US"/>
              <a:t>A class we use to insert, update or delete information from the database</a:t>
            </a:r>
          </a:p>
          <a:p>
            <a:pPr eaLnBrk="1" hangingPunct="1"/>
            <a:r>
              <a:rPr lang="en-US" altLang="en-US"/>
              <a:t>Complex class that makes use of other classes including the </a:t>
            </a:r>
            <a:r>
              <a:rPr lang="en-US" altLang="en-US" i="1"/>
              <a:t>Connection</a:t>
            </a:r>
            <a:r>
              <a:rPr lang="en-US" altLang="en-US"/>
              <a:t> class and the </a:t>
            </a:r>
            <a:r>
              <a:rPr lang="en-US" altLang="en-US" i="1"/>
              <a:t>Parameter</a:t>
            </a:r>
            <a:r>
              <a:rPr lang="en-US" altLang="en-US"/>
              <a:t>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Command Object  </a:t>
            </a:r>
            <a:r>
              <a:rPr lang="en-US" altLang="en-US" sz="2800" dirty="0"/>
              <a:t>her slide</a:t>
            </a:r>
            <a:endParaRPr lang="en-US" altLang="en-US" sz="4000" dirty="0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09600" y="2362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905000" y="2362200"/>
            <a:ext cx="1143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3733800" y="2362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3657600" y="4114800"/>
            <a:ext cx="45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4648200" y="40386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4648200" y="47244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" name="Rectangle 13"/>
          <p:cNvSpPr>
            <a:spLocks noChangeArrowheads="1"/>
          </p:cNvSpPr>
          <p:nvPr/>
        </p:nvSpPr>
        <p:spPr bwMode="auto">
          <a:xfrm>
            <a:off x="4648200" y="54864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" name="Line 14"/>
          <p:cNvSpPr>
            <a:spLocks noChangeShapeType="1"/>
          </p:cNvSpPr>
          <p:nvPr/>
        </p:nvSpPr>
        <p:spPr bwMode="auto">
          <a:xfrm>
            <a:off x="1371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5"/>
          <p:cNvSpPr>
            <a:spLocks noChangeShapeType="1"/>
          </p:cNvSpPr>
          <p:nvPr/>
        </p:nvSpPr>
        <p:spPr bwMode="auto">
          <a:xfrm>
            <a:off x="28194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auto">
          <a:xfrm>
            <a:off x="2895600" y="3657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8"/>
          <p:cNvSpPr>
            <a:spLocks noChangeShapeType="1"/>
          </p:cNvSpPr>
          <p:nvPr/>
        </p:nvSpPr>
        <p:spPr bwMode="auto">
          <a:xfrm>
            <a:off x="41148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9"/>
          <p:cNvSpPr>
            <a:spLocks noChangeShapeType="1"/>
          </p:cNvSpPr>
          <p:nvPr/>
        </p:nvSpPr>
        <p:spPr bwMode="auto">
          <a:xfrm>
            <a:off x="41148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20"/>
          <p:cNvSpPr>
            <a:spLocks noChangeShapeType="1"/>
          </p:cNvSpPr>
          <p:nvPr/>
        </p:nvSpPr>
        <p:spPr bwMode="auto">
          <a:xfrm>
            <a:off x="4114800" y="579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2"/>
          <p:cNvSpPr txBox="1">
            <a:spLocks noChangeArrowheads="1"/>
          </p:cNvSpPr>
          <p:nvPr/>
        </p:nvSpPr>
        <p:spPr bwMode="auto">
          <a:xfrm>
            <a:off x="5791200" y="4114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Parameter</a:t>
            </a:r>
          </a:p>
        </p:txBody>
      </p:sp>
      <p:sp>
        <p:nvSpPr>
          <p:cNvPr id="5138" name="Text Box 23"/>
          <p:cNvSpPr txBox="1">
            <a:spLocks noChangeArrowheads="1"/>
          </p:cNvSpPr>
          <p:nvPr/>
        </p:nvSpPr>
        <p:spPr bwMode="auto">
          <a:xfrm>
            <a:off x="3733800" y="1828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Connection</a:t>
            </a:r>
          </a:p>
        </p:txBody>
      </p:sp>
      <p:sp>
        <p:nvSpPr>
          <p:cNvPr id="5139" name="Text Box 24"/>
          <p:cNvSpPr txBox="1">
            <a:spLocks noChangeArrowheads="1"/>
          </p:cNvSpPr>
          <p:nvPr/>
        </p:nvSpPr>
        <p:spPr bwMode="auto">
          <a:xfrm>
            <a:off x="1905000" y="1905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Command</a:t>
            </a:r>
          </a:p>
        </p:txBody>
      </p:sp>
      <p:sp>
        <p:nvSpPr>
          <p:cNvPr id="5140" name="Text Box 25"/>
          <p:cNvSpPr txBox="1">
            <a:spLocks noChangeArrowheads="1"/>
          </p:cNvSpPr>
          <p:nvPr/>
        </p:nvSpPr>
        <p:spPr bwMode="auto">
          <a:xfrm>
            <a:off x="2438400" y="4648200"/>
            <a:ext cx="1524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Parameter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Collection</a:t>
            </a:r>
          </a:p>
        </p:txBody>
      </p:sp>
      <p:sp>
        <p:nvSpPr>
          <p:cNvPr id="5141" name="Text Box 26"/>
          <p:cNvSpPr txBox="1">
            <a:spLocks noChangeArrowheads="1"/>
          </p:cNvSpPr>
          <p:nvPr/>
        </p:nvSpPr>
        <p:spPr bwMode="auto">
          <a:xfrm>
            <a:off x="5867400" y="4800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Parameter</a:t>
            </a:r>
          </a:p>
        </p:txBody>
      </p:sp>
      <p:sp>
        <p:nvSpPr>
          <p:cNvPr id="5142" name="Text Box 27"/>
          <p:cNvSpPr txBox="1">
            <a:spLocks noChangeArrowheads="1"/>
          </p:cNvSpPr>
          <p:nvPr/>
        </p:nvSpPr>
        <p:spPr bwMode="auto">
          <a:xfrm>
            <a:off x="5867400" y="5562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Parameter</a:t>
            </a:r>
          </a:p>
        </p:txBody>
      </p:sp>
      <p:sp>
        <p:nvSpPr>
          <p:cNvPr id="5143" name="Text Box 28"/>
          <p:cNvSpPr txBox="1">
            <a:spLocks noChangeArrowheads="1"/>
          </p:cNvSpPr>
          <p:nvPr/>
        </p:nvSpPr>
        <p:spPr bwMode="auto">
          <a:xfrm>
            <a:off x="0" y="26670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Reference Variable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3800" y="3276600"/>
            <a:ext cx="17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Command Text</a:t>
            </a:r>
            <a:endParaRPr lang="en-US" dirty="0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3048000" y="3352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6400" y="2514600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Conn String</a:t>
            </a:r>
            <a:endParaRPr lang="en-US" dirty="0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8006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/>
          <p:cNvSpPr/>
          <p:nvPr/>
        </p:nvSpPr>
        <p:spPr bwMode="auto">
          <a:xfrm>
            <a:off x="5105400" y="4680466"/>
            <a:ext cx="2438400" cy="1567934"/>
          </a:xfrm>
          <a:prstGeom prst="flowChartDocument">
            <a:avLst/>
          </a:prstGeom>
          <a:solidFill>
            <a:schemeClr val="accent5">
              <a:lumMod val="9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Using the </a:t>
            </a:r>
            <a:r>
              <a:rPr lang="en-US" sz="3600" dirty="0" err="1"/>
              <a:t>SqlCommand</a:t>
            </a:r>
            <a:r>
              <a:rPr lang="en-US" sz="3600" dirty="0"/>
              <a:t>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066800"/>
            <a:ext cx="6324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Calibri"/>
              </a:rPr>
              <a:t>Our reference variable used as a pointer to: </a:t>
            </a:r>
            <a:r>
              <a:rPr lang="en-US" i="1" dirty="0" err="1">
                <a:solidFill>
                  <a:prstClr val="black"/>
                </a:solidFill>
                <a:latin typeface="Calibri"/>
              </a:rPr>
              <a:t>SqlCommand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 instance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857" y="1066800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selectCommand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362200"/>
            <a:ext cx="6960802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865" y="198120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Class: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SqlCommand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717" y="2438400"/>
            <a:ext cx="6942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SqlCommand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Class instance: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Constuctor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commandtext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connection object)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 property: .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CommandText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sqlstring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..”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Object property: .Connection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Conn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ParamList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property: .Parameters  List of objects of type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SqlParameter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838200" y="1436132"/>
            <a:ext cx="282829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" y="4835878"/>
            <a:ext cx="3733801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466546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Class: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SqlConnection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2247901" y="3810000"/>
            <a:ext cx="2019299" cy="1025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1" y="480721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SqlConnection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Class instance: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 property: .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ConnectionString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@"Server=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localhost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SqlExp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1370" y="4724400"/>
            <a:ext cx="2230030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List&lt;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SqlParameter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    param1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    param2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    ...</a:t>
            </a:r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4267200" y="4114800"/>
            <a:ext cx="2009185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0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That technology sends one command to the SQL server for every row of data you read.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next topic uses a technology that</a:t>
            </a:r>
          </a:p>
          <a:p>
            <a:pPr lvl="1"/>
            <a:r>
              <a:rPr lang="en-US" dirty="0" smtClean="0"/>
              <a:t>In one operation, copies all the data you ask for into an in-memory representation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in-memory </a:t>
            </a:r>
            <a:r>
              <a:rPr lang="en-US" dirty="0" smtClean="0"/>
              <a:t>representation lets you manipulate the data as C# objects (</a:t>
            </a:r>
            <a:r>
              <a:rPr lang="en-US" dirty="0" err="1" smtClean="0"/>
              <a:t>x.y.z</a:t>
            </a:r>
            <a:r>
              <a:rPr lang="en-US" dirty="0" smtClean="0"/>
              <a:t>) instead of Indexer  reader[“</a:t>
            </a:r>
            <a:r>
              <a:rPr lang="en-US" dirty="0" err="1" smtClean="0"/>
              <a:t>FirstName</a:t>
            </a:r>
            <a:r>
              <a:rPr lang="en-US" dirty="0" smtClean="0"/>
              <a:t>”]</a:t>
            </a:r>
          </a:p>
          <a:p>
            <a:pPr lvl="1"/>
            <a:r>
              <a:rPr lang="en-US" dirty="0" smtClean="0"/>
              <a:t>As you modify the data, add, or delete it, this technology will keep track of the changes, and write them back to the database when you are done.</a:t>
            </a:r>
          </a:p>
          <a:p>
            <a:pPr lvl="1"/>
            <a:r>
              <a:rPr lang="en-US" dirty="0" smtClean="0"/>
              <a:t>It’s a bit of a hassle to set up, but it works very nicely.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DataAdapter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 we use to retrieve information from the database</a:t>
            </a:r>
          </a:p>
          <a:p>
            <a:pPr eaLnBrk="1" hangingPunct="1"/>
            <a:r>
              <a:rPr lang="en-US" altLang="en-US"/>
              <a:t>A class we use to insert, update or delete information from the database</a:t>
            </a:r>
          </a:p>
          <a:p>
            <a:pPr eaLnBrk="1" hangingPunct="1"/>
            <a:r>
              <a:rPr lang="en-US" altLang="en-US"/>
              <a:t>Complex class that makes use of other classes including the </a:t>
            </a:r>
            <a:r>
              <a:rPr lang="en-US" altLang="en-US" i="1"/>
              <a:t>Command</a:t>
            </a:r>
            <a:r>
              <a:rPr lang="en-US" altLang="en-US"/>
              <a:t>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Data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09600" y="2057400"/>
            <a:ext cx="19812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kumimoji="1" lang="en-US" altLang="en-US" b="1"/>
              <a:t>DataAdapter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62000" y="4267200"/>
            <a:ext cx="1981200" cy="7620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gray">
          <a:xfrm>
            <a:off x="685800" y="4267200"/>
            <a:ext cx="2133600" cy="366713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en-US" b="1"/>
              <a:t>DataSet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rot="5364077">
            <a:off x="1028700" y="3162300"/>
            <a:ext cx="1295400" cy="609600"/>
          </a:xfrm>
          <a:custGeom>
            <a:avLst/>
            <a:gdLst>
              <a:gd name="T0" fmla="*/ 971550 w 21600"/>
              <a:gd name="T1" fmla="*/ 0 h 21600"/>
              <a:gd name="T2" fmla="*/ 0 w 21600"/>
              <a:gd name="T3" fmla="*/ 304800 h 21600"/>
              <a:gd name="T4" fmla="*/ 971550 w 21600"/>
              <a:gd name="T5" fmla="*/ 609600 h 21600"/>
              <a:gd name="T6" fmla="*/ 1295400 w 21600"/>
              <a:gd name="T7" fmla="*/ 304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553200" y="2514600"/>
            <a:ext cx="1981200" cy="2590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flipH="1">
            <a:off x="3276600" y="2667000"/>
            <a:ext cx="976313" cy="485775"/>
          </a:xfrm>
          <a:custGeom>
            <a:avLst/>
            <a:gdLst>
              <a:gd name="T0" fmla="*/ 732235 w 21600"/>
              <a:gd name="T1" fmla="*/ 0 h 21600"/>
              <a:gd name="T2" fmla="*/ 0 w 21600"/>
              <a:gd name="T3" fmla="*/ 242888 h 21600"/>
              <a:gd name="T4" fmla="*/ 732235 w 21600"/>
              <a:gd name="T5" fmla="*/ 485775 h 21600"/>
              <a:gd name="T6" fmla="*/ 976313 w 21600"/>
              <a:gd name="T7" fmla="*/ 2428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H="1">
            <a:off x="3200400" y="2286000"/>
            <a:ext cx="976313" cy="228600"/>
          </a:xfrm>
          <a:prstGeom prst="leftArrow">
            <a:avLst>
              <a:gd name="adj1" fmla="val 50000"/>
              <a:gd name="adj2" fmla="val 1067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276600" y="1981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SQL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505200" y="3124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DataAdapter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Sends SQL to the database</a:t>
            </a:r>
          </a:p>
          <a:p>
            <a:pPr eaLnBrk="1" hangingPunct="1"/>
            <a:r>
              <a:rPr lang="en-US" altLang="en-US" dirty="0"/>
              <a:t>Retrieves a set of data and places it in a client side repository (the DataSet or </a:t>
            </a:r>
            <a:r>
              <a:rPr lang="en-US" altLang="en-US" dirty="0" err="1"/>
              <a:t>DataTable</a:t>
            </a:r>
            <a:r>
              <a:rPr lang="en-US" altLang="en-US" dirty="0"/>
              <a:t> within the DataSet)</a:t>
            </a:r>
          </a:p>
          <a:p>
            <a:pPr eaLnBrk="1" hangingPunct="1"/>
            <a:r>
              <a:rPr lang="en-US" altLang="en-US" dirty="0"/>
              <a:t>Can also send SQL to insert, update, delete from the database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DataAdapter:Retrieving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Class:  </a:t>
            </a:r>
            <a:r>
              <a:rPr lang="en-US" altLang="en-US" b="1" dirty="0" err="1"/>
              <a:t>SQLDataAdapter</a:t>
            </a:r>
            <a:endParaRPr lang="en-US" altLang="en-US" b="1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Properties</a:t>
            </a:r>
            <a:r>
              <a:rPr lang="en-US" altLang="en-US" b="1" dirty="0"/>
              <a:t>:</a:t>
            </a:r>
          </a:p>
          <a:p>
            <a:pPr lvl="1" eaLnBrk="1" hangingPunct="1"/>
            <a:r>
              <a:rPr lang="en-US" altLang="en-US" b="1" dirty="0" err="1"/>
              <a:t>SelectCommand</a:t>
            </a:r>
            <a:r>
              <a:rPr lang="en-US" altLang="en-US" dirty="0"/>
              <a:t> (our friend, the Command object)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Methods:</a:t>
            </a:r>
          </a:p>
          <a:p>
            <a:pPr lvl="1" eaLnBrk="1" hangingPunct="1"/>
            <a:r>
              <a:rPr lang="en-US" altLang="en-US" b="1" dirty="0"/>
              <a:t>Fill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4750</TotalTime>
  <Words>637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Office Theme</vt:lpstr>
      <vt:lpstr>ADO .NET</vt:lpstr>
      <vt:lpstr>Command Class Review</vt:lpstr>
      <vt:lpstr>Command Object  her slide</vt:lpstr>
      <vt:lpstr>Using the SqlCommand Class</vt:lpstr>
      <vt:lpstr>That technology sends one command to the SQL server for every row of data you read.</vt:lpstr>
      <vt:lpstr>DataAdapter Class</vt:lpstr>
      <vt:lpstr>Retrieving Data</vt:lpstr>
      <vt:lpstr>DataAdapter</vt:lpstr>
      <vt:lpstr>DataAdapter:Retrieving Information</vt:lpstr>
      <vt:lpstr>DataAdapter Object</vt:lpstr>
      <vt:lpstr>DataSet</vt:lpstr>
      <vt:lpstr>DataSet</vt:lpstr>
      <vt:lpstr>ADO .NET</vt:lpstr>
      <vt:lpstr>ADO .NET Architecture</vt:lpstr>
      <vt:lpstr>DataSet</vt:lpstr>
      <vt:lpstr>Data Retrieval using the DataAdapter &amp; DataSet</vt:lpstr>
      <vt:lpstr>Displaying Data</vt:lpstr>
      <vt:lpstr>Summary</vt:lpstr>
    </vt:vector>
  </TitlesOfParts>
  <Company>Bellevue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.NET</dc:title>
  <dc:creator>lrumans</dc:creator>
  <cp:lastModifiedBy>Kurt Friedrich</cp:lastModifiedBy>
  <cp:revision>40</cp:revision>
  <dcterms:created xsi:type="dcterms:W3CDTF">2009-01-31T00:42:50Z</dcterms:created>
  <dcterms:modified xsi:type="dcterms:W3CDTF">2018-04-15T21:03:03Z</dcterms:modified>
</cp:coreProperties>
</file>