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16" r:id="rId4"/>
    <p:sldId id="325" r:id="rId5"/>
    <p:sldId id="331" r:id="rId6"/>
    <p:sldId id="352" r:id="rId7"/>
    <p:sldId id="272" r:id="rId8"/>
    <p:sldId id="334" r:id="rId9"/>
    <p:sldId id="336" r:id="rId10"/>
    <p:sldId id="345" r:id="rId11"/>
    <p:sldId id="338" r:id="rId12"/>
    <p:sldId id="343" r:id="rId13"/>
    <p:sldId id="350" r:id="rId14"/>
    <p:sldId id="342" r:id="rId15"/>
    <p:sldId id="339" r:id="rId16"/>
    <p:sldId id="346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FF"/>
    <a:srgbClr val="E2B3FF"/>
    <a:srgbClr val="FF5050"/>
    <a:srgbClr val="FF33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45523" autoAdjust="0"/>
    <p:restoredTop sz="99543" autoAdjust="0"/>
  </p:normalViewPr>
  <p:slideViewPr>
    <p:cSldViewPr>
      <p:cViewPr varScale="1">
        <p:scale>
          <a:sx n="115" d="100"/>
          <a:sy n="115" d="100"/>
        </p:scale>
        <p:origin x="11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AC6AAC-B5E1-4EE6-A8DB-DE671713D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4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F4CE38-139F-4BE8-8059-B9F921F19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139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0513" y="2546350"/>
            <a:ext cx="2300287" cy="474663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1066800" y="0"/>
            <a:ext cx="807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0" y="457200"/>
            <a:ext cx="4572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5334000" y="685800"/>
            <a:ext cx="3810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2895600" y="228600"/>
            <a:ext cx="6248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2895600"/>
            <a:ext cx="4114800" cy="422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152400" y="3200400"/>
            <a:ext cx="5638800" cy="474663"/>
            <a:chOff x="912" y="2640"/>
            <a:chExt cx="672" cy="432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09600" y="2438400"/>
            <a:ext cx="36513" cy="3657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696200" cy="1143000"/>
          </a:xfrm>
        </p:spPr>
        <p:txBody>
          <a:bodyPr/>
          <a:lstStyle>
            <a:lvl1pPr algn="r">
              <a:defRPr sz="4800"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CDADBE3-58B4-4ADA-A433-DEC555106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739DD-8CC6-4802-8575-99A9ECBE9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8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57378-02D2-4B1F-A56F-283A4F286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9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0278B-DE3E-4C40-8466-F19FE7377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15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2EC15-C61E-4021-922F-7B1DCCE38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5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92E34-CEC7-42B6-A64C-5C960CB53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36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E6889-392C-4782-8C6D-BD4B7EFD8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9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0F3CB-2171-45B1-A487-D7209C22A4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14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58F88-7816-43E4-BBC3-EAE62DE4B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29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B401-4376-4313-8E26-78C0DB33D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0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47C03-41CD-476D-ABE8-FFA56742D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3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CAEA24A-172D-4649-B4B2-D092D01E8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21"/>
          <p:cNvSpPr>
            <a:spLocks noChangeArrowheads="1"/>
          </p:cNvSpPr>
          <p:nvPr userDrawn="1"/>
        </p:nvSpPr>
        <p:spPr bwMode="auto">
          <a:xfrm>
            <a:off x="7848600" y="914400"/>
            <a:ext cx="1295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>
            <a:off x="7239000" y="685800"/>
            <a:ext cx="1905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ext Box 27"/>
          <p:cNvSpPr txBox="1">
            <a:spLocks noChangeArrowheads="1"/>
          </p:cNvSpPr>
          <p:nvPr userDrawn="1"/>
        </p:nvSpPr>
        <p:spPr bwMode="auto">
          <a:xfrm rot="41549">
            <a:off x="0" y="65833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kumimoji="0" lang="en-US" altLang="en-US" sz="1200" b="1" smtClean="0">
                <a:solidFill>
                  <a:schemeClr val="tx2"/>
                </a:solidFill>
              </a:rPr>
              <a:t>Slide </a:t>
            </a:r>
            <a:fld id="{71D50DDF-A218-42E4-A505-1D8C7178B28C}" type="slidenum">
              <a:rPr kumimoji="0" lang="en-US" altLang="en-US" sz="1200" b="1" smtClean="0">
                <a:solidFill>
                  <a:schemeClr val="tx2"/>
                </a:solidFill>
              </a:rPr>
              <a:pPr algn="l" eaLnBrk="1" hangingPunct="1">
                <a:defRPr/>
              </a:pPr>
              <a:t>‹#›</a:t>
            </a:fld>
            <a:endParaRPr kumimoji="0" lang="en-US" altLang="en-US" sz="1200" b="1" smtClean="0">
              <a:solidFill>
                <a:schemeClr val="tx2"/>
              </a:solidFill>
            </a:endParaRP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ltGray">
          <a:xfrm>
            <a:off x="800100" y="1098550"/>
            <a:ext cx="7239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7" name="Rectangle 6"/>
          <p:cNvSpPr>
            <a:spLocks noChangeArrowheads="1"/>
          </p:cNvSpPr>
          <p:nvPr/>
        </p:nvSpPr>
        <p:spPr bwMode="ltGray">
          <a:xfrm>
            <a:off x="228600" y="1905000"/>
            <a:ext cx="5334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9" name="Rectangle 7"/>
          <p:cNvSpPr>
            <a:spLocks noChangeArrowheads="1"/>
          </p:cNvSpPr>
          <p:nvPr/>
        </p:nvSpPr>
        <p:spPr bwMode="gray">
          <a:xfrm flipH="1">
            <a:off x="685800" y="228600"/>
            <a:ext cx="26988" cy="6019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 .NET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Database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 Members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Properties:	</a:t>
            </a:r>
          </a:p>
          <a:p>
            <a:pPr lvl="1" eaLnBrk="1" hangingPunct="1"/>
            <a:r>
              <a:rPr lang="en-US" altLang="en-US" dirty="0" smtClean="0"/>
              <a:t>Connection – open database connection object</a:t>
            </a:r>
          </a:p>
          <a:p>
            <a:pPr lvl="1" eaLnBrk="1" hangingPunct="1"/>
            <a:r>
              <a:rPr lang="en-US" altLang="en-US" dirty="0" err="1" smtClean="0"/>
              <a:t>CommandText</a:t>
            </a:r>
            <a:r>
              <a:rPr lang="en-US" altLang="en-US" dirty="0" smtClean="0"/>
              <a:t> – SQL command to send to database</a:t>
            </a:r>
          </a:p>
          <a:p>
            <a:pPr eaLnBrk="1" hangingPunct="1"/>
            <a:r>
              <a:rPr lang="en-US" altLang="en-US" dirty="0" smtClean="0"/>
              <a:t>Methods</a:t>
            </a:r>
          </a:p>
          <a:p>
            <a:pPr lvl="1" eaLnBrk="1" hangingPunct="1"/>
            <a:r>
              <a:rPr lang="en-US" altLang="en-US" dirty="0" err="1" smtClean="0">
                <a:solidFill>
                  <a:schemeClr val="folHlink"/>
                </a:solidFill>
              </a:rPr>
              <a:t>ExecuteReader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 err="1" smtClean="0">
                <a:solidFill>
                  <a:schemeClr val="folHlink"/>
                </a:solidFill>
              </a:rPr>
              <a:t>ExecuteNonQuery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 err="1" smtClean="0">
                <a:solidFill>
                  <a:schemeClr val="folHlink"/>
                </a:solidFill>
              </a:rPr>
              <a:t>ExecuteScalar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Methods</a:t>
            </a:r>
          </a:p>
          <a:p>
            <a:pPr lvl="1" eaLnBrk="1" hangingPunct="1"/>
            <a:r>
              <a:rPr lang="en-US" altLang="en-US" sz="2100" smtClean="0">
                <a:solidFill>
                  <a:schemeClr val="folHlink"/>
                </a:solidFill>
              </a:rPr>
              <a:t>ExecuteReader </a:t>
            </a:r>
          </a:p>
          <a:p>
            <a:pPr lvl="2" eaLnBrk="1" hangingPunct="1"/>
            <a:r>
              <a:rPr lang="en-US" altLang="en-US" sz="2100" smtClean="0"/>
              <a:t>Sends SQL from</a:t>
            </a:r>
            <a:r>
              <a:rPr lang="en-US" altLang="en-US" sz="2100" smtClean="0">
                <a:solidFill>
                  <a:schemeClr val="folHlink"/>
                </a:solidFill>
              </a:rPr>
              <a:t> CommandText</a:t>
            </a:r>
            <a:r>
              <a:rPr lang="en-US" altLang="en-US" sz="2100" smtClean="0"/>
              <a:t> property to database</a:t>
            </a:r>
          </a:p>
          <a:p>
            <a:pPr lvl="2" eaLnBrk="1" hangingPunct="1"/>
            <a:r>
              <a:rPr lang="en-US" altLang="en-US" sz="2100" smtClean="0"/>
              <a:t>Returns a </a:t>
            </a:r>
            <a:r>
              <a:rPr lang="en-US" altLang="en-US" sz="2100" smtClean="0">
                <a:solidFill>
                  <a:srgbClr val="FF33CC"/>
                </a:solidFill>
              </a:rPr>
              <a:t>DataReader</a:t>
            </a:r>
            <a:r>
              <a:rPr lang="en-US" altLang="en-US" sz="2100" smtClean="0"/>
              <a:t> object</a:t>
            </a:r>
          </a:p>
          <a:p>
            <a:pPr lvl="2" eaLnBrk="1" hangingPunct="1"/>
            <a:r>
              <a:rPr lang="en-US" altLang="en-US" sz="2100" smtClean="0"/>
              <a:t>For fast retrieval of rows from a data stream</a:t>
            </a:r>
          </a:p>
          <a:p>
            <a:pPr lvl="2" eaLnBrk="1" hangingPunct="1"/>
            <a:r>
              <a:rPr lang="en-US" altLang="en-US" sz="2100" smtClean="0"/>
              <a:t>Often used in Web forms to retrieve and display data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10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DataReader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Class:   </a:t>
            </a:r>
            <a:r>
              <a:rPr lang="en-US" altLang="en-US" b="1" smtClean="0"/>
              <a:t>SQLDataReader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Handles returning rows 1 by 1 from the database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DataReader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Properties:</a:t>
            </a:r>
          </a:p>
          <a:p>
            <a:pPr lvl="1" eaLnBrk="1" hangingPunct="1"/>
            <a:r>
              <a:rPr lang="en-US" altLang="en-US" smtClean="0"/>
              <a:t>C# Indexer (Item) – collection of column values retrieved from the database</a:t>
            </a:r>
          </a:p>
          <a:p>
            <a:pPr eaLnBrk="1" hangingPunct="1"/>
            <a:r>
              <a:rPr lang="en-US" altLang="en-US" smtClean="0"/>
              <a:t>Methods:   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</a:rPr>
              <a:t>Read</a:t>
            </a:r>
            <a:r>
              <a:rPr lang="en-US" altLang="en-US" smtClean="0"/>
              <a:t> – reads the next row from the database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</a:rPr>
              <a:t>Close</a:t>
            </a:r>
            <a:r>
              <a:rPr lang="en-US" altLang="en-US" smtClean="0"/>
              <a:t> – closes the reader making the database connection available for other use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Methods of the Command Object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Methods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folHlink"/>
                </a:solidFill>
              </a:rPr>
              <a:t>ExecuteNonQuery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Sends SQL from </a:t>
            </a:r>
            <a:r>
              <a:rPr lang="en-US" altLang="en-US" sz="1900" smtClean="0">
                <a:solidFill>
                  <a:schemeClr val="folHlink"/>
                </a:solidFill>
              </a:rPr>
              <a:t>CommandText</a:t>
            </a:r>
            <a:r>
              <a:rPr lang="en-US" altLang="en-US" sz="1900" smtClean="0"/>
              <a:t> property to database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No rows returned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Could execute SQL Insert, Update or Delete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folHlink"/>
                </a:solidFill>
              </a:rPr>
              <a:t>ExecuteScalar</a:t>
            </a:r>
            <a:r>
              <a:rPr lang="en-US" altLang="en-US" sz="190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Sends SQL from </a:t>
            </a:r>
            <a:r>
              <a:rPr lang="en-US" altLang="en-US" sz="1900" smtClean="0">
                <a:solidFill>
                  <a:schemeClr val="folHlink"/>
                </a:solidFill>
              </a:rPr>
              <a:t>CommandText</a:t>
            </a:r>
            <a:r>
              <a:rPr lang="en-US" altLang="en-US" sz="1900" smtClean="0"/>
              <a:t> property to database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Single value returned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Command Object-1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Declare a reference variable and instantiate a command object</a:t>
            </a:r>
          </a:p>
          <a:p>
            <a:pPr eaLnBrk="1" hangingPunct="1"/>
            <a:r>
              <a:rPr lang="en-US" altLang="en-US" sz="2400" smtClean="0"/>
              <a:t>Set the Command Object’s connection    property by instantiating a connection object</a:t>
            </a:r>
          </a:p>
          <a:p>
            <a:pPr eaLnBrk="1" hangingPunct="1"/>
            <a:r>
              <a:rPr lang="en-US" altLang="en-US" sz="2400" smtClean="0"/>
              <a:t>Set the Command Object’s CommandText to the SQL statement to be executed</a:t>
            </a:r>
          </a:p>
          <a:p>
            <a:pPr eaLnBrk="1" hangingPunct="1"/>
            <a:r>
              <a:rPr lang="en-US" altLang="en-US" sz="2400" smtClean="0"/>
              <a:t>Open the connection (Invoke the Open method)</a:t>
            </a:r>
          </a:p>
          <a:p>
            <a:pPr eaLnBrk="1" hangingPunct="1"/>
            <a:r>
              <a:rPr lang="en-US" altLang="en-US" sz="2400" smtClean="0"/>
              <a:t>Invoke the ExecuteReader method of the Command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Command Object-2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DataReader returned by the ExecuteReader method to read each row from the database</a:t>
            </a:r>
          </a:p>
          <a:p>
            <a:pPr eaLnBrk="1" hangingPunct="1"/>
            <a:r>
              <a:rPr lang="en-US" altLang="en-US" smtClean="0"/>
              <a:t>Display/Manipulate row data</a:t>
            </a:r>
          </a:p>
          <a:p>
            <a:pPr eaLnBrk="1" hangingPunct="1"/>
            <a:r>
              <a:rPr lang="en-US" altLang="en-US" smtClean="0"/>
              <a:t>Close the DataReader</a:t>
            </a:r>
          </a:p>
          <a:p>
            <a:pPr eaLnBrk="1" hangingPunct="1"/>
            <a:r>
              <a:rPr lang="en-US" altLang="en-US" smtClean="0"/>
              <a:t>Close the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04800"/>
            <a:ext cx="7793037" cy="998538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Retrieving Database Information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Connect to the database</a:t>
            </a:r>
          </a:p>
          <a:p>
            <a:pPr lvl="1" eaLnBrk="1" hangingPunct="1"/>
            <a:r>
              <a:rPr lang="en-US" altLang="en-US" smtClean="0"/>
              <a:t>(dial the phone – call Mom)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b="1" smtClean="0"/>
              <a:t>Request information from the database</a:t>
            </a:r>
          </a:p>
          <a:p>
            <a:pPr lvl="1" eaLnBrk="1" hangingPunct="1"/>
            <a:r>
              <a:rPr lang="en-US" altLang="en-US" smtClean="0"/>
              <a:t>(Mom, can you give me your apple pie recipe?)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Retrieving Database Information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Receive/record the requested information</a:t>
            </a:r>
          </a:p>
          <a:p>
            <a:pPr lvl="1" eaLnBrk="1" hangingPunct="1"/>
            <a:r>
              <a:rPr lang="en-US" altLang="en-US" smtClean="0"/>
              <a:t>(Jot down the recipe on a piece of paper)</a:t>
            </a:r>
          </a:p>
          <a:p>
            <a:pPr eaLnBrk="1" hangingPunct="1"/>
            <a:r>
              <a:rPr lang="en-US" altLang="en-US" b="1" smtClean="0"/>
              <a:t>Display the information</a:t>
            </a:r>
            <a:r>
              <a:rPr lang="en-US" altLang="en-US" smtClean="0"/>
              <a:t> (optional)</a:t>
            </a:r>
          </a:p>
          <a:p>
            <a:pPr lvl="1" eaLnBrk="1" hangingPunct="1"/>
            <a:r>
              <a:rPr lang="en-US" altLang="en-US" smtClean="0"/>
              <a:t>(Give recipe to your neighbor)</a:t>
            </a:r>
          </a:p>
          <a:p>
            <a:pPr eaLnBrk="1" hangingPunct="1"/>
            <a:r>
              <a:rPr lang="en-US" altLang="en-US" b="1" smtClean="0"/>
              <a:t>Disconnect from the database</a:t>
            </a:r>
          </a:p>
          <a:p>
            <a:pPr lvl="1" eaLnBrk="1" hangingPunct="1"/>
            <a:r>
              <a:rPr lang="en-US" altLang="en-US" smtClean="0"/>
              <a:t>(Hang up the phone)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 .NET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in the </a:t>
            </a:r>
            <a:r>
              <a:rPr lang="en-US" altLang="en-US" smtClean="0">
                <a:solidFill>
                  <a:schemeClr val="folHlink"/>
                </a:solidFill>
              </a:rPr>
              <a:t>System.Data</a:t>
            </a:r>
            <a:r>
              <a:rPr lang="en-US" altLang="en-US" smtClean="0"/>
              <a:t> Namespace</a:t>
            </a:r>
          </a:p>
          <a:p>
            <a:pPr eaLnBrk="1" hangingPunct="1"/>
            <a:r>
              <a:rPr lang="en-US" altLang="en-US" smtClean="0"/>
              <a:t>Classes that provide data access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 .NET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err="1" smtClean="0">
                <a:solidFill>
                  <a:schemeClr val="folHlink"/>
                </a:solidFill>
              </a:rPr>
              <a:t>System.Data.SQLClient</a:t>
            </a:r>
            <a:r>
              <a:rPr lang="en-US" altLang="en-US" dirty="0" smtClean="0"/>
              <a:t> namespace</a:t>
            </a:r>
          </a:p>
          <a:p>
            <a:pPr lvl="1" eaLnBrk="1" hangingPunct="1">
              <a:defRPr/>
            </a:pPr>
            <a:r>
              <a:rPr lang="en-US" altLang="en-US" dirty="0" smtClean="0"/>
              <a:t>Classes specific to accessing SQL Server</a:t>
            </a:r>
          </a:p>
          <a:p>
            <a:pPr eaLnBrk="1" hangingPunct="1">
              <a:defRPr/>
            </a:pPr>
            <a:r>
              <a:rPr lang="en-US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System.Data.OleDb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namespace</a:t>
            </a:r>
          </a:p>
          <a:p>
            <a:pPr lvl="1" eaLnBrk="1" hangingPunct="1">
              <a:defRPr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to access most relational databases</a:t>
            </a:r>
          </a:p>
          <a:p>
            <a:pPr eaLnBrk="1" hangingPunct="1">
              <a:defRPr/>
            </a:pPr>
            <a:r>
              <a:rPr lang="en-US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System.Data.OracleClient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namespace</a:t>
            </a:r>
          </a:p>
          <a:p>
            <a:pPr lvl="1" eaLnBrk="1" hangingPunct="1">
              <a:defRPr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specific to accessing Oracle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Classes We Need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Connection</a:t>
            </a:r>
            <a:r>
              <a:rPr lang="en-US" altLang="en-US" smtClean="0"/>
              <a:t>	</a:t>
            </a:r>
          </a:p>
          <a:p>
            <a:pPr lvl="1" eaLnBrk="1" hangingPunct="1"/>
            <a:r>
              <a:rPr lang="en-US" altLang="en-US" smtClean="0"/>
              <a:t>Handles connecting to the database</a:t>
            </a:r>
          </a:p>
          <a:p>
            <a:pPr eaLnBrk="1" hangingPunct="1"/>
            <a:r>
              <a:rPr lang="en-US" altLang="en-US" b="1" smtClean="0"/>
              <a:t>Command</a:t>
            </a:r>
          </a:p>
          <a:p>
            <a:pPr lvl="1" eaLnBrk="1" hangingPunct="1"/>
            <a:r>
              <a:rPr lang="en-US" altLang="en-US" smtClean="0"/>
              <a:t>Handles sending SQL to the database and returning results</a:t>
            </a:r>
          </a:p>
          <a:p>
            <a:pPr eaLnBrk="1" hangingPunct="1"/>
            <a:r>
              <a:rPr lang="en-US" altLang="en-US" b="1" smtClean="0"/>
              <a:t>DataReader</a:t>
            </a:r>
          </a:p>
          <a:p>
            <a:pPr lvl="1" eaLnBrk="1" hangingPunct="1"/>
            <a:r>
              <a:rPr lang="en-US" altLang="en-US" smtClean="0"/>
              <a:t>Handles returning rows 1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Establishing a Database Connection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Class: </a:t>
            </a:r>
            <a:r>
              <a:rPr lang="en-US" altLang="en-US" b="1" smtClean="0"/>
              <a:t>SQLConnection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Properties: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ConnectionString (phone number)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Open (dial)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Close (hang up)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Connection String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r>
              <a:rPr lang="en-US" altLang="en-US" dirty="0" smtClean="0"/>
              <a:t>For a SQL Server database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000" dirty="0" smtClean="0"/>
              <a:t>@"Server=</a:t>
            </a:r>
            <a:r>
              <a:rPr lang="en-US" altLang="en-US" sz="2000" dirty="0" err="1" smtClean="0"/>
              <a:t>localhost</a:t>
            </a:r>
            <a:r>
              <a:rPr lang="en-US" altLang="en-US" sz="2000" dirty="0" smtClean="0"/>
              <a:t>\</a:t>
            </a:r>
            <a:r>
              <a:rPr lang="en-US" altLang="en-US" sz="2000" dirty="0" err="1" smtClean="0"/>
              <a:t>SqlExpress</a:t>
            </a:r>
            <a:r>
              <a:rPr lang="en-US" altLang="en-US" sz="2000" dirty="0" smtClean="0"/>
              <a:t>; Database= northwindProg210; Integrated Security=True“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dirty="0" smtClean="0"/>
              <a:t>Data Source=</a:t>
            </a:r>
            <a:r>
              <a:rPr lang="en-US" altLang="en-US" sz="2000" dirty="0" err="1" smtClean="0"/>
              <a:t>localhost;Initial</a:t>
            </a:r>
            <a:r>
              <a:rPr lang="en-US" altLang="en-US" sz="2000" dirty="0" smtClean="0"/>
              <a:t> Catalog = </a:t>
            </a:r>
            <a:r>
              <a:rPr lang="en-US" altLang="en-US" sz="2000" dirty="0" err="1" smtClean="0"/>
              <a:t>Northwind</a:t>
            </a:r>
            <a:r>
              <a:rPr lang="en-US" altLang="en-US" sz="2000" dirty="0" smtClean="0"/>
              <a:t>; Integrated </a:t>
            </a:r>
            <a:r>
              <a:rPr lang="en-US" altLang="en-US" sz="2000" dirty="0" smtClean="0"/>
              <a:t>Security=SSPI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dirty="0" smtClean="0"/>
              <a:t>(localhost, . , or system name, such as N252-023\MSSQLSERVER2)</a:t>
            </a:r>
            <a:endParaRPr lang="en-US" altLang="en-US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r>
              <a:rPr lang="en-US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For an Access database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Provider=Microsoft.Jet.OLEDB.4.0;Data Source=C:\Databases\Northwind.mdb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Retrieving Data: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Class: </a:t>
            </a:r>
            <a:r>
              <a:rPr lang="en-US" altLang="en-US" b="1" dirty="0" err="1" smtClean="0"/>
              <a:t>SQLCommand</a:t>
            </a:r>
            <a:endParaRPr lang="en-US" altLang="en-US" b="1" dirty="0" smtClean="0"/>
          </a:p>
          <a:p>
            <a:pPr eaLnBrk="1" hangingPunct="1"/>
            <a:r>
              <a:rPr lang="en-US" altLang="en-US" dirty="0" smtClean="0"/>
              <a:t>Use the Command object directly to:</a:t>
            </a:r>
          </a:p>
          <a:p>
            <a:pPr lvl="1" eaLnBrk="1" hangingPunct="1"/>
            <a:r>
              <a:rPr lang="en-US" altLang="en-US" dirty="0" smtClean="0"/>
              <a:t>Execute SQL that returns a set of rows one at a </a:t>
            </a:r>
            <a:r>
              <a:rPr lang="en-US" altLang="en-US" dirty="0" smtClean="0"/>
              <a:t>time (</a:t>
            </a:r>
            <a:r>
              <a:rPr lang="en-US" altLang="en-US" dirty="0" err="1" smtClean="0">
                <a:solidFill>
                  <a:schemeClr val="folHlink"/>
                </a:solidFill>
              </a:rPr>
              <a:t>ExecuteReader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Execute SQL that does not return </a:t>
            </a:r>
            <a:r>
              <a:rPr lang="en-US" altLang="en-US" dirty="0" smtClean="0"/>
              <a:t>rows (</a:t>
            </a:r>
            <a:r>
              <a:rPr lang="en-US" altLang="en-US" dirty="0" err="1" smtClean="0">
                <a:solidFill>
                  <a:schemeClr val="folHlink"/>
                </a:solidFill>
              </a:rPr>
              <a:t>ExecuteNonQuery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Execute SQL that returns a single </a:t>
            </a:r>
            <a:r>
              <a:rPr lang="en-US" altLang="en-US" dirty="0" smtClean="0"/>
              <a:t>value (</a:t>
            </a:r>
            <a:r>
              <a:rPr lang="en-US" altLang="en-US" dirty="0" err="1" smtClean="0">
                <a:solidFill>
                  <a:schemeClr val="folHlink"/>
                </a:solidFill>
              </a:rPr>
              <a:t>ExecuteScalar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19234</TotalTime>
  <Words>439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Blends</vt:lpstr>
      <vt:lpstr>ADO .NET</vt:lpstr>
      <vt:lpstr>Retrieving Database Information</vt:lpstr>
      <vt:lpstr>Retrieving Database Information</vt:lpstr>
      <vt:lpstr>ADO .NET</vt:lpstr>
      <vt:lpstr>ADO .NET</vt:lpstr>
      <vt:lpstr>Overview of Classes We Need</vt:lpstr>
      <vt:lpstr>Establishing a Database Connection</vt:lpstr>
      <vt:lpstr>Connection String</vt:lpstr>
      <vt:lpstr>Retrieving Data:</vt:lpstr>
      <vt:lpstr>Command Members</vt:lpstr>
      <vt:lpstr>Command Methods</vt:lpstr>
      <vt:lpstr>DataReader</vt:lpstr>
      <vt:lpstr>DataReader</vt:lpstr>
      <vt:lpstr>More Methods of the Command Object</vt:lpstr>
      <vt:lpstr>Using the Command Object-1</vt:lpstr>
      <vt:lpstr>Using the Command Object-2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ADO .NET</dc:title>
  <dc:creator>kurt</dc:creator>
  <cp:lastModifiedBy>Kurt Friedrich</cp:lastModifiedBy>
  <cp:revision>991</cp:revision>
  <cp:lastPrinted>1601-01-01T00:00:00Z</cp:lastPrinted>
  <dcterms:created xsi:type="dcterms:W3CDTF">2001-01-01T00:26:29Z</dcterms:created>
  <dcterms:modified xsi:type="dcterms:W3CDTF">2018-03-28T23:19:02Z</dcterms:modified>
</cp:coreProperties>
</file>