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9" r:id="rId4"/>
    <p:sldId id="283" r:id="rId5"/>
    <p:sldId id="280" r:id="rId6"/>
    <p:sldId id="292" r:id="rId7"/>
    <p:sldId id="260" r:id="rId8"/>
    <p:sldId id="270" r:id="rId9"/>
    <p:sldId id="284" r:id="rId10"/>
    <p:sldId id="286" r:id="rId11"/>
    <p:sldId id="287" r:id="rId12"/>
    <p:sldId id="293" r:id="rId13"/>
    <p:sldId id="288" r:id="rId14"/>
    <p:sldId id="289" r:id="rId15"/>
    <p:sldId id="290" r:id="rId16"/>
    <p:sldId id="291"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1074"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2A3F05-1E56-41FD-8B47-EADA3141F8BF}"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2A3F05-1E56-41FD-8B47-EADA3141F8BF}" type="datetimeFigureOut">
              <a:rPr lang="en-US" smtClean="0"/>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2A3F05-1E56-41FD-8B47-EADA3141F8BF}" type="datetimeFigureOut">
              <a:rPr lang="en-US" smtClean="0"/>
              <a:t>5/24/2018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2A3F05-1E56-41FD-8B47-EADA3141F8BF}" type="datetimeFigureOut">
              <a:rPr lang="en-US" smtClean="0"/>
              <a:t>5/24/2018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5/24/2018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5/24/2018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cs.usfca.edu/~galles/visualization/Heap.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Heap_(data_structu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c-sharpcorner.com/UploadFile/rmcochran/csharp_memory01122006130034PM/csharp_memory.aspx?ArticleID=9adb0e3c-b3f6-40b5-98b5-413b6d348b9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WCm3TqScBM8&amp;feature=iv&amp;src_vid=-6-xKgLOZPM&amp;annotation_id=annotation_136607120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0425"/>
            <a:ext cx="8458200" cy="1470025"/>
          </a:xfrm>
        </p:spPr>
        <p:txBody>
          <a:bodyPr>
            <a:noAutofit/>
          </a:bodyPr>
          <a:lstStyle/>
          <a:p>
            <a:pPr fontAlgn="base"/>
            <a:r>
              <a:rPr lang="en-US" sz="3200" dirty="0"/>
              <a:t>The abstract data type: “priority queue” </a:t>
            </a:r>
            <a:br>
              <a:rPr lang="en-US" sz="3200" dirty="0"/>
            </a:br>
            <a:r>
              <a:rPr lang="en-US" sz="2800" dirty="0"/>
              <a:t>and a </a:t>
            </a:r>
            <a:r>
              <a:rPr lang="en-US" sz="2800" b="1" dirty="0"/>
              <a:t>heap</a:t>
            </a:r>
            <a:r>
              <a:rPr lang="en-US" sz="2800" dirty="0"/>
              <a:t> as one maximally efficient implementation of a priority queue </a:t>
            </a:r>
            <a:endParaRPr lang="en-US" sz="3200" dirty="0"/>
          </a:p>
        </p:txBody>
      </p:sp>
      <p:sp>
        <p:nvSpPr>
          <p:cNvPr id="3" name="Subtitle 2"/>
          <p:cNvSpPr>
            <a:spLocks noGrp="1"/>
          </p:cNvSpPr>
          <p:nvPr>
            <p:ph type="subTitle" idx="1"/>
          </p:nvPr>
        </p:nvSpPr>
        <p:spPr/>
        <p:txBody>
          <a:bodyPr/>
          <a:lstStyle/>
          <a:p>
            <a:r>
              <a:rPr lang="en-US" dirty="0"/>
              <a:t>Kurt Friedrich</a:t>
            </a:r>
          </a:p>
          <a:p>
            <a:r>
              <a:rPr lang="en-US" dirty="0"/>
              <a:t>Spring 2015</a:t>
            </a:r>
          </a:p>
        </p:txBody>
      </p:sp>
    </p:spTree>
    <p:extLst>
      <p:ext uri="{BB962C8B-B14F-4D97-AF65-F5344CB8AC3E}">
        <p14:creationId xmlns:p14="http://schemas.microsoft.com/office/powerpoint/2010/main" val="132689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a:t>Use an array to store a heap</a:t>
            </a:r>
          </a:p>
        </p:txBody>
      </p:sp>
      <p:sp>
        <p:nvSpPr>
          <p:cNvPr id="3" name="Content Placeholder 2"/>
          <p:cNvSpPr>
            <a:spLocks noGrp="1"/>
          </p:cNvSpPr>
          <p:nvPr>
            <p:ph idx="1"/>
          </p:nvPr>
        </p:nvSpPr>
        <p:spPr>
          <a:xfrm>
            <a:off x="457200" y="1066800"/>
            <a:ext cx="8229600" cy="4525963"/>
          </a:xfrm>
        </p:spPr>
        <p:txBody>
          <a:bodyPr>
            <a:normAutofit/>
          </a:bodyPr>
          <a:lstStyle/>
          <a:p>
            <a:r>
              <a:rPr lang="en-US" sz="2400" dirty="0"/>
              <a:t>The heap structure is so regular, that for any given size heap, say, 9, any other heap will have the same structure.</a:t>
            </a:r>
          </a:p>
          <a:p>
            <a:r>
              <a:rPr lang="en-US" sz="2400" dirty="0"/>
              <a:t>So if we know the size, we know the shape and the relationships between every node.</a:t>
            </a:r>
          </a:p>
          <a:p>
            <a:r>
              <a:rPr lang="en-US" sz="2400" dirty="0"/>
              <a:t>For example, if we  know the size is 9, we know that node 3 has 2 children which in turn, have no children.</a:t>
            </a:r>
          </a:p>
          <a:p>
            <a:r>
              <a:rPr lang="en-US" sz="2400" dirty="0"/>
              <a:t>So we can model it with a simple array</a:t>
            </a:r>
          </a:p>
        </p:txBody>
      </p:sp>
      <p:pic>
        <p:nvPicPr>
          <p:cNvPr id="4" name="Picture 2" descr="http://upload.wikimedia.org/wikipedia/commons/thumb/3/38/Max-Heap.svg/501px-Max-Hea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75" y="2895600"/>
            <a:ext cx="4772025" cy="3533776"/>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rot="2702283">
            <a:off x="1270000" y="5140960"/>
            <a:ext cx="3068469" cy="477520"/>
            <a:chOff x="762000" y="5781040"/>
            <a:chExt cx="3068469" cy="477520"/>
          </a:xfrm>
        </p:grpSpPr>
        <p:sp>
          <p:nvSpPr>
            <p:cNvPr id="5" name="TextBox 4"/>
            <p:cNvSpPr txBox="1"/>
            <p:nvPr/>
          </p:nvSpPr>
          <p:spPr>
            <a:xfrm>
              <a:off x="762000" y="5791200"/>
              <a:ext cx="3068469" cy="461665"/>
            </a:xfrm>
            <a:prstGeom prst="rect">
              <a:avLst/>
            </a:prstGeom>
            <a:noFill/>
            <a:ln w="3175">
              <a:solidFill>
                <a:schemeClr val="tx1"/>
              </a:solidFill>
            </a:ln>
          </p:spPr>
          <p:txBody>
            <a:bodyPr wrap="none" rtlCol="0">
              <a:spAutoFit/>
            </a:bodyPr>
            <a:lstStyle/>
            <a:p>
              <a:r>
                <a:rPr lang="en-US" sz="2400" dirty="0"/>
                <a:t>100 19 36 17 3 25 1 2 7</a:t>
              </a:r>
            </a:p>
          </p:txBody>
        </p:sp>
        <p:cxnSp>
          <p:nvCxnSpPr>
            <p:cNvPr id="7" name="Straight Connector 6"/>
            <p:cNvCxnSpPr/>
            <p:nvPr/>
          </p:nvCxnSpPr>
          <p:spPr>
            <a:xfrm>
              <a:off x="1371600"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17040"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13280"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58720"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92400" y="578104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68320" y="580136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281680"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535680"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flipH="1">
            <a:off x="2133600" y="3495040"/>
            <a:ext cx="4643120" cy="853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448560" y="4033520"/>
            <a:ext cx="3373120" cy="65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702560" y="4033520"/>
            <a:ext cx="5049520" cy="89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5" idx="0"/>
          </p:cNvCxnSpPr>
          <p:nvPr/>
        </p:nvCxnSpPr>
        <p:spPr>
          <a:xfrm flipH="1">
            <a:off x="2965986" y="4897120"/>
            <a:ext cx="2307054" cy="321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180080" y="4968240"/>
            <a:ext cx="3139440" cy="426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383280" y="4927600"/>
            <a:ext cx="3881120" cy="70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586480" y="4917440"/>
            <a:ext cx="46736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759200" y="5842000"/>
            <a:ext cx="1026160" cy="172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972560" y="5852160"/>
            <a:ext cx="176784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2639670">
            <a:off x="1215387" y="5577814"/>
            <a:ext cx="2771913" cy="369332"/>
          </a:xfrm>
          <a:prstGeom prst="rect">
            <a:avLst/>
          </a:prstGeom>
          <a:noFill/>
          <a:ln w="3175">
            <a:noFill/>
          </a:ln>
        </p:spPr>
        <p:txBody>
          <a:bodyPr wrap="none" rtlCol="0">
            <a:spAutoFit/>
          </a:bodyPr>
          <a:lstStyle/>
          <a:p>
            <a:r>
              <a:rPr lang="en-US" dirty="0"/>
              <a:t> 1   2    3      4   5   6    7   8  9</a:t>
            </a:r>
          </a:p>
        </p:txBody>
      </p:sp>
      <p:sp>
        <p:nvSpPr>
          <p:cNvPr id="44" name="TextBox 43"/>
          <p:cNvSpPr txBox="1"/>
          <p:nvPr/>
        </p:nvSpPr>
        <p:spPr>
          <a:xfrm rot="2697923">
            <a:off x="1513840" y="5567680"/>
            <a:ext cx="1222129" cy="369332"/>
          </a:xfrm>
          <a:prstGeom prst="rect">
            <a:avLst/>
          </a:prstGeom>
          <a:noFill/>
        </p:spPr>
        <p:txBody>
          <a:bodyPr wrap="none" rtlCol="0">
            <a:spAutoFit/>
          </a:bodyPr>
          <a:lstStyle/>
          <a:p>
            <a:r>
              <a:rPr lang="en-US" dirty="0"/>
              <a:t>array index</a:t>
            </a:r>
          </a:p>
        </p:txBody>
      </p:sp>
    </p:spTree>
    <p:extLst>
      <p:ext uri="{BB962C8B-B14F-4D97-AF65-F5344CB8AC3E}">
        <p14:creationId xmlns:p14="http://schemas.microsoft.com/office/powerpoint/2010/main" val="381923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With the heap represented as an array</a:t>
            </a:r>
          </a:p>
        </p:txBody>
      </p:sp>
      <p:sp>
        <p:nvSpPr>
          <p:cNvPr id="3" name="Content Placeholder 2"/>
          <p:cNvSpPr>
            <a:spLocks noGrp="1"/>
          </p:cNvSpPr>
          <p:nvPr>
            <p:ph idx="1"/>
          </p:nvPr>
        </p:nvSpPr>
        <p:spPr>
          <a:xfrm>
            <a:off x="457200" y="990600"/>
            <a:ext cx="8229600" cy="5486400"/>
          </a:xfrm>
        </p:spPr>
        <p:txBody>
          <a:bodyPr>
            <a:normAutofit/>
          </a:bodyPr>
          <a:lstStyle/>
          <a:p>
            <a:r>
              <a:rPr lang="en-US" sz="2800" dirty="0"/>
              <a:t>We will reference any node by the index’s array index. (you can start with element [0] in the array, or with [1], I think starting at [1] makes the math easier to understand, so that’s what we will do.)</a:t>
            </a:r>
          </a:p>
          <a:p>
            <a:r>
              <a:rPr lang="en-US" sz="2800" dirty="0"/>
              <a:t>Then, simple equations give you the array’s index value for the nodes around you:</a:t>
            </a:r>
          </a:p>
          <a:p>
            <a:pPr lvl="1"/>
            <a:r>
              <a:rPr lang="en-US" sz="2400" dirty="0"/>
              <a:t>Your parent is always </a:t>
            </a:r>
            <a:r>
              <a:rPr lang="en-US" sz="2400" dirty="0" err="1"/>
              <a:t>i</a:t>
            </a:r>
            <a:r>
              <a:rPr lang="en-US" sz="2400" dirty="0"/>
              <a:t>/2</a:t>
            </a:r>
          </a:p>
          <a:p>
            <a:pPr lvl="1"/>
            <a:r>
              <a:rPr lang="en-US" sz="2400" dirty="0"/>
              <a:t>Your left child is always 2i</a:t>
            </a:r>
          </a:p>
          <a:p>
            <a:pPr lvl="1"/>
            <a:r>
              <a:rPr lang="en-US" sz="2400" dirty="0"/>
              <a:t>Your right child is always 2i + 1</a:t>
            </a:r>
          </a:p>
          <a:p>
            <a:r>
              <a:rPr lang="en-US" sz="2800" dirty="0"/>
              <a:t>So if you are traversing the tree, at any node stored at array index </a:t>
            </a:r>
            <a:r>
              <a:rPr lang="en-US" sz="2800" dirty="0" err="1"/>
              <a:t>i</a:t>
            </a:r>
            <a:r>
              <a:rPr lang="en-US" sz="2800" dirty="0"/>
              <a:t>, you can easily calculate how to go up, down left, or down right.</a:t>
            </a:r>
          </a:p>
          <a:p>
            <a:pPr lvl="1"/>
            <a:endParaRPr lang="en-US" sz="2400" dirty="0"/>
          </a:p>
        </p:txBody>
      </p:sp>
    </p:spTree>
    <p:extLst>
      <p:ext uri="{BB962C8B-B14F-4D97-AF65-F5344CB8AC3E}">
        <p14:creationId xmlns:p14="http://schemas.microsoft.com/office/powerpoint/2010/main" val="731436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5817" y="3128540"/>
            <a:ext cx="702436" cy="461665"/>
            <a:chOff x="762000" y="5791200"/>
            <a:chExt cx="702436" cy="461665"/>
          </a:xfrm>
        </p:grpSpPr>
        <p:sp>
          <p:nvSpPr>
            <p:cNvPr id="5" name="TextBox 4"/>
            <p:cNvSpPr txBox="1"/>
            <p:nvPr/>
          </p:nvSpPr>
          <p:spPr>
            <a:xfrm>
              <a:off x="762000" y="5791200"/>
              <a:ext cx="702436" cy="461665"/>
            </a:xfrm>
            <a:prstGeom prst="rect">
              <a:avLst/>
            </a:prstGeom>
            <a:noFill/>
            <a:ln w="3175">
              <a:solidFill>
                <a:schemeClr val="tx1"/>
              </a:solidFill>
            </a:ln>
          </p:spPr>
          <p:txBody>
            <a:bodyPr wrap="none" rtlCol="0">
              <a:spAutoFit/>
            </a:bodyPr>
            <a:lstStyle/>
            <a:p>
              <a:r>
                <a:rPr lang="en-US" sz="2400" dirty="0" smtClean="0"/>
                <a:t> 2  </a:t>
              </a:r>
              <a:r>
                <a:rPr lang="en-US" sz="2400" dirty="0"/>
                <a:t>7</a:t>
              </a:r>
            </a:p>
          </p:txBody>
        </p:sp>
        <p:cxnSp>
          <p:nvCxnSpPr>
            <p:cNvPr id="6" name="Straight Connector 5"/>
            <p:cNvCxnSpPr/>
            <p:nvPr/>
          </p:nvCxnSpPr>
          <p:spPr>
            <a:xfrm>
              <a:off x="1113904"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1073666" y="573893"/>
            <a:ext cx="720069" cy="461665"/>
          </a:xfrm>
          <a:prstGeom prst="rect">
            <a:avLst/>
          </a:prstGeom>
          <a:noFill/>
          <a:ln w="3175">
            <a:solidFill>
              <a:schemeClr val="tx1"/>
            </a:solidFill>
          </a:ln>
        </p:spPr>
        <p:txBody>
          <a:bodyPr wrap="none" rtlCol="0">
            <a:spAutoFit/>
          </a:bodyPr>
          <a:lstStyle/>
          <a:p>
            <a:r>
              <a:rPr lang="en-US" sz="2400" dirty="0"/>
              <a:t>100 </a:t>
            </a:r>
          </a:p>
        </p:txBody>
      </p:sp>
      <p:grpSp>
        <p:nvGrpSpPr>
          <p:cNvPr id="24" name="Group 23"/>
          <p:cNvGrpSpPr/>
          <p:nvPr/>
        </p:nvGrpSpPr>
        <p:grpSpPr>
          <a:xfrm>
            <a:off x="926991" y="1505363"/>
            <a:ext cx="1013419" cy="461665"/>
            <a:chOff x="762000" y="5791200"/>
            <a:chExt cx="1013419" cy="461665"/>
          </a:xfrm>
        </p:grpSpPr>
        <p:sp>
          <p:nvSpPr>
            <p:cNvPr id="25" name="TextBox 24"/>
            <p:cNvSpPr txBox="1"/>
            <p:nvPr/>
          </p:nvSpPr>
          <p:spPr>
            <a:xfrm>
              <a:off x="762000" y="5791200"/>
              <a:ext cx="1013419" cy="461665"/>
            </a:xfrm>
            <a:prstGeom prst="rect">
              <a:avLst/>
            </a:prstGeom>
            <a:noFill/>
            <a:ln w="3175">
              <a:solidFill>
                <a:schemeClr val="tx1"/>
              </a:solidFill>
            </a:ln>
          </p:spPr>
          <p:txBody>
            <a:bodyPr wrap="none" rtlCol="0">
              <a:spAutoFit/>
            </a:bodyPr>
            <a:lstStyle/>
            <a:p>
              <a:r>
                <a:rPr lang="en-US" sz="2400" dirty="0" smtClean="0"/>
                <a:t> </a:t>
              </a:r>
              <a:r>
                <a:rPr lang="en-US" sz="2400" dirty="0"/>
                <a:t>19 36 </a:t>
              </a:r>
            </a:p>
          </p:txBody>
        </p:sp>
        <p:cxnSp>
          <p:nvCxnSpPr>
            <p:cNvPr id="26" name="Straight Connector 25"/>
            <p:cNvCxnSpPr/>
            <p:nvPr/>
          </p:nvCxnSpPr>
          <p:spPr>
            <a:xfrm>
              <a:off x="1263531"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737035" y="2432368"/>
            <a:ext cx="1393330" cy="461665"/>
            <a:chOff x="762000" y="5791200"/>
            <a:chExt cx="1393330" cy="461665"/>
          </a:xfrm>
        </p:grpSpPr>
        <p:sp>
          <p:nvSpPr>
            <p:cNvPr id="35" name="TextBox 34"/>
            <p:cNvSpPr txBox="1"/>
            <p:nvPr/>
          </p:nvSpPr>
          <p:spPr>
            <a:xfrm>
              <a:off x="762000" y="5791200"/>
              <a:ext cx="1393330" cy="461665"/>
            </a:xfrm>
            <a:prstGeom prst="rect">
              <a:avLst/>
            </a:prstGeom>
            <a:noFill/>
            <a:ln w="3175">
              <a:solidFill>
                <a:schemeClr val="tx1"/>
              </a:solidFill>
            </a:ln>
          </p:spPr>
          <p:txBody>
            <a:bodyPr wrap="none" rtlCol="0">
              <a:spAutoFit/>
            </a:bodyPr>
            <a:lstStyle/>
            <a:p>
              <a:r>
                <a:rPr lang="en-US" sz="2400" dirty="0" smtClean="0"/>
                <a:t>17  3 </a:t>
              </a:r>
              <a:r>
                <a:rPr lang="en-US" sz="2400" dirty="0"/>
                <a:t>25 </a:t>
              </a:r>
              <a:r>
                <a:rPr lang="en-US" sz="2400" dirty="0" smtClean="0"/>
                <a:t>1</a:t>
              </a:r>
              <a:endParaRPr lang="en-US" sz="2400" dirty="0"/>
            </a:p>
          </p:txBody>
        </p:sp>
        <p:cxnSp>
          <p:nvCxnSpPr>
            <p:cNvPr id="36" name="Straight Connector 35"/>
            <p:cNvCxnSpPr/>
            <p:nvPr/>
          </p:nvCxnSpPr>
          <p:spPr>
            <a:xfrm>
              <a:off x="1205340"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84284"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872214"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2845572" y="5266762"/>
            <a:ext cx="3068469" cy="477520"/>
            <a:chOff x="762000" y="5781040"/>
            <a:chExt cx="3068469" cy="477520"/>
          </a:xfrm>
        </p:grpSpPr>
        <p:sp>
          <p:nvSpPr>
            <p:cNvPr id="45" name="TextBox 44"/>
            <p:cNvSpPr txBox="1"/>
            <p:nvPr/>
          </p:nvSpPr>
          <p:spPr>
            <a:xfrm>
              <a:off x="762000" y="5791200"/>
              <a:ext cx="3068469" cy="461665"/>
            </a:xfrm>
            <a:prstGeom prst="rect">
              <a:avLst/>
            </a:prstGeom>
            <a:noFill/>
            <a:ln w="3175">
              <a:solidFill>
                <a:schemeClr val="tx1"/>
              </a:solidFill>
            </a:ln>
          </p:spPr>
          <p:txBody>
            <a:bodyPr wrap="none" rtlCol="0">
              <a:spAutoFit/>
            </a:bodyPr>
            <a:lstStyle/>
            <a:p>
              <a:r>
                <a:rPr lang="en-US" sz="2400" dirty="0"/>
                <a:t>100 19 36 17 3 25 1 2 7</a:t>
              </a:r>
            </a:p>
          </p:txBody>
        </p:sp>
        <p:cxnSp>
          <p:nvCxnSpPr>
            <p:cNvPr id="46" name="Straight Connector 45"/>
            <p:cNvCxnSpPr/>
            <p:nvPr/>
          </p:nvCxnSpPr>
          <p:spPr>
            <a:xfrm>
              <a:off x="1371600"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717040"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113280"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458720"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692400" y="578104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068320" y="580136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281680"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535680"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6216477" y="4192212"/>
            <a:ext cx="702436" cy="461665"/>
            <a:chOff x="762000" y="5791200"/>
            <a:chExt cx="702436" cy="461665"/>
          </a:xfrm>
        </p:grpSpPr>
        <p:sp>
          <p:nvSpPr>
            <p:cNvPr id="55" name="TextBox 54"/>
            <p:cNvSpPr txBox="1"/>
            <p:nvPr/>
          </p:nvSpPr>
          <p:spPr>
            <a:xfrm>
              <a:off x="762000" y="5791200"/>
              <a:ext cx="702436" cy="461665"/>
            </a:xfrm>
            <a:prstGeom prst="rect">
              <a:avLst/>
            </a:prstGeom>
            <a:noFill/>
            <a:ln w="3175">
              <a:solidFill>
                <a:schemeClr val="tx1"/>
              </a:solidFill>
            </a:ln>
          </p:spPr>
          <p:txBody>
            <a:bodyPr wrap="none" rtlCol="0">
              <a:spAutoFit/>
            </a:bodyPr>
            <a:lstStyle/>
            <a:p>
              <a:r>
                <a:rPr lang="en-US" sz="2400" dirty="0" smtClean="0"/>
                <a:t> 2  </a:t>
              </a:r>
              <a:r>
                <a:rPr lang="en-US" sz="2400" dirty="0"/>
                <a:t>7</a:t>
              </a:r>
            </a:p>
          </p:txBody>
        </p:sp>
        <p:cxnSp>
          <p:nvCxnSpPr>
            <p:cNvPr id="56" name="Straight Connector 55"/>
            <p:cNvCxnSpPr/>
            <p:nvPr/>
          </p:nvCxnSpPr>
          <p:spPr>
            <a:xfrm>
              <a:off x="1113904"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2175814" y="4192213"/>
            <a:ext cx="720069" cy="461665"/>
          </a:xfrm>
          <a:prstGeom prst="rect">
            <a:avLst/>
          </a:prstGeom>
          <a:noFill/>
          <a:ln w="3175">
            <a:solidFill>
              <a:schemeClr val="tx1"/>
            </a:solidFill>
          </a:ln>
        </p:spPr>
        <p:txBody>
          <a:bodyPr wrap="none" rtlCol="0">
            <a:spAutoFit/>
          </a:bodyPr>
          <a:lstStyle/>
          <a:p>
            <a:r>
              <a:rPr lang="en-US" sz="2400" dirty="0"/>
              <a:t>100 </a:t>
            </a:r>
          </a:p>
        </p:txBody>
      </p:sp>
      <p:grpSp>
        <p:nvGrpSpPr>
          <p:cNvPr id="58" name="Group 57"/>
          <p:cNvGrpSpPr/>
          <p:nvPr/>
        </p:nvGrpSpPr>
        <p:grpSpPr>
          <a:xfrm>
            <a:off x="3117553" y="4187905"/>
            <a:ext cx="1013419" cy="461665"/>
            <a:chOff x="762000" y="5791200"/>
            <a:chExt cx="1013419" cy="461665"/>
          </a:xfrm>
        </p:grpSpPr>
        <p:sp>
          <p:nvSpPr>
            <p:cNvPr id="59" name="TextBox 58"/>
            <p:cNvSpPr txBox="1"/>
            <p:nvPr/>
          </p:nvSpPr>
          <p:spPr>
            <a:xfrm>
              <a:off x="762000" y="5791200"/>
              <a:ext cx="1013419" cy="461665"/>
            </a:xfrm>
            <a:prstGeom prst="rect">
              <a:avLst/>
            </a:prstGeom>
            <a:noFill/>
            <a:ln w="3175">
              <a:solidFill>
                <a:schemeClr val="tx1"/>
              </a:solidFill>
            </a:ln>
          </p:spPr>
          <p:txBody>
            <a:bodyPr wrap="none" rtlCol="0">
              <a:spAutoFit/>
            </a:bodyPr>
            <a:lstStyle/>
            <a:p>
              <a:r>
                <a:rPr lang="en-US" sz="2400" dirty="0" smtClean="0"/>
                <a:t> </a:t>
              </a:r>
              <a:r>
                <a:rPr lang="en-US" sz="2400" dirty="0"/>
                <a:t>19 36 </a:t>
              </a:r>
            </a:p>
          </p:txBody>
        </p:sp>
        <p:cxnSp>
          <p:nvCxnSpPr>
            <p:cNvPr id="60" name="Straight Connector 59"/>
            <p:cNvCxnSpPr/>
            <p:nvPr/>
          </p:nvCxnSpPr>
          <p:spPr>
            <a:xfrm>
              <a:off x="1263531"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379807" y="4187905"/>
            <a:ext cx="1393330" cy="461665"/>
            <a:chOff x="762000" y="5791200"/>
            <a:chExt cx="1393330" cy="461665"/>
          </a:xfrm>
        </p:grpSpPr>
        <p:sp>
          <p:nvSpPr>
            <p:cNvPr id="62" name="TextBox 61"/>
            <p:cNvSpPr txBox="1"/>
            <p:nvPr/>
          </p:nvSpPr>
          <p:spPr>
            <a:xfrm>
              <a:off x="762000" y="5791200"/>
              <a:ext cx="1393330" cy="461665"/>
            </a:xfrm>
            <a:prstGeom prst="rect">
              <a:avLst/>
            </a:prstGeom>
            <a:noFill/>
            <a:ln w="3175">
              <a:solidFill>
                <a:schemeClr val="tx1"/>
              </a:solidFill>
            </a:ln>
          </p:spPr>
          <p:txBody>
            <a:bodyPr wrap="none" rtlCol="0">
              <a:spAutoFit/>
            </a:bodyPr>
            <a:lstStyle/>
            <a:p>
              <a:r>
                <a:rPr lang="en-US" sz="2400" dirty="0" smtClean="0"/>
                <a:t>17  3 </a:t>
              </a:r>
              <a:r>
                <a:rPr lang="en-US" sz="2400" dirty="0"/>
                <a:t>25 </a:t>
              </a:r>
              <a:r>
                <a:rPr lang="en-US" sz="2400" dirty="0" smtClean="0"/>
                <a:t>1</a:t>
              </a:r>
              <a:endParaRPr lang="en-US" sz="2400" dirty="0"/>
            </a:p>
          </p:txBody>
        </p:sp>
        <p:cxnSp>
          <p:nvCxnSpPr>
            <p:cNvPr id="63" name="Straight Connector 62"/>
            <p:cNvCxnSpPr/>
            <p:nvPr/>
          </p:nvCxnSpPr>
          <p:spPr>
            <a:xfrm>
              <a:off x="1205340"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484284"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872214" y="5791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1874128" y="836366"/>
            <a:ext cx="301686" cy="369332"/>
          </a:xfrm>
          <a:prstGeom prst="rect">
            <a:avLst/>
          </a:prstGeom>
          <a:noFill/>
        </p:spPr>
        <p:txBody>
          <a:bodyPr wrap="none" rtlCol="0">
            <a:spAutoFit/>
          </a:bodyPr>
          <a:lstStyle/>
          <a:p>
            <a:r>
              <a:rPr lang="en-US" dirty="0" smtClean="0">
                <a:solidFill>
                  <a:srgbClr val="00B0F0"/>
                </a:solidFill>
              </a:rPr>
              <a:t>1</a:t>
            </a:r>
            <a:endParaRPr lang="en-US" dirty="0">
              <a:solidFill>
                <a:srgbClr val="00B0F0"/>
              </a:solidFill>
            </a:endParaRPr>
          </a:p>
        </p:txBody>
      </p:sp>
      <p:sp>
        <p:nvSpPr>
          <p:cNvPr id="67" name="TextBox 66"/>
          <p:cNvSpPr txBox="1"/>
          <p:nvPr/>
        </p:nvSpPr>
        <p:spPr>
          <a:xfrm>
            <a:off x="1943868" y="1830366"/>
            <a:ext cx="301686" cy="369332"/>
          </a:xfrm>
          <a:prstGeom prst="rect">
            <a:avLst/>
          </a:prstGeom>
          <a:noFill/>
        </p:spPr>
        <p:txBody>
          <a:bodyPr wrap="none" rtlCol="0">
            <a:spAutoFit/>
          </a:bodyPr>
          <a:lstStyle/>
          <a:p>
            <a:r>
              <a:rPr lang="en-US" dirty="0">
                <a:solidFill>
                  <a:srgbClr val="00B0F0"/>
                </a:solidFill>
              </a:rPr>
              <a:t>2</a:t>
            </a:r>
            <a:endParaRPr lang="en-US" dirty="0">
              <a:solidFill>
                <a:srgbClr val="00B0F0"/>
              </a:solidFill>
            </a:endParaRPr>
          </a:p>
        </p:txBody>
      </p:sp>
      <p:sp>
        <p:nvSpPr>
          <p:cNvPr id="68" name="TextBox 67"/>
          <p:cNvSpPr txBox="1"/>
          <p:nvPr/>
        </p:nvSpPr>
        <p:spPr>
          <a:xfrm>
            <a:off x="2130365" y="2757371"/>
            <a:ext cx="301686" cy="369332"/>
          </a:xfrm>
          <a:prstGeom prst="rect">
            <a:avLst/>
          </a:prstGeom>
          <a:noFill/>
        </p:spPr>
        <p:txBody>
          <a:bodyPr wrap="none" rtlCol="0">
            <a:spAutoFit/>
          </a:bodyPr>
          <a:lstStyle/>
          <a:p>
            <a:r>
              <a:rPr lang="en-US" dirty="0">
                <a:solidFill>
                  <a:srgbClr val="00B0F0"/>
                </a:solidFill>
              </a:rPr>
              <a:t>4</a:t>
            </a:r>
            <a:endParaRPr lang="en-US" dirty="0">
              <a:solidFill>
                <a:srgbClr val="00B0F0"/>
              </a:solidFill>
            </a:endParaRPr>
          </a:p>
        </p:txBody>
      </p:sp>
      <p:sp>
        <p:nvSpPr>
          <p:cNvPr id="69" name="TextBox 68"/>
          <p:cNvSpPr txBox="1"/>
          <p:nvPr/>
        </p:nvSpPr>
        <p:spPr>
          <a:xfrm>
            <a:off x="1122105" y="3411664"/>
            <a:ext cx="301686" cy="369332"/>
          </a:xfrm>
          <a:prstGeom prst="rect">
            <a:avLst/>
          </a:prstGeom>
          <a:noFill/>
        </p:spPr>
        <p:txBody>
          <a:bodyPr wrap="none" rtlCol="0">
            <a:spAutoFit/>
          </a:bodyPr>
          <a:lstStyle/>
          <a:p>
            <a:r>
              <a:rPr lang="en-US" dirty="0">
                <a:solidFill>
                  <a:srgbClr val="00B0F0"/>
                </a:solidFill>
              </a:rPr>
              <a:t>8</a:t>
            </a:r>
            <a:endParaRPr lang="en-US" dirty="0">
              <a:solidFill>
                <a:srgbClr val="00B0F0"/>
              </a:solidFill>
            </a:endParaRPr>
          </a:p>
        </p:txBody>
      </p:sp>
      <p:sp>
        <p:nvSpPr>
          <p:cNvPr id="70" name="TextBox 69"/>
          <p:cNvSpPr txBox="1"/>
          <p:nvPr/>
        </p:nvSpPr>
        <p:spPr>
          <a:xfrm>
            <a:off x="2385005" y="3818573"/>
            <a:ext cx="301686" cy="369332"/>
          </a:xfrm>
          <a:prstGeom prst="rect">
            <a:avLst/>
          </a:prstGeom>
          <a:noFill/>
        </p:spPr>
        <p:txBody>
          <a:bodyPr wrap="none" rtlCol="0">
            <a:spAutoFit/>
          </a:bodyPr>
          <a:lstStyle/>
          <a:p>
            <a:r>
              <a:rPr lang="en-US" dirty="0" smtClean="0">
                <a:solidFill>
                  <a:srgbClr val="00B0F0"/>
                </a:solidFill>
              </a:rPr>
              <a:t>1</a:t>
            </a:r>
            <a:endParaRPr lang="en-US" dirty="0">
              <a:solidFill>
                <a:srgbClr val="00B0F0"/>
              </a:solidFill>
            </a:endParaRPr>
          </a:p>
        </p:txBody>
      </p:sp>
      <p:sp>
        <p:nvSpPr>
          <p:cNvPr id="71" name="TextBox 70"/>
          <p:cNvSpPr txBox="1"/>
          <p:nvPr/>
        </p:nvSpPr>
        <p:spPr>
          <a:xfrm>
            <a:off x="3333809" y="3822880"/>
            <a:ext cx="630301" cy="369332"/>
          </a:xfrm>
          <a:prstGeom prst="rect">
            <a:avLst/>
          </a:prstGeom>
          <a:noFill/>
        </p:spPr>
        <p:txBody>
          <a:bodyPr wrap="none" rtlCol="0">
            <a:spAutoFit/>
          </a:bodyPr>
          <a:lstStyle/>
          <a:p>
            <a:r>
              <a:rPr lang="en-US" dirty="0" smtClean="0">
                <a:solidFill>
                  <a:srgbClr val="00B0F0"/>
                </a:solidFill>
              </a:rPr>
              <a:t>2    3</a:t>
            </a:r>
            <a:endParaRPr lang="en-US" dirty="0">
              <a:solidFill>
                <a:srgbClr val="00B0F0"/>
              </a:solidFill>
            </a:endParaRPr>
          </a:p>
        </p:txBody>
      </p:sp>
      <p:sp>
        <p:nvSpPr>
          <p:cNvPr id="72" name="TextBox 71"/>
          <p:cNvSpPr txBox="1"/>
          <p:nvPr/>
        </p:nvSpPr>
        <p:spPr>
          <a:xfrm>
            <a:off x="4507996" y="3812878"/>
            <a:ext cx="1287532" cy="369332"/>
          </a:xfrm>
          <a:prstGeom prst="rect">
            <a:avLst/>
          </a:prstGeom>
          <a:noFill/>
        </p:spPr>
        <p:txBody>
          <a:bodyPr wrap="none" rtlCol="0">
            <a:spAutoFit/>
          </a:bodyPr>
          <a:lstStyle/>
          <a:p>
            <a:r>
              <a:rPr lang="en-US" dirty="0">
                <a:solidFill>
                  <a:srgbClr val="00B0F0"/>
                </a:solidFill>
              </a:rPr>
              <a:t>4</a:t>
            </a:r>
            <a:r>
              <a:rPr lang="en-US" dirty="0" smtClean="0">
                <a:solidFill>
                  <a:srgbClr val="00B0F0"/>
                </a:solidFill>
              </a:rPr>
              <a:t>    5    6    7</a:t>
            </a:r>
            <a:endParaRPr lang="en-US" dirty="0">
              <a:solidFill>
                <a:srgbClr val="00B0F0"/>
              </a:solidFill>
            </a:endParaRPr>
          </a:p>
        </p:txBody>
      </p:sp>
      <p:sp>
        <p:nvSpPr>
          <p:cNvPr id="73" name="TextBox 72"/>
          <p:cNvSpPr txBox="1"/>
          <p:nvPr/>
        </p:nvSpPr>
        <p:spPr>
          <a:xfrm>
            <a:off x="6279330" y="3812878"/>
            <a:ext cx="630301" cy="369332"/>
          </a:xfrm>
          <a:prstGeom prst="rect">
            <a:avLst/>
          </a:prstGeom>
          <a:noFill/>
        </p:spPr>
        <p:txBody>
          <a:bodyPr wrap="none" rtlCol="0">
            <a:spAutoFit/>
          </a:bodyPr>
          <a:lstStyle/>
          <a:p>
            <a:r>
              <a:rPr lang="en-US" dirty="0">
                <a:solidFill>
                  <a:srgbClr val="00B0F0"/>
                </a:solidFill>
              </a:rPr>
              <a:t>8</a:t>
            </a:r>
            <a:r>
              <a:rPr lang="en-US" dirty="0" smtClean="0">
                <a:solidFill>
                  <a:srgbClr val="00B0F0"/>
                </a:solidFill>
              </a:rPr>
              <a:t>    </a:t>
            </a:r>
            <a:r>
              <a:rPr lang="en-US" dirty="0">
                <a:solidFill>
                  <a:srgbClr val="00B0F0"/>
                </a:solidFill>
              </a:rPr>
              <a:t>9</a:t>
            </a:r>
          </a:p>
        </p:txBody>
      </p:sp>
      <p:sp>
        <p:nvSpPr>
          <p:cNvPr id="74" name="TextBox 73"/>
          <p:cNvSpPr txBox="1"/>
          <p:nvPr/>
        </p:nvSpPr>
        <p:spPr>
          <a:xfrm>
            <a:off x="3964110" y="361666"/>
            <a:ext cx="4771371" cy="1477328"/>
          </a:xfrm>
          <a:prstGeom prst="rect">
            <a:avLst/>
          </a:prstGeom>
          <a:noFill/>
        </p:spPr>
        <p:txBody>
          <a:bodyPr wrap="none" rtlCol="0">
            <a:spAutoFit/>
          </a:bodyPr>
          <a:lstStyle/>
          <a:p>
            <a:pPr marL="800100" lvl="1" indent="-342900">
              <a:buFont typeface="Arial" panose="020B0604020202020204" pitchFamily="34" charset="0"/>
              <a:buChar char="•"/>
            </a:pPr>
            <a:r>
              <a:rPr lang="en-US" sz="2400" dirty="0"/>
              <a:t>Your parent is always </a:t>
            </a:r>
            <a:r>
              <a:rPr lang="en-US" sz="2400" dirty="0" err="1"/>
              <a:t>i</a:t>
            </a:r>
            <a:r>
              <a:rPr lang="en-US" sz="2400" dirty="0"/>
              <a:t>/2</a:t>
            </a:r>
          </a:p>
          <a:p>
            <a:pPr marL="800100" lvl="1" indent="-342900">
              <a:buFont typeface="Arial" panose="020B0604020202020204" pitchFamily="34" charset="0"/>
              <a:buChar char="•"/>
            </a:pPr>
            <a:r>
              <a:rPr lang="en-US" sz="2400" dirty="0"/>
              <a:t>Your left child is always </a:t>
            </a:r>
            <a:r>
              <a:rPr lang="en-US" sz="2400" dirty="0" smtClean="0"/>
              <a:t>2i</a:t>
            </a:r>
          </a:p>
          <a:p>
            <a:pPr marL="800100" lvl="1" indent="-342900">
              <a:buFont typeface="Arial" panose="020B0604020202020204" pitchFamily="34" charset="0"/>
              <a:buChar char="•"/>
            </a:pPr>
            <a:r>
              <a:rPr lang="en-US" sz="2400" dirty="0" smtClean="0"/>
              <a:t>Your </a:t>
            </a:r>
            <a:r>
              <a:rPr lang="en-US" sz="2400" dirty="0"/>
              <a:t>right child is always 2i + 1</a:t>
            </a:r>
          </a:p>
          <a:p>
            <a:pPr marL="285750" indent="-285750">
              <a:buFont typeface="Arial" panose="020B0604020202020204" pitchFamily="34" charset="0"/>
              <a:buChar char="•"/>
            </a:pPr>
            <a:endParaRPr lang="en-US" dirty="0"/>
          </a:p>
        </p:txBody>
      </p:sp>
      <p:sp>
        <p:nvSpPr>
          <p:cNvPr id="75" name="TextBox 74"/>
          <p:cNvSpPr txBox="1"/>
          <p:nvPr/>
        </p:nvSpPr>
        <p:spPr>
          <a:xfrm>
            <a:off x="4349042" y="2641270"/>
            <a:ext cx="2449260" cy="369332"/>
          </a:xfrm>
          <a:prstGeom prst="rect">
            <a:avLst/>
          </a:prstGeom>
          <a:noFill/>
        </p:spPr>
        <p:txBody>
          <a:bodyPr wrap="none" rtlCol="0">
            <a:spAutoFit/>
          </a:bodyPr>
          <a:lstStyle/>
          <a:p>
            <a:r>
              <a:rPr lang="en-US" dirty="0" smtClean="0">
                <a:solidFill>
                  <a:schemeClr val="accent6">
                    <a:lumMod val="75000"/>
                  </a:schemeClr>
                </a:solidFill>
              </a:rPr>
              <a:t>Parent of </a:t>
            </a:r>
            <a:r>
              <a:rPr lang="en-US" dirty="0" err="1" smtClean="0">
                <a:solidFill>
                  <a:schemeClr val="accent6">
                    <a:lumMod val="75000"/>
                  </a:schemeClr>
                </a:solidFill>
              </a:rPr>
              <a:t>loc</a:t>
            </a:r>
            <a:r>
              <a:rPr lang="en-US" dirty="0" smtClean="0">
                <a:solidFill>
                  <a:schemeClr val="accent6">
                    <a:lumMod val="75000"/>
                  </a:schemeClr>
                </a:solidFill>
              </a:rPr>
              <a:t> </a:t>
            </a:r>
            <a:r>
              <a:rPr lang="en-US" dirty="0">
                <a:solidFill>
                  <a:schemeClr val="accent6">
                    <a:lumMod val="75000"/>
                  </a:schemeClr>
                </a:solidFill>
              </a:rPr>
              <a:t>9</a:t>
            </a:r>
            <a:r>
              <a:rPr lang="en-US" dirty="0" smtClean="0">
                <a:solidFill>
                  <a:schemeClr val="accent6">
                    <a:lumMod val="75000"/>
                  </a:schemeClr>
                </a:solidFill>
              </a:rPr>
              <a:t> is 9/2 = 4</a:t>
            </a:r>
            <a:endParaRPr lang="en-US" dirty="0">
              <a:solidFill>
                <a:schemeClr val="accent6">
                  <a:lumMod val="75000"/>
                </a:schemeClr>
              </a:solidFill>
            </a:endParaRPr>
          </a:p>
        </p:txBody>
      </p:sp>
      <p:cxnSp>
        <p:nvCxnSpPr>
          <p:cNvPr id="77" name="Straight Arrow Connector 76"/>
          <p:cNvCxnSpPr/>
          <p:nvPr/>
        </p:nvCxnSpPr>
        <p:spPr>
          <a:xfrm flipV="1">
            <a:off x="926991" y="2889568"/>
            <a:ext cx="0" cy="237135"/>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Freeform 78"/>
          <p:cNvSpPr/>
          <p:nvPr/>
        </p:nvSpPr>
        <p:spPr>
          <a:xfrm>
            <a:off x="4738255" y="4663440"/>
            <a:ext cx="1995054" cy="332509"/>
          </a:xfrm>
          <a:custGeom>
            <a:avLst/>
            <a:gdLst>
              <a:gd name="connsiteX0" fmla="*/ 1995054 w 1995054"/>
              <a:gd name="connsiteY0" fmla="*/ 0 h 332509"/>
              <a:gd name="connsiteX1" fmla="*/ 1970116 w 1995054"/>
              <a:gd name="connsiteY1" fmla="*/ 41564 h 332509"/>
              <a:gd name="connsiteX2" fmla="*/ 1961803 w 1995054"/>
              <a:gd name="connsiteY2" fmla="*/ 66502 h 332509"/>
              <a:gd name="connsiteX3" fmla="*/ 1928552 w 1995054"/>
              <a:gd name="connsiteY3" fmla="*/ 116378 h 332509"/>
              <a:gd name="connsiteX4" fmla="*/ 1920240 w 1995054"/>
              <a:gd name="connsiteY4" fmla="*/ 141316 h 332509"/>
              <a:gd name="connsiteX5" fmla="*/ 1853738 w 1995054"/>
              <a:gd name="connsiteY5" fmla="*/ 191193 h 332509"/>
              <a:gd name="connsiteX6" fmla="*/ 1803861 w 1995054"/>
              <a:gd name="connsiteY6" fmla="*/ 216131 h 332509"/>
              <a:gd name="connsiteX7" fmla="*/ 1778923 w 1995054"/>
              <a:gd name="connsiteY7" fmla="*/ 232756 h 332509"/>
              <a:gd name="connsiteX8" fmla="*/ 1737360 w 1995054"/>
              <a:gd name="connsiteY8" fmla="*/ 241069 h 332509"/>
              <a:gd name="connsiteX9" fmla="*/ 1712421 w 1995054"/>
              <a:gd name="connsiteY9" fmla="*/ 257695 h 332509"/>
              <a:gd name="connsiteX10" fmla="*/ 1654232 w 1995054"/>
              <a:gd name="connsiteY10" fmla="*/ 274320 h 332509"/>
              <a:gd name="connsiteX11" fmla="*/ 1562792 w 1995054"/>
              <a:gd name="connsiteY11" fmla="*/ 290945 h 332509"/>
              <a:gd name="connsiteX12" fmla="*/ 1454727 w 1995054"/>
              <a:gd name="connsiteY12" fmla="*/ 307571 h 332509"/>
              <a:gd name="connsiteX13" fmla="*/ 1429789 w 1995054"/>
              <a:gd name="connsiteY13" fmla="*/ 315884 h 332509"/>
              <a:gd name="connsiteX14" fmla="*/ 1330036 w 1995054"/>
              <a:gd name="connsiteY14" fmla="*/ 324196 h 332509"/>
              <a:gd name="connsiteX15" fmla="*/ 1246909 w 1995054"/>
              <a:gd name="connsiteY15" fmla="*/ 332509 h 332509"/>
              <a:gd name="connsiteX16" fmla="*/ 623454 w 1995054"/>
              <a:gd name="connsiteY16" fmla="*/ 324196 h 332509"/>
              <a:gd name="connsiteX17" fmla="*/ 590203 w 1995054"/>
              <a:gd name="connsiteY17" fmla="*/ 315884 h 332509"/>
              <a:gd name="connsiteX18" fmla="*/ 507076 w 1995054"/>
              <a:gd name="connsiteY18" fmla="*/ 307571 h 332509"/>
              <a:gd name="connsiteX19" fmla="*/ 482138 w 1995054"/>
              <a:gd name="connsiteY19" fmla="*/ 299258 h 332509"/>
              <a:gd name="connsiteX20" fmla="*/ 365760 w 1995054"/>
              <a:gd name="connsiteY20" fmla="*/ 282633 h 332509"/>
              <a:gd name="connsiteX21" fmla="*/ 340821 w 1995054"/>
              <a:gd name="connsiteY21" fmla="*/ 274320 h 332509"/>
              <a:gd name="connsiteX22" fmla="*/ 274320 w 1995054"/>
              <a:gd name="connsiteY22" fmla="*/ 257695 h 332509"/>
              <a:gd name="connsiteX23" fmla="*/ 199505 w 1995054"/>
              <a:gd name="connsiteY23" fmla="*/ 232756 h 332509"/>
              <a:gd name="connsiteX24" fmla="*/ 149629 w 1995054"/>
              <a:gd name="connsiteY24" fmla="*/ 216131 h 332509"/>
              <a:gd name="connsiteX25" fmla="*/ 99752 w 1995054"/>
              <a:gd name="connsiteY25" fmla="*/ 191193 h 332509"/>
              <a:gd name="connsiteX26" fmla="*/ 66501 w 1995054"/>
              <a:gd name="connsiteY26" fmla="*/ 157942 h 332509"/>
              <a:gd name="connsiteX27" fmla="*/ 49876 w 1995054"/>
              <a:gd name="connsiteY27" fmla="*/ 141316 h 332509"/>
              <a:gd name="connsiteX28" fmla="*/ 41563 w 1995054"/>
              <a:gd name="connsiteY28" fmla="*/ 116378 h 332509"/>
              <a:gd name="connsiteX29" fmla="*/ 24938 w 1995054"/>
              <a:gd name="connsiteY29" fmla="*/ 91440 h 332509"/>
              <a:gd name="connsiteX30" fmla="*/ 8312 w 1995054"/>
              <a:gd name="connsiteY30" fmla="*/ 41564 h 332509"/>
              <a:gd name="connsiteX31" fmla="*/ 0 w 1995054"/>
              <a:gd name="connsiteY31" fmla="*/ 16625 h 332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95054" h="332509">
                <a:moveTo>
                  <a:pt x="1995054" y="0"/>
                </a:moveTo>
                <a:cubicBezTo>
                  <a:pt x="1986741" y="13855"/>
                  <a:pt x="1977342" y="27113"/>
                  <a:pt x="1970116" y="41564"/>
                </a:cubicBezTo>
                <a:cubicBezTo>
                  <a:pt x="1966197" y="49401"/>
                  <a:pt x="1966058" y="58842"/>
                  <a:pt x="1961803" y="66502"/>
                </a:cubicBezTo>
                <a:cubicBezTo>
                  <a:pt x="1952099" y="83969"/>
                  <a:pt x="1928552" y="116378"/>
                  <a:pt x="1928552" y="116378"/>
                </a:cubicBezTo>
                <a:cubicBezTo>
                  <a:pt x="1925781" y="124691"/>
                  <a:pt x="1924748" y="133802"/>
                  <a:pt x="1920240" y="141316"/>
                </a:cubicBezTo>
                <a:cubicBezTo>
                  <a:pt x="1909989" y="158402"/>
                  <a:pt x="1857863" y="188443"/>
                  <a:pt x="1853738" y="191193"/>
                </a:cubicBezTo>
                <a:cubicBezTo>
                  <a:pt x="1782277" y="238834"/>
                  <a:pt x="1872688" y="181718"/>
                  <a:pt x="1803861" y="216131"/>
                </a:cubicBezTo>
                <a:cubicBezTo>
                  <a:pt x="1794925" y="220599"/>
                  <a:pt x="1788277" y="229248"/>
                  <a:pt x="1778923" y="232756"/>
                </a:cubicBezTo>
                <a:cubicBezTo>
                  <a:pt x="1765694" y="237717"/>
                  <a:pt x="1751214" y="238298"/>
                  <a:pt x="1737360" y="241069"/>
                </a:cubicBezTo>
                <a:cubicBezTo>
                  <a:pt x="1729047" y="246611"/>
                  <a:pt x="1721357" y="253227"/>
                  <a:pt x="1712421" y="257695"/>
                </a:cubicBezTo>
                <a:cubicBezTo>
                  <a:pt x="1699138" y="264336"/>
                  <a:pt x="1666655" y="270771"/>
                  <a:pt x="1654232" y="274320"/>
                </a:cubicBezTo>
                <a:cubicBezTo>
                  <a:pt x="1592071" y="292081"/>
                  <a:pt x="1678858" y="275470"/>
                  <a:pt x="1562792" y="290945"/>
                </a:cubicBezTo>
                <a:cubicBezTo>
                  <a:pt x="1546220" y="293154"/>
                  <a:pt x="1473776" y="303338"/>
                  <a:pt x="1454727" y="307571"/>
                </a:cubicBezTo>
                <a:cubicBezTo>
                  <a:pt x="1446173" y="309472"/>
                  <a:pt x="1438474" y="314726"/>
                  <a:pt x="1429789" y="315884"/>
                </a:cubicBezTo>
                <a:cubicBezTo>
                  <a:pt x="1396715" y="320294"/>
                  <a:pt x="1363265" y="321175"/>
                  <a:pt x="1330036" y="324196"/>
                </a:cubicBezTo>
                <a:lnTo>
                  <a:pt x="1246909" y="332509"/>
                </a:lnTo>
                <a:lnTo>
                  <a:pt x="623454" y="324196"/>
                </a:lnTo>
                <a:cubicBezTo>
                  <a:pt x="612033" y="323907"/>
                  <a:pt x="601513" y="317500"/>
                  <a:pt x="590203" y="315884"/>
                </a:cubicBezTo>
                <a:cubicBezTo>
                  <a:pt x="562636" y="311946"/>
                  <a:pt x="534785" y="310342"/>
                  <a:pt x="507076" y="307571"/>
                </a:cubicBezTo>
                <a:cubicBezTo>
                  <a:pt x="498763" y="304800"/>
                  <a:pt x="490692" y="301159"/>
                  <a:pt x="482138" y="299258"/>
                </a:cubicBezTo>
                <a:cubicBezTo>
                  <a:pt x="451314" y="292408"/>
                  <a:pt x="394528" y="286229"/>
                  <a:pt x="365760" y="282633"/>
                </a:cubicBezTo>
                <a:cubicBezTo>
                  <a:pt x="357447" y="279862"/>
                  <a:pt x="349275" y="276626"/>
                  <a:pt x="340821" y="274320"/>
                </a:cubicBezTo>
                <a:cubicBezTo>
                  <a:pt x="318777" y="268308"/>
                  <a:pt x="295997" y="264921"/>
                  <a:pt x="274320" y="257695"/>
                </a:cubicBezTo>
                <a:lnTo>
                  <a:pt x="199505" y="232756"/>
                </a:lnTo>
                <a:cubicBezTo>
                  <a:pt x="199500" y="232754"/>
                  <a:pt x="149633" y="216134"/>
                  <a:pt x="149629" y="216131"/>
                </a:cubicBezTo>
                <a:cubicBezTo>
                  <a:pt x="117399" y="194645"/>
                  <a:pt x="134168" y="202664"/>
                  <a:pt x="99752" y="191193"/>
                </a:cubicBezTo>
                <a:lnTo>
                  <a:pt x="66501" y="157942"/>
                </a:lnTo>
                <a:lnTo>
                  <a:pt x="49876" y="141316"/>
                </a:lnTo>
                <a:cubicBezTo>
                  <a:pt x="47105" y="133003"/>
                  <a:pt x="45482" y="124215"/>
                  <a:pt x="41563" y="116378"/>
                </a:cubicBezTo>
                <a:cubicBezTo>
                  <a:pt x="37095" y="107442"/>
                  <a:pt x="28996" y="100569"/>
                  <a:pt x="24938" y="91440"/>
                </a:cubicBezTo>
                <a:cubicBezTo>
                  <a:pt x="17820" y="75426"/>
                  <a:pt x="13854" y="58189"/>
                  <a:pt x="8312" y="41564"/>
                </a:cubicBezTo>
                <a:lnTo>
                  <a:pt x="0" y="16625"/>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flipH="1">
            <a:off x="4671753" y="4645105"/>
            <a:ext cx="104219" cy="15429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738255" y="4663440"/>
            <a:ext cx="84892" cy="58189"/>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507996" y="3308465"/>
            <a:ext cx="3921109" cy="369332"/>
          </a:xfrm>
          <a:prstGeom prst="rect">
            <a:avLst/>
          </a:prstGeom>
          <a:noFill/>
        </p:spPr>
        <p:txBody>
          <a:bodyPr wrap="square" rtlCol="0">
            <a:spAutoFit/>
          </a:bodyPr>
          <a:lstStyle/>
          <a:p>
            <a:r>
              <a:rPr lang="en-US" dirty="0" smtClean="0">
                <a:solidFill>
                  <a:srgbClr val="00B050"/>
                </a:solidFill>
              </a:rPr>
              <a:t>Right child of </a:t>
            </a:r>
            <a:r>
              <a:rPr lang="en-US" dirty="0" err="1" smtClean="0">
                <a:solidFill>
                  <a:srgbClr val="00B050"/>
                </a:solidFill>
              </a:rPr>
              <a:t>loc</a:t>
            </a:r>
            <a:r>
              <a:rPr lang="en-US" dirty="0" smtClean="0">
                <a:solidFill>
                  <a:srgbClr val="00B050"/>
                </a:solidFill>
              </a:rPr>
              <a:t> 3 is 2*3 + 1 = 7</a:t>
            </a:r>
            <a:endParaRPr lang="en-US" dirty="0">
              <a:solidFill>
                <a:srgbClr val="00B050"/>
              </a:solidFill>
            </a:endParaRPr>
          </a:p>
        </p:txBody>
      </p:sp>
      <p:cxnSp>
        <p:nvCxnSpPr>
          <p:cNvPr id="88" name="Straight Arrow Connector 87"/>
          <p:cNvCxnSpPr/>
          <p:nvPr/>
        </p:nvCxnSpPr>
        <p:spPr>
          <a:xfrm>
            <a:off x="1679171" y="1962563"/>
            <a:ext cx="261239" cy="46980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9" name="Freeform 88"/>
          <p:cNvSpPr/>
          <p:nvPr/>
        </p:nvSpPr>
        <p:spPr>
          <a:xfrm>
            <a:off x="3906982" y="3758442"/>
            <a:ext cx="1654233" cy="439485"/>
          </a:xfrm>
          <a:custGeom>
            <a:avLst/>
            <a:gdLst>
              <a:gd name="connsiteX0" fmla="*/ 0 w 1654233"/>
              <a:gd name="connsiteY0" fmla="*/ 431173 h 439485"/>
              <a:gd name="connsiteX1" fmla="*/ 8313 w 1654233"/>
              <a:gd name="connsiteY1" fmla="*/ 389609 h 439485"/>
              <a:gd name="connsiteX2" fmla="*/ 24938 w 1654233"/>
              <a:gd name="connsiteY2" fmla="*/ 372983 h 439485"/>
              <a:gd name="connsiteX3" fmla="*/ 41563 w 1654233"/>
              <a:gd name="connsiteY3" fmla="*/ 348045 h 439485"/>
              <a:gd name="connsiteX4" fmla="*/ 83127 w 1654233"/>
              <a:gd name="connsiteY4" fmla="*/ 314794 h 439485"/>
              <a:gd name="connsiteX5" fmla="*/ 99753 w 1654233"/>
              <a:gd name="connsiteY5" fmla="*/ 298169 h 439485"/>
              <a:gd name="connsiteX6" fmla="*/ 124691 w 1654233"/>
              <a:gd name="connsiteY6" fmla="*/ 289856 h 439485"/>
              <a:gd name="connsiteX7" fmla="*/ 182880 w 1654233"/>
              <a:gd name="connsiteY7" fmla="*/ 264918 h 439485"/>
              <a:gd name="connsiteX8" fmla="*/ 207818 w 1654233"/>
              <a:gd name="connsiteY8" fmla="*/ 248293 h 439485"/>
              <a:gd name="connsiteX9" fmla="*/ 224443 w 1654233"/>
              <a:gd name="connsiteY9" fmla="*/ 231667 h 439485"/>
              <a:gd name="connsiteX10" fmla="*/ 257694 w 1654233"/>
              <a:gd name="connsiteY10" fmla="*/ 223354 h 439485"/>
              <a:gd name="connsiteX11" fmla="*/ 315883 w 1654233"/>
              <a:gd name="connsiteY11" fmla="*/ 198416 h 439485"/>
              <a:gd name="connsiteX12" fmla="*/ 365760 w 1654233"/>
              <a:gd name="connsiteY12" fmla="*/ 181791 h 439485"/>
              <a:gd name="connsiteX13" fmla="*/ 390698 w 1654233"/>
              <a:gd name="connsiteY13" fmla="*/ 165165 h 439485"/>
              <a:gd name="connsiteX14" fmla="*/ 457200 w 1654233"/>
              <a:gd name="connsiteY14" fmla="*/ 148540 h 439485"/>
              <a:gd name="connsiteX15" fmla="*/ 515389 w 1654233"/>
              <a:gd name="connsiteY15" fmla="*/ 123602 h 439485"/>
              <a:gd name="connsiteX16" fmla="*/ 556953 w 1654233"/>
              <a:gd name="connsiteY16" fmla="*/ 106976 h 439485"/>
              <a:gd name="connsiteX17" fmla="*/ 648393 w 1654233"/>
              <a:gd name="connsiteY17" fmla="*/ 90351 h 439485"/>
              <a:gd name="connsiteX18" fmla="*/ 723207 w 1654233"/>
              <a:gd name="connsiteY18" fmla="*/ 65413 h 439485"/>
              <a:gd name="connsiteX19" fmla="*/ 773083 w 1654233"/>
              <a:gd name="connsiteY19" fmla="*/ 57100 h 439485"/>
              <a:gd name="connsiteX20" fmla="*/ 914400 w 1654233"/>
              <a:gd name="connsiteY20" fmla="*/ 40474 h 439485"/>
              <a:gd name="connsiteX21" fmla="*/ 955963 w 1654233"/>
              <a:gd name="connsiteY21" fmla="*/ 32162 h 439485"/>
              <a:gd name="connsiteX22" fmla="*/ 989214 w 1654233"/>
              <a:gd name="connsiteY22" fmla="*/ 23849 h 439485"/>
              <a:gd name="connsiteX23" fmla="*/ 1080654 w 1654233"/>
              <a:gd name="connsiteY23" fmla="*/ 15536 h 439485"/>
              <a:gd name="connsiteX24" fmla="*/ 1363287 w 1654233"/>
              <a:gd name="connsiteY24" fmla="*/ 15536 h 439485"/>
              <a:gd name="connsiteX25" fmla="*/ 1388225 w 1654233"/>
              <a:gd name="connsiteY25" fmla="*/ 32162 h 439485"/>
              <a:gd name="connsiteX26" fmla="*/ 1421476 w 1654233"/>
              <a:gd name="connsiteY26" fmla="*/ 65413 h 439485"/>
              <a:gd name="connsiteX27" fmla="*/ 1438102 w 1654233"/>
              <a:gd name="connsiteY27" fmla="*/ 82038 h 439485"/>
              <a:gd name="connsiteX28" fmla="*/ 1463040 w 1654233"/>
              <a:gd name="connsiteY28" fmla="*/ 90351 h 439485"/>
              <a:gd name="connsiteX29" fmla="*/ 1479665 w 1654233"/>
              <a:gd name="connsiteY29" fmla="*/ 140227 h 439485"/>
              <a:gd name="connsiteX30" fmla="*/ 1487978 w 1654233"/>
              <a:gd name="connsiteY30" fmla="*/ 165165 h 439485"/>
              <a:gd name="connsiteX31" fmla="*/ 1504603 w 1654233"/>
              <a:gd name="connsiteY31" fmla="*/ 190103 h 439485"/>
              <a:gd name="connsiteX32" fmla="*/ 1546167 w 1654233"/>
              <a:gd name="connsiteY32" fmla="*/ 256605 h 439485"/>
              <a:gd name="connsiteX33" fmla="*/ 1554480 w 1654233"/>
              <a:gd name="connsiteY33" fmla="*/ 281543 h 439485"/>
              <a:gd name="connsiteX34" fmla="*/ 1587731 w 1654233"/>
              <a:gd name="connsiteY34" fmla="*/ 314794 h 439485"/>
              <a:gd name="connsiteX35" fmla="*/ 1612669 w 1654233"/>
              <a:gd name="connsiteY35" fmla="*/ 364671 h 439485"/>
              <a:gd name="connsiteX36" fmla="*/ 1620982 w 1654233"/>
              <a:gd name="connsiteY36" fmla="*/ 389609 h 439485"/>
              <a:gd name="connsiteX37" fmla="*/ 1654233 w 1654233"/>
              <a:gd name="connsiteY37" fmla="*/ 439485 h 43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54233" h="439485">
                <a:moveTo>
                  <a:pt x="0" y="431173"/>
                </a:moveTo>
                <a:cubicBezTo>
                  <a:pt x="2771" y="417318"/>
                  <a:pt x="2747" y="402596"/>
                  <a:pt x="8313" y="389609"/>
                </a:cubicBezTo>
                <a:cubicBezTo>
                  <a:pt x="11400" y="382405"/>
                  <a:pt x="20042" y="379103"/>
                  <a:pt x="24938" y="372983"/>
                </a:cubicBezTo>
                <a:cubicBezTo>
                  <a:pt x="31179" y="365182"/>
                  <a:pt x="35322" y="355846"/>
                  <a:pt x="41563" y="348045"/>
                </a:cubicBezTo>
                <a:cubicBezTo>
                  <a:pt x="59400" y="325749"/>
                  <a:pt x="59130" y="333992"/>
                  <a:pt x="83127" y="314794"/>
                </a:cubicBezTo>
                <a:cubicBezTo>
                  <a:pt x="89247" y="309898"/>
                  <a:pt x="93033" y="302201"/>
                  <a:pt x="99753" y="298169"/>
                </a:cubicBezTo>
                <a:cubicBezTo>
                  <a:pt x="107267" y="293661"/>
                  <a:pt x="116555" y="293110"/>
                  <a:pt x="124691" y="289856"/>
                </a:cubicBezTo>
                <a:cubicBezTo>
                  <a:pt x="144284" y="282019"/>
                  <a:pt x="164005" y="274355"/>
                  <a:pt x="182880" y="264918"/>
                </a:cubicBezTo>
                <a:cubicBezTo>
                  <a:pt x="191816" y="260450"/>
                  <a:pt x="200017" y="254534"/>
                  <a:pt x="207818" y="248293"/>
                </a:cubicBezTo>
                <a:cubicBezTo>
                  <a:pt x="213938" y="243397"/>
                  <a:pt x="217433" y="235172"/>
                  <a:pt x="224443" y="231667"/>
                </a:cubicBezTo>
                <a:cubicBezTo>
                  <a:pt x="234662" y="226558"/>
                  <a:pt x="246709" y="226493"/>
                  <a:pt x="257694" y="223354"/>
                </a:cubicBezTo>
                <a:cubicBezTo>
                  <a:pt x="304536" y="209971"/>
                  <a:pt x="260445" y="220591"/>
                  <a:pt x="315883" y="198416"/>
                </a:cubicBezTo>
                <a:cubicBezTo>
                  <a:pt x="332154" y="191907"/>
                  <a:pt x="365760" y="181791"/>
                  <a:pt x="365760" y="181791"/>
                </a:cubicBezTo>
                <a:cubicBezTo>
                  <a:pt x="374073" y="176249"/>
                  <a:pt x="381309" y="168579"/>
                  <a:pt x="390698" y="165165"/>
                </a:cubicBezTo>
                <a:cubicBezTo>
                  <a:pt x="412172" y="157356"/>
                  <a:pt x="436763" y="158759"/>
                  <a:pt x="457200" y="148540"/>
                </a:cubicBezTo>
                <a:cubicBezTo>
                  <a:pt x="515593" y="119342"/>
                  <a:pt x="466459" y="141951"/>
                  <a:pt x="515389" y="123602"/>
                </a:cubicBezTo>
                <a:cubicBezTo>
                  <a:pt x="529361" y="118363"/>
                  <a:pt x="542660" y="111264"/>
                  <a:pt x="556953" y="106976"/>
                </a:cubicBezTo>
                <a:cubicBezTo>
                  <a:pt x="571484" y="102617"/>
                  <a:pt x="636544" y="92326"/>
                  <a:pt x="648393" y="90351"/>
                </a:cubicBezTo>
                <a:cubicBezTo>
                  <a:pt x="673331" y="82038"/>
                  <a:pt x="697278" y="69735"/>
                  <a:pt x="723207" y="65413"/>
                </a:cubicBezTo>
                <a:cubicBezTo>
                  <a:pt x="739832" y="62642"/>
                  <a:pt x="756376" y="59328"/>
                  <a:pt x="773083" y="57100"/>
                </a:cubicBezTo>
                <a:cubicBezTo>
                  <a:pt x="830868" y="49395"/>
                  <a:pt x="857931" y="49161"/>
                  <a:pt x="914400" y="40474"/>
                </a:cubicBezTo>
                <a:cubicBezTo>
                  <a:pt x="928364" y="38326"/>
                  <a:pt x="942171" y="35227"/>
                  <a:pt x="955963" y="32162"/>
                </a:cubicBezTo>
                <a:cubicBezTo>
                  <a:pt x="967116" y="29684"/>
                  <a:pt x="977889" y="25359"/>
                  <a:pt x="989214" y="23849"/>
                </a:cubicBezTo>
                <a:cubicBezTo>
                  <a:pt x="1019551" y="19804"/>
                  <a:pt x="1050174" y="18307"/>
                  <a:pt x="1080654" y="15536"/>
                </a:cubicBezTo>
                <a:cubicBezTo>
                  <a:pt x="1192013" y="-6736"/>
                  <a:pt x="1159585" y="-3562"/>
                  <a:pt x="1363287" y="15536"/>
                </a:cubicBezTo>
                <a:cubicBezTo>
                  <a:pt x="1373234" y="16469"/>
                  <a:pt x="1380640" y="25660"/>
                  <a:pt x="1388225" y="32162"/>
                </a:cubicBezTo>
                <a:cubicBezTo>
                  <a:pt x="1400126" y="42363"/>
                  <a:pt x="1410392" y="54329"/>
                  <a:pt x="1421476" y="65413"/>
                </a:cubicBezTo>
                <a:cubicBezTo>
                  <a:pt x="1427018" y="70955"/>
                  <a:pt x="1430667" y="79560"/>
                  <a:pt x="1438102" y="82038"/>
                </a:cubicBezTo>
                <a:lnTo>
                  <a:pt x="1463040" y="90351"/>
                </a:lnTo>
                <a:lnTo>
                  <a:pt x="1479665" y="140227"/>
                </a:lnTo>
                <a:cubicBezTo>
                  <a:pt x="1482436" y="148540"/>
                  <a:pt x="1483118" y="157874"/>
                  <a:pt x="1487978" y="165165"/>
                </a:cubicBezTo>
                <a:cubicBezTo>
                  <a:pt x="1493520" y="173478"/>
                  <a:pt x="1500545" y="180974"/>
                  <a:pt x="1504603" y="190103"/>
                </a:cubicBezTo>
                <a:cubicBezTo>
                  <a:pt x="1533759" y="255705"/>
                  <a:pt x="1501305" y="226698"/>
                  <a:pt x="1546167" y="256605"/>
                </a:cubicBezTo>
                <a:cubicBezTo>
                  <a:pt x="1548938" y="264918"/>
                  <a:pt x="1549387" y="274413"/>
                  <a:pt x="1554480" y="281543"/>
                </a:cubicBezTo>
                <a:cubicBezTo>
                  <a:pt x="1563591" y="294298"/>
                  <a:pt x="1587731" y="314794"/>
                  <a:pt x="1587731" y="314794"/>
                </a:cubicBezTo>
                <a:cubicBezTo>
                  <a:pt x="1608620" y="377469"/>
                  <a:pt x="1580444" y="300224"/>
                  <a:pt x="1612669" y="364671"/>
                </a:cubicBezTo>
                <a:cubicBezTo>
                  <a:pt x="1616588" y="372508"/>
                  <a:pt x="1616727" y="381949"/>
                  <a:pt x="1620982" y="389609"/>
                </a:cubicBezTo>
                <a:cubicBezTo>
                  <a:pt x="1630686" y="407076"/>
                  <a:pt x="1654233" y="439485"/>
                  <a:pt x="1654233" y="439485"/>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5561214" y="4106487"/>
            <a:ext cx="8313" cy="91440"/>
          </a:xfrm>
          <a:custGeom>
            <a:avLst/>
            <a:gdLst>
              <a:gd name="connsiteX0" fmla="*/ 8313 w 8313"/>
              <a:gd name="connsiteY0" fmla="*/ 91440 h 91440"/>
              <a:gd name="connsiteX1" fmla="*/ 1 w 8313"/>
              <a:gd name="connsiteY1" fmla="*/ 0 h 91440"/>
            </a:gdLst>
            <a:ahLst/>
            <a:cxnLst>
              <a:cxn ang="0">
                <a:pos x="connsiteX0" y="connsiteY0"/>
              </a:cxn>
              <a:cxn ang="0">
                <a:pos x="connsiteX1" y="connsiteY1"/>
              </a:cxn>
            </a:cxnLst>
            <a:rect l="l" t="t" r="r" b="b"/>
            <a:pathLst>
              <a:path w="8313" h="91440">
                <a:moveTo>
                  <a:pt x="8313" y="91440"/>
                </a:moveTo>
                <a:cubicBezTo>
                  <a:pt x="-275" y="5556"/>
                  <a:pt x="1" y="36160"/>
                  <a:pt x="1" y="0"/>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5444836" y="4181302"/>
            <a:ext cx="124691" cy="24938"/>
          </a:xfrm>
          <a:custGeom>
            <a:avLst/>
            <a:gdLst>
              <a:gd name="connsiteX0" fmla="*/ 124691 w 124691"/>
              <a:gd name="connsiteY0" fmla="*/ 24938 h 24938"/>
              <a:gd name="connsiteX1" fmla="*/ 8313 w 124691"/>
              <a:gd name="connsiteY1" fmla="*/ 8313 h 24938"/>
              <a:gd name="connsiteX2" fmla="*/ 0 w 124691"/>
              <a:gd name="connsiteY2" fmla="*/ 0 h 24938"/>
            </a:gdLst>
            <a:ahLst/>
            <a:cxnLst>
              <a:cxn ang="0">
                <a:pos x="connsiteX0" y="connsiteY0"/>
              </a:cxn>
              <a:cxn ang="0">
                <a:pos x="connsiteX1" y="connsiteY1"/>
              </a:cxn>
              <a:cxn ang="0">
                <a:pos x="connsiteX2" y="connsiteY2"/>
              </a:cxn>
            </a:cxnLst>
            <a:rect l="l" t="t" r="r" b="b"/>
            <a:pathLst>
              <a:path w="124691" h="24938">
                <a:moveTo>
                  <a:pt x="124691" y="24938"/>
                </a:moveTo>
                <a:cubicBezTo>
                  <a:pt x="101339" y="22815"/>
                  <a:pt x="40295" y="24303"/>
                  <a:pt x="8313" y="8313"/>
                </a:cubicBezTo>
                <a:cubicBezTo>
                  <a:pt x="4808" y="6561"/>
                  <a:pt x="2771" y="2771"/>
                  <a:pt x="0" y="0"/>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9699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err="1">
                <a:solidFill>
                  <a:srgbClr val="0070C0"/>
                </a:solidFill>
              </a:rPr>
              <a:t>PeakMaxNode</a:t>
            </a:r>
            <a:r>
              <a:rPr lang="en-US" sz="3200" dirty="0">
                <a:solidFill>
                  <a:srgbClr val="0070C0"/>
                </a:solidFill>
              </a:rPr>
              <a:t>()</a:t>
            </a:r>
            <a:endParaRPr lang="en-US" sz="3600" dirty="0">
              <a:solidFill>
                <a:srgbClr val="0070C0"/>
              </a:solidFill>
            </a:endParaRPr>
          </a:p>
        </p:txBody>
      </p:sp>
      <p:sp>
        <p:nvSpPr>
          <p:cNvPr id="3" name="Content Placeholder 2"/>
          <p:cNvSpPr>
            <a:spLocks noGrp="1"/>
          </p:cNvSpPr>
          <p:nvPr>
            <p:ph idx="1"/>
          </p:nvPr>
        </p:nvSpPr>
        <p:spPr>
          <a:xfrm>
            <a:off x="457200" y="990600"/>
            <a:ext cx="8229600" cy="5486400"/>
          </a:xfrm>
        </p:spPr>
        <p:txBody>
          <a:bodyPr>
            <a:normAutofit/>
          </a:bodyPr>
          <a:lstStyle/>
          <a:p>
            <a:r>
              <a:rPr lang="en-US" sz="2800" dirty="0"/>
              <a:t>Finding the maximum value is super easy, as it’s always the top node = array element [1]</a:t>
            </a:r>
          </a:p>
        </p:txBody>
      </p:sp>
      <p:sp>
        <p:nvSpPr>
          <p:cNvPr id="4" name="TextBox 3"/>
          <p:cNvSpPr txBox="1"/>
          <p:nvPr/>
        </p:nvSpPr>
        <p:spPr>
          <a:xfrm>
            <a:off x="2773680" y="4704080"/>
            <a:ext cx="3966535" cy="461665"/>
          </a:xfrm>
          <a:prstGeom prst="rect">
            <a:avLst/>
          </a:prstGeom>
          <a:noFill/>
        </p:spPr>
        <p:txBody>
          <a:bodyPr wrap="none" rtlCol="0">
            <a:spAutoFit/>
          </a:bodyPr>
          <a:lstStyle/>
          <a:p>
            <a:r>
              <a:rPr lang="en-US" sz="2400" b="1" i="1" dirty="0">
                <a:solidFill>
                  <a:schemeClr val="accent6">
                    <a:lumMod val="75000"/>
                  </a:schemeClr>
                </a:solidFill>
              </a:rPr>
              <a:t>Now open up project “Heaps”</a:t>
            </a:r>
          </a:p>
        </p:txBody>
      </p:sp>
    </p:spTree>
    <p:extLst>
      <p:ext uri="{BB962C8B-B14F-4D97-AF65-F5344CB8AC3E}">
        <p14:creationId xmlns:p14="http://schemas.microsoft.com/office/powerpoint/2010/main" val="1636324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a:solidFill>
                  <a:srgbClr val="0070C0"/>
                </a:solidFill>
              </a:rPr>
              <a:t>Insert(int value)</a:t>
            </a:r>
            <a:endParaRPr lang="en-US" sz="3600" dirty="0">
              <a:solidFill>
                <a:srgbClr val="0070C0"/>
              </a:solidFill>
            </a:endParaRPr>
          </a:p>
        </p:txBody>
      </p:sp>
      <p:sp>
        <p:nvSpPr>
          <p:cNvPr id="3" name="Content Placeholder 2"/>
          <p:cNvSpPr>
            <a:spLocks noGrp="1"/>
          </p:cNvSpPr>
          <p:nvPr>
            <p:ph idx="1"/>
          </p:nvPr>
        </p:nvSpPr>
        <p:spPr>
          <a:xfrm>
            <a:off x="457200" y="990600"/>
            <a:ext cx="8229600" cy="5486400"/>
          </a:xfrm>
        </p:spPr>
        <p:txBody>
          <a:bodyPr>
            <a:normAutofit/>
          </a:bodyPr>
          <a:lstStyle/>
          <a:p>
            <a:r>
              <a:rPr lang="en-US" sz="2800" dirty="0"/>
              <a:t>To insert a new node, it goes in that next, left most, bottom most </a:t>
            </a:r>
            <a:r>
              <a:rPr lang="en-US" sz="2800" b="1" i="1" dirty="0"/>
              <a:t>empty</a:t>
            </a:r>
            <a:r>
              <a:rPr lang="en-US" sz="2800" dirty="0"/>
              <a:t> spot which is = the last </a:t>
            </a:r>
            <a:r>
              <a:rPr lang="en-US" sz="2800" b="1" i="1" dirty="0"/>
              <a:t>unused</a:t>
            </a:r>
            <a:r>
              <a:rPr lang="en-US" sz="2800" dirty="0"/>
              <a:t> location in the array. </a:t>
            </a:r>
          </a:p>
          <a:p>
            <a:r>
              <a:rPr lang="en-US" sz="2800" dirty="0"/>
              <a:t>That maintains the heap’s correct shape, but not necessarily the other rule. </a:t>
            </a:r>
          </a:p>
          <a:p>
            <a:r>
              <a:rPr lang="en-US" sz="2800" dirty="0"/>
              <a:t>To make sure </a:t>
            </a:r>
            <a:r>
              <a:rPr lang="en-US" sz="2400" i="1" dirty="0">
                <a:solidFill>
                  <a:srgbClr val="0070C0"/>
                </a:solidFill>
              </a:rPr>
              <a:t>“every node </a:t>
            </a:r>
            <a:r>
              <a:rPr lang="en-US" sz="2400" i="1" dirty="0" err="1">
                <a:solidFill>
                  <a:srgbClr val="0070C0"/>
                </a:solidFill>
              </a:rPr>
              <a:t>i</a:t>
            </a:r>
            <a:r>
              <a:rPr lang="en-US" sz="2400" i="1" dirty="0">
                <a:solidFill>
                  <a:srgbClr val="0070C0"/>
                </a:solidFill>
              </a:rPr>
              <a:t> other then the root, Heap[Parent(</a:t>
            </a:r>
            <a:r>
              <a:rPr lang="en-US" sz="2400" i="1" dirty="0" err="1">
                <a:solidFill>
                  <a:srgbClr val="0070C0"/>
                </a:solidFill>
              </a:rPr>
              <a:t>i</a:t>
            </a:r>
            <a:r>
              <a:rPr lang="en-US" sz="2400" i="1" dirty="0">
                <a:solidFill>
                  <a:srgbClr val="0070C0"/>
                </a:solidFill>
              </a:rPr>
              <a:t>)] &gt;= Heap[</a:t>
            </a:r>
            <a:r>
              <a:rPr lang="en-US" sz="2400" i="1" dirty="0" err="1">
                <a:solidFill>
                  <a:srgbClr val="0070C0"/>
                </a:solidFill>
              </a:rPr>
              <a:t>i</a:t>
            </a:r>
            <a:r>
              <a:rPr lang="en-US" sz="2400" i="1" dirty="0">
                <a:solidFill>
                  <a:srgbClr val="0070C0"/>
                </a:solidFill>
              </a:rPr>
              <a:t>]”</a:t>
            </a:r>
            <a:r>
              <a:rPr lang="en-US" sz="2800" dirty="0"/>
              <a:t>, we will:</a:t>
            </a:r>
          </a:p>
          <a:p>
            <a:pPr lvl="1"/>
            <a:r>
              <a:rPr lang="en-US" sz="2400" dirty="0"/>
              <a:t>Compare it to its parent.  </a:t>
            </a:r>
          </a:p>
          <a:p>
            <a:pPr lvl="2"/>
            <a:r>
              <a:rPr lang="en-US" sz="2000" dirty="0"/>
              <a:t>If its smaller, we are done</a:t>
            </a:r>
          </a:p>
          <a:p>
            <a:pPr lvl="2"/>
            <a:r>
              <a:rPr lang="en-US" sz="2000" dirty="0"/>
              <a:t>If it is bigger, we swap the parent and child, and then  </a:t>
            </a:r>
          </a:p>
          <a:p>
            <a:endParaRPr lang="en-US" sz="2800" dirty="0"/>
          </a:p>
        </p:txBody>
      </p:sp>
      <p:cxnSp>
        <p:nvCxnSpPr>
          <p:cNvPr id="5" name="Straight Connector 4"/>
          <p:cNvCxnSpPr/>
          <p:nvPr/>
        </p:nvCxnSpPr>
        <p:spPr>
          <a:xfrm flipH="1" flipV="1">
            <a:off x="7660640" y="4450080"/>
            <a:ext cx="10160" cy="762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274560" y="5222240"/>
            <a:ext cx="41656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490720" y="4460240"/>
            <a:ext cx="319024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6880" y="5689600"/>
            <a:ext cx="4128053" cy="523220"/>
          </a:xfrm>
          <a:prstGeom prst="rect">
            <a:avLst/>
          </a:prstGeom>
          <a:noFill/>
        </p:spPr>
        <p:txBody>
          <a:bodyPr wrap="none" rtlCol="0">
            <a:spAutoFit/>
          </a:bodyPr>
          <a:lstStyle/>
          <a:p>
            <a:r>
              <a:rPr lang="en-US" sz="2800" dirty="0" err="1">
                <a:solidFill>
                  <a:srgbClr val="000000"/>
                </a:solidFill>
                <a:highlight>
                  <a:srgbClr val="FFFFFF"/>
                </a:highlight>
                <a:latin typeface="Consolas" panose="020B0609020204030204" pitchFamily="49" charset="0"/>
              </a:rPr>
              <a:t>CascadeUp</a:t>
            </a:r>
            <a:r>
              <a:rPr lang="en-US" sz="2800" dirty="0">
                <a:solidFill>
                  <a:srgbClr val="000000"/>
                </a:solidFill>
                <a:highlight>
                  <a:srgbClr val="FFFFFF"/>
                </a:highlight>
                <a:latin typeface="Consolas" panose="020B0609020204030204" pitchFamily="49" charset="0"/>
              </a:rPr>
              <a:t>(</a:t>
            </a:r>
            <a:r>
              <a:rPr lang="en-US" sz="2800" dirty="0">
                <a:solidFill>
                  <a:srgbClr val="0000FF"/>
                </a:solidFill>
                <a:highlight>
                  <a:srgbClr val="FFFFFF"/>
                </a:highlight>
                <a:latin typeface="Consolas" panose="020B0609020204030204" pitchFamily="49" charset="0"/>
              </a:rPr>
              <a:t>int</a:t>
            </a:r>
            <a:r>
              <a:rPr lang="en-US" sz="2800" dirty="0">
                <a:solidFill>
                  <a:srgbClr val="000000"/>
                </a:solidFill>
                <a:highlight>
                  <a:srgbClr val="FFFFFF"/>
                </a:highlight>
                <a:latin typeface="Consolas" panose="020B0609020204030204" pitchFamily="49" charset="0"/>
              </a:rPr>
              <a:t> index)</a:t>
            </a:r>
            <a:endParaRPr lang="en-US" sz="2800" dirty="0"/>
          </a:p>
        </p:txBody>
      </p:sp>
      <p:sp>
        <p:nvSpPr>
          <p:cNvPr id="13" name="TextBox 12"/>
          <p:cNvSpPr txBox="1"/>
          <p:nvPr/>
        </p:nvSpPr>
        <p:spPr>
          <a:xfrm>
            <a:off x="2992316" y="6329680"/>
            <a:ext cx="6151684" cy="400110"/>
          </a:xfrm>
          <a:prstGeom prst="rect">
            <a:avLst/>
          </a:prstGeom>
          <a:noFill/>
        </p:spPr>
        <p:txBody>
          <a:bodyPr wrap="none" rtlCol="0">
            <a:spAutoFit/>
          </a:bodyPr>
          <a:lstStyle/>
          <a:p>
            <a:r>
              <a:rPr lang="en-US" sz="2000" dirty="0">
                <a:hlinkClick r:id="rId2"/>
              </a:rPr>
              <a:t>http://www.cs.usfca.edu/~galles/visualization/Heap.html</a:t>
            </a:r>
            <a:endParaRPr lang="en-US" sz="2000" dirty="0"/>
          </a:p>
        </p:txBody>
      </p:sp>
    </p:spTree>
    <p:extLst>
      <p:ext uri="{BB962C8B-B14F-4D97-AF65-F5344CB8AC3E}">
        <p14:creationId xmlns:p14="http://schemas.microsoft.com/office/powerpoint/2010/main" val="3280459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a:solidFill>
                  <a:srgbClr val="0070C0"/>
                </a:solidFill>
              </a:rPr>
              <a:t>Int </a:t>
            </a:r>
            <a:r>
              <a:rPr lang="en-US" sz="3200" dirty="0" err="1">
                <a:solidFill>
                  <a:srgbClr val="0070C0"/>
                </a:solidFill>
              </a:rPr>
              <a:t>RemoveMaxNode</a:t>
            </a:r>
            <a:r>
              <a:rPr lang="en-US" sz="3200" dirty="0">
                <a:solidFill>
                  <a:srgbClr val="0070C0"/>
                </a:solidFill>
              </a:rPr>
              <a:t>()</a:t>
            </a:r>
            <a:endParaRPr lang="en-US" sz="3600" dirty="0">
              <a:solidFill>
                <a:srgbClr val="0070C0"/>
              </a:solidFill>
            </a:endParaRPr>
          </a:p>
        </p:txBody>
      </p:sp>
      <p:sp>
        <p:nvSpPr>
          <p:cNvPr id="3" name="Content Placeholder 2"/>
          <p:cNvSpPr>
            <a:spLocks noGrp="1"/>
          </p:cNvSpPr>
          <p:nvPr>
            <p:ph idx="1"/>
          </p:nvPr>
        </p:nvSpPr>
        <p:spPr>
          <a:xfrm>
            <a:off x="457200" y="990600"/>
            <a:ext cx="8229600" cy="5486400"/>
          </a:xfrm>
        </p:spPr>
        <p:txBody>
          <a:bodyPr>
            <a:normAutofit/>
          </a:bodyPr>
          <a:lstStyle/>
          <a:p>
            <a:r>
              <a:rPr lang="en-US" sz="2800" dirty="0"/>
              <a:t>To remove the top node, we swap it with the very left most, bottom most </a:t>
            </a:r>
            <a:r>
              <a:rPr lang="en-US" sz="2800" b="1" i="1" dirty="0"/>
              <a:t>full</a:t>
            </a:r>
            <a:r>
              <a:rPr lang="en-US" sz="2800" dirty="0"/>
              <a:t> spot which is = the last </a:t>
            </a:r>
            <a:r>
              <a:rPr lang="en-US" sz="2800" b="1" i="1" dirty="0"/>
              <a:t>used</a:t>
            </a:r>
            <a:r>
              <a:rPr lang="en-US" sz="2800" dirty="0"/>
              <a:t> location in the array. </a:t>
            </a:r>
          </a:p>
          <a:p>
            <a:r>
              <a:rPr lang="en-US" sz="2800" dirty="0"/>
              <a:t>Then we delete that very bottom node, returning its value. </a:t>
            </a:r>
          </a:p>
          <a:p>
            <a:r>
              <a:rPr lang="en-US" sz="2800" dirty="0"/>
              <a:t>To make sure </a:t>
            </a:r>
            <a:r>
              <a:rPr lang="en-US" sz="2400" i="1" dirty="0">
                <a:solidFill>
                  <a:srgbClr val="0070C0"/>
                </a:solidFill>
              </a:rPr>
              <a:t>“every node </a:t>
            </a:r>
            <a:r>
              <a:rPr lang="en-US" sz="2400" i="1" dirty="0" err="1">
                <a:solidFill>
                  <a:srgbClr val="0070C0"/>
                </a:solidFill>
              </a:rPr>
              <a:t>i</a:t>
            </a:r>
            <a:r>
              <a:rPr lang="en-US" sz="2400" i="1" dirty="0">
                <a:solidFill>
                  <a:srgbClr val="0070C0"/>
                </a:solidFill>
              </a:rPr>
              <a:t> other then the root, Heap[Parent(</a:t>
            </a:r>
            <a:r>
              <a:rPr lang="en-US" sz="2400" i="1" dirty="0" err="1">
                <a:solidFill>
                  <a:srgbClr val="0070C0"/>
                </a:solidFill>
              </a:rPr>
              <a:t>i</a:t>
            </a:r>
            <a:r>
              <a:rPr lang="en-US" sz="2400" i="1" dirty="0">
                <a:solidFill>
                  <a:srgbClr val="0070C0"/>
                </a:solidFill>
              </a:rPr>
              <a:t>)] &gt;= Heap[</a:t>
            </a:r>
            <a:r>
              <a:rPr lang="en-US" sz="2400" i="1" dirty="0" err="1">
                <a:solidFill>
                  <a:srgbClr val="0070C0"/>
                </a:solidFill>
              </a:rPr>
              <a:t>i</a:t>
            </a:r>
            <a:r>
              <a:rPr lang="en-US" sz="2400" i="1" dirty="0">
                <a:solidFill>
                  <a:srgbClr val="0070C0"/>
                </a:solidFill>
              </a:rPr>
              <a:t>]”</a:t>
            </a:r>
            <a:r>
              <a:rPr lang="en-US" sz="2800" dirty="0"/>
              <a:t>, we will go to the top node:</a:t>
            </a:r>
          </a:p>
          <a:p>
            <a:pPr lvl="1"/>
            <a:r>
              <a:rPr lang="en-US" sz="2400" dirty="0"/>
              <a:t>Compare it to its 2 children.  </a:t>
            </a:r>
          </a:p>
          <a:p>
            <a:pPr lvl="2"/>
            <a:r>
              <a:rPr lang="en-US" sz="2000" dirty="0"/>
              <a:t>If its larger than both, we are done</a:t>
            </a:r>
          </a:p>
          <a:p>
            <a:pPr lvl="2"/>
            <a:r>
              <a:rPr lang="en-US" sz="2000" dirty="0"/>
              <a:t>If its smaller then either, swap it with the larger child, then</a:t>
            </a:r>
          </a:p>
          <a:p>
            <a:pPr marL="0" indent="0">
              <a:buNone/>
            </a:pPr>
            <a:endParaRPr lang="en-US" sz="2800" dirty="0"/>
          </a:p>
        </p:txBody>
      </p:sp>
      <p:cxnSp>
        <p:nvCxnSpPr>
          <p:cNvPr id="5" name="Straight Connector 4"/>
          <p:cNvCxnSpPr/>
          <p:nvPr/>
        </p:nvCxnSpPr>
        <p:spPr>
          <a:xfrm flipH="1" flipV="1">
            <a:off x="8168640" y="4450080"/>
            <a:ext cx="10160" cy="762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782560" y="5222240"/>
            <a:ext cx="41656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815840" y="4429760"/>
            <a:ext cx="3352800" cy="4064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87120" y="5781040"/>
            <a:ext cx="184731" cy="369332"/>
          </a:xfrm>
          <a:prstGeom prst="rect">
            <a:avLst/>
          </a:prstGeom>
          <a:noFill/>
        </p:spPr>
        <p:txBody>
          <a:bodyPr wrap="none" rtlCol="0">
            <a:spAutoFit/>
          </a:bodyPr>
          <a:lstStyle/>
          <a:p>
            <a:endParaRPr lang="en-US" dirty="0"/>
          </a:p>
        </p:txBody>
      </p:sp>
      <p:sp>
        <p:nvSpPr>
          <p:cNvPr id="10" name="TextBox 9"/>
          <p:cNvSpPr txBox="1"/>
          <p:nvPr/>
        </p:nvSpPr>
        <p:spPr>
          <a:xfrm>
            <a:off x="436880" y="5689600"/>
            <a:ext cx="4399409" cy="523220"/>
          </a:xfrm>
          <a:prstGeom prst="rect">
            <a:avLst/>
          </a:prstGeom>
          <a:noFill/>
        </p:spPr>
        <p:txBody>
          <a:bodyPr wrap="none" rtlCol="0">
            <a:spAutoFit/>
          </a:bodyPr>
          <a:lstStyle/>
          <a:p>
            <a:r>
              <a:rPr lang="en-US" sz="2800" dirty="0" err="1"/>
              <a:t>CascadeDown</a:t>
            </a:r>
            <a:r>
              <a:rPr lang="en-US" sz="2800" dirty="0">
                <a:solidFill>
                  <a:srgbClr val="000000"/>
                </a:solidFill>
                <a:highlight>
                  <a:srgbClr val="FFFFFF"/>
                </a:highlight>
                <a:latin typeface="Consolas" panose="020B0609020204030204" pitchFamily="49" charset="0"/>
              </a:rPr>
              <a:t>(</a:t>
            </a:r>
            <a:r>
              <a:rPr lang="en-US" sz="2800" dirty="0">
                <a:solidFill>
                  <a:srgbClr val="0000FF"/>
                </a:solidFill>
                <a:highlight>
                  <a:srgbClr val="FFFFFF"/>
                </a:highlight>
                <a:latin typeface="Consolas" panose="020B0609020204030204" pitchFamily="49" charset="0"/>
              </a:rPr>
              <a:t>int</a:t>
            </a:r>
            <a:r>
              <a:rPr lang="en-US" sz="2800" dirty="0">
                <a:solidFill>
                  <a:srgbClr val="000000"/>
                </a:solidFill>
                <a:highlight>
                  <a:srgbClr val="FFFFFF"/>
                </a:highlight>
                <a:latin typeface="Consolas" panose="020B0609020204030204" pitchFamily="49" charset="0"/>
              </a:rPr>
              <a:t> index)</a:t>
            </a:r>
            <a:endParaRPr lang="en-US" sz="2800" dirty="0"/>
          </a:p>
        </p:txBody>
      </p:sp>
    </p:spTree>
    <p:extLst>
      <p:ext uri="{BB962C8B-B14F-4D97-AF65-F5344CB8AC3E}">
        <p14:creationId xmlns:p14="http://schemas.microsoft.com/office/powerpoint/2010/main" val="889423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200" dirty="0" err="1">
                <a:solidFill>
                  <a:srgbClr val="0070C0"/>
                </a:solidFill>
              </a:rPr>
              <a:t>HeapIncreaseDecreaseKey</a:t>
            </a:r>
            <a:r>
              <a:rPr lang="en-US" sz="3200" dirty="0">
                <a:solidFill>
                  <a:srgbClr val="0070C0"/>
                </a:solidFill>
              </a:rPr>
              <a:t>(int index, int </a:t>
            </a:r>
            <a:r>
              <a:rPr lang="en-US" sz="3200" dirty="0" err="1">
                <a:solidFill>
                  <a:srgbClr val="0070C0"/>
                </a:solidFill>
              </a:rPr>
              <a:t>newValue</a:t>
            </a:r>
            <a:r>
              <a:rPr lang="en-US" sz="3200" dirty="0">
                <a:solidFill>
                  <a:srgbClr val="0070C0"/>
                </a:solidFill>
              </a:rPr>
              <a:t>)</a:t>
            </a:r>
            <a:endParaRPr lang="en-US" sz="3600" dirty="0">
              <a:solidFill>
                <a:srgbClr val="0070C0"/>
              </a:solidFill>
            </a:endParaRPr>
          </a:p>
        </p:txBody>
      </p:sp>
      <p:sp>
        <p:nvSpPr>
          <p:cNvPr id="3" name="Content Placeholder 2"/>
          <p:cNvSpPr>
            <a:spLocks noGrp="1"/>
          </p:cNvSpPr>
          <p:nvPr>
            <p:ph idx="1"/>
          </p:nvPr>
        </p:nvSpPr>
        <p:spPr>
          <a:xfrm>
            <a:off x="457200" y="990600"/>
            <a:ext cx="8229600" cy="5486400"/>
          </a:xfrm>
        </p:spPr>
        <p:txBody>
          <a:bodyPr>
            <a:normAutofit lnSpcReduction="10000"/>
          </a:bodyPr>
          <a:lstStyle/>
          <a:p>
            <a:r>
              <a:rPr lang="en-US" sz="2800" dirty="0"/>
              <a:t>If we want to change the key value of an existing node</a:t>
            </a:r>
          </a:p>
          <a:p>
            <a:r>
              <a:rPr lang="en-US" sz="2800" dirty="0"/>
              <a:t>Find that node, make sure the </a:t>
            </a:r>
            <a:r>
              <a:rPr lang="en-US" sz="2800" dirty="0" err="1"/>
              <a:t>newValue</a:t>
            </a:r>
            <a:r>
              <a:rPr lang="en-US" sz="2800" dirty="0"/>
              <a:t> is in fact different</a:t>
            </a:r>
          </a:p>
          <a:p>
            <a:r>
              <a:rPr lang="en-US" sz="2800" dirty="0"/>
              <a:t>Save the old value in a temp and then change the node’s value to the </a:t>
            </a:r>
            <a:r>
              <a:rPr lang="en-US" sz="2800" dirty="0" err="1"/>
              <a:t>newValue</a:t>
            </a:r>
            <a:r>
              <a:rPr lang="en-US" sz="2800" dirty="0"/>
              <a:t>.</a:t>
            </a:r>
          </a:p>
          <a:p>
            <a:r>
              <a:rPr lang="en-US" sz="2800" dirty="0"/>
              <a:t>Then compare the old value to the </a:t>
            </a:r>
            <a:r>
              <a:rPr lang="en-US" sz="2800" dirty="0" err="1"/>
              <a:t>newValue</a:t>
            </a:r>
            <a:endParaRPr lang="en-US" sz="2800" dirty="0"/>
          </a:p>
          <a:p>
            <a:pPr lvl="1"/>
            <a:r>
              <a:rPr lang="en-US" sz="2400" dirty="0"/>
              <a:t>If the old value is less than the new value, do the cascade up method, to move it up the heap to an ok position</a:t>
            </a:r>
          </a:p>
          <a:p>
            <a:pPr lvl="1"/>
            <a:r>
              <a:rPr lang="en-US" sz="2400" dirty="0"/>
              <a:t>If the old value is greater than the new value, do the cascade down method, to move it down the heap to an ok location</a:t>
            </a:r>
          </a:p>
          <a:p>
            <a:pPr lvl="1"/>
            <a:r>
              <a:rPr lang="en-US" sz="2400" dirty="0"/>
              <a:t>You never have to cascade up and down for 1 change</a:t>
            </a:r>
          </a:p>
        </p:txBody>
      </p:sp>
    </p:spTree>
    <p:extLst>
      <p:ext uri="{BB962C8B-B14F-4D97-AF65-F5344CB8AC3E}">
        <p14:creationId xmlns:p14="http://schemas.microsoft.com/office/powerpoint/2010/main" val="247535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Performance</a:t>
            </a:r>
          </a:p>
        </p:txBody>
      </p:sp>
      <p:sp>
        <p:nvSpPr>
          <p:cNvPr id="3" name="Content Placeholder 2"/>
          <p:cNvSpPr>
            <a:spLocks noGrp="1"/>
          </p:cNvSpPr>
          <p:nvPr>
            <p:ph idx="1"/>
          </p:nvPr>
        </p:nvSpPr>
        <p:spPr>
          <a:xfrm>
            <a:off x="457200" y="990600"/>
            <a:ext cx="8229600" cy="5486400"/>
          </a:xfrm>
        </p:spPr>
        <p:txBody>
          <a:bodyPr>
            <a:normAutofit/>
          </a:bodyPr>
          <a:lstStyle/>
          <a:p>
            <a:r>
              <a:rPr lang="en-US" sz="2400" dirty="0" err="1">
                <a:solidFill>
                  <a:srgbClr val="0070C0"/>
                </a:solidFill>
              </a:rPr>
              <a:t>PeakMaxNode</a:t>
            </a:r>
            <a:r>
              <a:rPr lang="en-US" sz="2400" dirty="0">
                <a:solidFill>
                  <a:srgbClr val="0070C0"/>
                </a:solidFill>
              </a:rPr>
              <a:t>() </a:t>
            </a:r>
            <a:r>
              <a:rPr lang="en-US" sz="2400" dirty="0"/>
              <a:t>is O(1)</a:t>
            </a:r>
          </a:p>
          <a:p>
            <a:endParaRPr lang="en-US" sz="2400" dirty="0"/>
          </a:p>
          <a:p>
            <a:r>
              <a:rPr lang="en-US" sz="2400" dirty="0">
                <a:solidFill>
                  <a:srgbClr val="0070C0"/>
                </a:solidFill>
              </a:rPr>
              <a:t>Insert(int value) </a:t>
            </a:r>
            <a:r>
              <a:rPr lang="en-US" sz="2400" dirty="0"/>
              <a:t>is O( log</a:t>
            </a:r>
            <a:r>
              <a:rPr lang="en-US" sz="2400" baseline="-25000" dirty="0"/>
              <a:t>2</a:t>
            </a:r>
            <a:r>
              <a:rPr lang="en-US" sz="2400" dirty="0"/>
              <a:t>(</a:t>
            </a:r>
            <a:r>
              <a:rPr lang="en-US" sz="2400" i="1" dirty="0"/>
              <a:t>N</a:t>
            </a:r>
            <a:r>
              <a:rPr lang="en-US" sz="2400" dirty="0"/>
              <a:t>) )  if there is room in the array</a:t>
            </a:r>
          </a:p>
          <a:p>
            <a:endParaRPr lang="en-US" sz="2400" dirty="0">
              <a:solidFill>
                <a:srgbClr val="0070C0"/>
              </a:solidFill>
            </a:endParaRPr>
          </a:p>
          <a:p>
            <a:r>
              <a:rPr lang="en-US" sz="2400" dirty="0">
                <a:solidFill>
                  <a:srgbClr val="0070C0"/>
                </a:solidFill>
              </a:rPr>
              <a:t>Int </a:t>
            </a:r>
            <a:r>
              <a:rPr lang="en-US" sz="2400" dirty="0" err="1">
                <a:solidFill>
                  <a:srgbClr val="0070C0"/>
                </a:solidFill>
              </a:rPr>
              <a:t>RemoveMaxNode</a:t>
            </a:r>
            <a:r>
              <a:rPr lang="en-US" sz="2400" dirty="0">
                <a:solidFill>
                  <a:srgbClr val="0070C0"/>
                </a:solidFill>
              </a:rPr>
              <a:t>() </a:t>
            </a:r>
            <a:r>
              <a:rPr lang="en-US" sz="2400" dirty="0"/>
              <a:t>is O( log</a:t>
            </a:r>
            <a:r>
              <a:rPr lang="en-US" sz="2400" baseline="-25000" dirty="0"/>
              <a:t>2</a:t>
            </a:r>
            <a:r>
              <a:rPr lang="en-US" sz="2400" dirty="0"/>
              <a:t>(</a:t>
            </a:r>
            <a:r>
              <a:rPr lang="en-US" sz="2400" i="1" dirty="0"/>
              <a:t>N</a:t>
            </a:r>
            <a:r>
              <a:rPr lang="en-US" sz="2400" dirty="0"/>
              <a:t>) )</a:t>
            </a:r>
          </a:p>
        </p:txBody>
      </p:sp>
    </p:spTree>
    <p:extLst>
      <p:ext uri="{BB962C8B-B14F-4D97-AF65-F5344CB8AC3E}">
        <p14:creationId xmlns:p14="http://schemas.microsoft.com/office/powerpoint/2010/main" val="210318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Title</a:t>
            </a:r>
          </a:p>
        </p:txBody>
      </p:sp>
      <p:sp>
        <p:nvSpPr>
          <p:cNvPr id="3" name="Content Placeholder 2"/>
          <p:cNvSpPr>
            <a:spLocks noGrp="1"/>
          </p:cNvSpPr>
          <p:nvPr>
            <p:ph idx="1"/>
          </p:nvPr>
        </p:nvSpPr>
        <p:spPr>
          <a:xfrm>
            <a:off x="457200" y="990600"/>
            <a:ext cx="8229600" cy="5486400"/>
          </a:xfrm>
        </p:spPr>
        <p:txBody>
          <a:bodyPr>
            <a:normAutofit/>
          </a:bodyPr>
          <a:lstStyle/>
          <a:p>
            <a:r>
              <a:rPr lang="en-US" sz="2800" dirty="0"/>
              <a:t>The heap data structure has many applications, two very common ones are:</a:t>
            </a:r>
          </a:p>
          <a:p>
            <a:r>
              <a:rPr lang="en-US" sz="2800" dirty="0"/>
              <a:t>Priority Queue: A priority queue is an abstract concept like "a list" or "a map"; just as a list can be implemented with a linked list or an array, a priority queue can be implemented with a heap or a variety of other methods.</a:t>
            </a:r>
          </a:p>
          <a:p>
            <a:r>
              <a:rPr lang="en-US" sz="2800" dirty="0"/>
              <a:t>Heapsort: One of the best sorting methods because is can be done in-place and with no quadratic worst-case scenarios. The Heapsort </a:t>
            </a:r>
            <a:r>
              <a:rPr lang="en-US" sz="2800" dirty="0" err="1"/>
              <a:t>algo</a:t>
            </a:r>
            <a:r>
              <a:rPr lang="en-US" sz="2800" dirty="0"/>
              <a:t> makes use of a heap. (We will look at Heapsort in our section covering sorting algorithms.)</a:t>
            </a:r>
          </a:p>
          <a:p>
            <a:endParaRPr lang="en-US" sz="2800" dirty="0"/>
          </a:p>
        </p:txBody>
      </p:sp>
    </p:spTree>
    <p:extLst>
      <p:ext uri="{BB962C8B-B14F-4D97-AF65-F5344CB8AC3E}">
        <p14:creationId xmlns:p14="http://schemas.microsoft.com/office/powerpoint/2010/main" val="367970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0">
              <a:spcBef>
                <a:spcPct val="20000"/>
              </a:spcBef>
            </a:pPr>
            <a:r>
              <a:rPr lang="en-US" sz="3600" dirty="0"/>
              <a:t>Heap </a:t>
            </a:r>
            <a:r>
              <a:rPr lang="en-US" sz="1700" dirty="0">
                <a:solidFill>
                  <a:prstClr val="black"/>
                </a:solidFill>
                <a:ea typeface="+mn-ea"/>
                <a:cs typeface="+mn-cs"/>
              </a:rPr>
              <a:t> </a:t>
            </a:r>
            <a:r>
              <a:rPr lang="en-US" sz="1700" u="sng" dirty="0">
                <a:solidFill>
                  <a:prstClr val="black"/>
                </a:solidFill>
                <a:ea typeface="+mn-ea"/>
                <a:cs typeface="+mn-cs"/>
                <a:hlinkClick r:id="rId2"/>
              </a:rPr>
              <a:t>http://en.wikipedia.org/wiki/Heap_(data_structure)</a:t>
            </a:r>
            <a:endParaRPr lang="en-US" sz="3600" dirty="0"/>
          </a:p>
        </p:txBody>
      </p:sp>
      <p:sp>
        <p:nvSpPr>
          <p:cNvPr id="3" name="Content Placeholder 2"/>
          <p:cNvSpPr>
            <a:spLocks noGrp="1"/>
          </p:cNvSpPr>
          <p:nvPr>
            <p:ph idx="1"/>
          </p:nvPr>
        </p:nvSpPr>
        <p:spPr>
          <a:xfrm>
            <a:off x="457200" y="990600"/>
            <a:ext cx="8229600" cy="5486400"/>
          </a:xfrm>
        </p:spPr>
        <p:txBody>
          <a:bodyPr>
            <a:normAutofit fontScale="92500" lnSpcReduction="20000"/>
          </a:bodyPr>
          <a:lstStyle/>
          <a:p>
            <a:r>
              <a:rPr lang="en-US" sz="2800" dirty="0"/>
              <a:t>A heap is a useful data structure when you need to remove an object with the highest (or lowest) priority. </a:t>
            </a:r>
          </a:p>
          <a:p>
            <a:r>
              <a:rPr lang="en-US" sz="2800" dirty="0"/>
              <a:t>The heap is an implementation of an abstract data type called a priority queue, and in fact priority queues are often referred to as "heaps", regardless of how they may be implemented. </a:t>
            </a:r>
          </a:p>
          <a:p>
            <a:r>
              <a:rPr lang="en-US" sz="2800" dirty="0"/>
              <a:t>Note that despite the similarity of the name "heap" to "stack" and "queue", the latter two are abstract data types, while a heap is a specific data structure. </a:t>
            </a:r>
          </a:p>
          <a:p>
            <a:r>
              <a:rPr lang="en-US" sz="2800" dirty="0"/>
              <a:t>Heaps:  fundamental  property is that </a:t>
            </a:r>
          </a:p>
          <a:p>
            <a:pPr lvl="1"/>
            <a:r>
              <a:rPr lang="en-US" sz="2400" dirty="0"/>
              <a:t>for every node </a:t>
            </a:r>
            <a:r>
              <a:rPr lang="en-US" sz="2400" dirty="0" err="1"/>
              <a:t>i</a:t>
            </a:r>
            <a:r>
              <a:rPr lang="en-US" sz="2400" dirty="0"/>
              <a:t> other then the root, Heap[Parent(</a:t>
            </a:r>
            <a:r>
              <a:rPr lang="en-US" sz="2400" dirty="0" err="1"/>
              <a:t>i</a:t>
            </a:r>
            <a:r>
              <a:rPr lang="en-US" sz="2400" dirty="0"/>
              <a:t>)] &gt;= Heap[</a:t>
            </a:r>
            <a:r>
              <a:rPr lang="en-US" sz="2400" dirty="0" err="1"/>
              <a:t>i</a:t>
            </a:r>
            <a:r>
              <a:rPr lang="en-US" sz="2400" dirty="0"/>
              <a:t>]</a:t>
            </a:r>
          </a:p>
          <a:p>
            <a:pPr lvl="1"/>
            <a:r>
              <a:rPr lang="en-US" sz="2400" dirty="0"/>
              <a:t>Or as a human would state it, a parent node  must be bigger then, or equal to its child nodes.</a:t>
            </a:r>
          </a:p>
          <a:p>
            <a:pPr lvl="1"/>
            <a:r>
              <a:rPr lang="en-US" sz="2400" dirty="0"/>
              <a:t>can be “max” where every node’s left and right child node’s values must be less than the parent, </a:t>
            </a:r>
          </a:p>
          <a:p>
            <a:pPr lvl="1"/>
            <a:r>
              <a:rPr lang="en-US" sz="2400" dirty="0"/>
              <a:t>or a “min” which is the opposite</a:t>
            </a:r>
          </a:p>
        </p:txBody>
      </p:sp>
    </p:spTree>
    <p:extLst>
      <p:ext uri="{BB962C8B-B14F-4D97-AF65-F5344CB8AC3E}">
        <p14:creationId xmlns:p14="http://schemas.microsoft.com/office/powerpoint/2010/main" val="240633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Partially Ordered</a:t>
            </a:r>
          </a:p>
        </p:txBody>
      </p:sp>
      <p:sp>
        <p:nvSpPr>
          <p:cNvPr id="3" name="Content Placeholder 2"/>
          <p:cNvSpPr>
            <a:spLocks noGrp="1"/>
          </p:cNvSpPr>
          <p:nvPr>
            <p:ph idx="1"/>
          </p:nvPr>
        </p:nvSpPr>
        <p:spPr>
          <a:xfrm>
            <a:off x="457200" y="990600"/>
            <a:ext cx="8229600" cy="5486400"/>
          </a:xfrm>
        </p:spPr>
        <p:txBody>
          <a:bodyPr>
            <a:normAutofit/>
          </a:bodyPr>
          <a:lstStyle/>
          <a:p>
            <a:r>
              <a:rPr lang="en-US" sz="1800" dirty="0"/>
              <a:t>A heap is not a sorted structure, it is p</a:t>
            </a:r>
            <a:r>
              <a:rPr lang="en-US" sz="1800" i="1" dirty="0"/>
              <a:t>artially</a:t>
            </a:r>
            <a:r>
              <a:rPr lang="en-US" sz="1800" dirty="0"/>
              <a:t> ordered. There is no particular relationship among nodes on any given level, even among the siblings. When a heap is a complete binary tree, it has a smallest possible height—a heap with N nodes always has log N height. </a:t>
            </a:r>
          </a:p>
          <a:p>
            <a:r>
              <a:rPr lang="en-US" sz="1800" dirty="0"/>
              <a:t>There is no implied ordering between siblings or cousins and no implied sequence for an in-order traversal (as there would be in, e.g., a binary search tree). </a:t>
            </a:r>
          </a:p>
          <a:p>
            <a:r>
              <a:rPr lang="en-US" sz="1800" dirty="0">
                <a:solidFill>
                  <a:srgbClr val="0070C0"/>
                </a:solidFill>
              </a:rPr>
              <a:t>The heap relation applies only between nodes and their parents, grandparents, etc.  </a:t>
            </a:r>
            <a:r>
              <a:rPr lang="en-US" sz="1800" dirty="0">
                <a:solidFill>
                  <a:schemeClr val="accent6">
                    <a:lumMod val="75000"/>
                  </a:schemeClr>
                </a:solidFill>
              </a:rPr>
              <a:t>(19 is higher in the tree than 25!)</a:t>
            </a:r>
          </a:p>
        </p:txBody>
      </p:sp>
      <p:pic>
        <p:nvPicPr>
          <p:cNvPr id="1026" name="Picture 2" descr="http://upload.wikimedia.org/wikipedia/commons/thumb/3/38/Max-Heap.svg/501px-Max-Hea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124200"/>
            <a:ext cx="4772025" cy="3533776"/>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3"/>
          <p:cNvSpPr/>
          <p:nvPr/>
        </p:nvSpPr>
        <p:spPr>
          <a:xfrm>
            <a:off x="5303520" y="3808804"/>
            <a:ext cx="1271716" cy="2094156"/>
          </a:xfrm>
          <a:custGeom>
            <a:avLst/>
            <a:gdLst>
              <a:gd name="connsiteX0" fmla="*/ 406400 w 1271716"/>
              <a:gd name="connsiteY0" fmla="*/ 2094156 h 2094156"/>
              <a:gd name="connsiteX1" fmla="*/ 304800 w 1271716"/>
              <a:gd name="connsiteY1" fmla="*/ 1840156 h 2094156"/>
              <a:gd name="connsiteX2" fmla="*/ 50800 w 1271716"/>
              <a:gd name="connsiteY2" fmla="*/ 1464236 h 2094156"/>
              <a:gd name="connsiteX3" fmla="*/ 0 w 1271716"/>
              <a:gd name="connsiteY3" fmla="*/ 1342316 h 2094156"/>
              <a:gd name="connsiteX4" fmla="*/ 10160 w 1271716"/>
              <a:gd name="connsiteY4" fmla="*/ 986716 h 2094156"/>
              <a:gd name="connsiteX5" fmla="*/ 111760 w 1271716"/>
              <a:gd name="connsiteY5" fmla="*/ 763196 h 2094156"/>
              <a:gd name="connsiteX6" fmla="*/ 568960 w 1271716"/>
              <a:gd name="connsiteY6" fmla="*/ 356796 h 2094156"/>
              <a:gd name="connsiteX7" fmla="*/ 690880 w 1271716"/>
              <a:gd name="connsiteY7" fmla="*/ 275516 h 2094156"/>
              <a:gd name="connsiteX8" fmla="*/ 782320 w 1271716"/>
              <a:gd name="connsiteY8" fmla="*/ 234876 h 2094156"/>
              <a:gd name="connsiteX9" fmla="*/ 1066800 w 1271716"/>
              <a:gd name="connsiteY9" fmla="*/ 133276 h 2094156"/>
              <a:gd name="connsiteX10" fmla="*/ 1209040 w 1271716"/>
              <a:gd name="connsiteY10" fmla="*/ 51996 h 2094156"/>
              <a:gd name="connsiteX11" fmla="*/ 1270000 w 1271716"/>
              <a:gd name="connsiteY11" fmla="*/ 1196 h 2094156"/>
              <a:gd name="connsiteX12" fmla="*/ 1137920 w 1271716"/>
              <a:gd name="connsiteY12" fmla="*/ 21516 h 2094156"/>
              <a:gd name="connsiteX13" fmla="*/ 1219200 w 1271716"/>
              <a:gd name="connsiteY13" fmla="*/ 112956 h 2094156"/>
              <a:gd name="connsiteX14" fmla="*/ 1209040 w 1271716"/>
              <a:gd name="connsiteY14" fmla="*/ 123116 h 209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1716" h="2094156">
                <a:moveTo>
                  <a:pt x="406400" y="2094156"/>
                </a:moveTo>
                <a:cubicBezTo>
                  <a:pt x="377858" y="2008530"/>
                  <a:pt x="350799" y="1918154"/>
                  <a:pt x="304800" y="1840156"/>
                </a:cubicBezTo>
                <a:cubicBezTo>
                  <a:pt x="124646" y="1534678"/>
                  <a:pt x="184881" y="1701457"/>
                  <a:pt x="50800" y="1464236"/>
                </a:cubicBezTo>
                <a:cubicBezTo>
                  <a:pt x="23384" y="1415732"/>
                  <a:pt x="15065" y="1387511"/>
                  <a:pt x="0" y="1342316"/>
                </a:cubicBezTo>
                <a:cubicBezTo>
                  <a:pt x="3387" y="1223783"/>
                  <a:pt x="-2935" y="1104572"/>
                  <a:pt x="10160" y="986716"/>
                </a:cubicBezTo>
                <a:cubicBezTo>
                  <a:pt x="13549" y="956211"/>
                  <a:pt x="101911" y="776627"/>
                  <a:pt x="111760" y="763196"/>
                </a:cubicBezTo>
                <a:cubicBezTo>
                  <a:pt x="241128" y="586785"/>
                  <a:pt x="383297" y="480572"/>
                  <a:pt x="568960" y="356796"/>
                </a:cubicBezTo>
                <a:cubicBezTo>
                  <a:pt x="609600" y="329703"/>
                  <a:pt x="648472" y="299749"/>
                  <a:pt x="690880" y="275516"/>
                </a:cubicBezTo>
                <a:cubicBezTo>
                  <a:pt x="719840" y="258967"/>
                  <a:pt x="751124" y="246680"/>
                  <a:pt x="782320" y="234876"/>
                </a:cubicBezTo>
                <a:cubicBezTo>
                  <a:pt x="876497" y="199242"/>
                  <a:pt x="979374" y="183234"/>
                  <a:pt x="1066800" y="133276"/>
                </a:cubicBezTo>
                <a:cubicBezTo>
                  <a:pt x="1114213" y="106183"/>
                  <a:pt x="1167089" y="86955"/>
                  <a:pt x="1209040" y="51996"/>
                </a:cubicBezTo>
                <a:cubicBezTo>
                  <a:pt x="1229360" y="35063"/>
                  <a:pt x="1281829" y="24854"/>
                  <a:pt x="1270000" y="1196"/>
                </a:cubicBezTo>
                <a:cubicBezTo>
                  <a:pt x="1266645" y="-5514"/>
                  <a:pt x="1155373" y="18025"/>
                  <a:pt x="1137920" y="21516"/>
                </a:cubicBezTo>
                <a:cubicBezTo>
                  <a:pt x="1256075" y="33331"/>
                  <a:pt x="1256993" y="-422"/>
                  <a:pt x="1219200" y="112956"/>
                </a:cubicBezTo>
                <a:cubicBezTo>
                  <a:pt x="1217685" y="117500"/>
                  <a:pt x="1212427" y="119729"/>
                  <a:pt x="1209040" y="12311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648200" y="4648200"/>
            <a:ext cx="4114800" cy="1066800"/>
          </a:xfrm>
          <a:prstGeom prst="ellipse">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67200" y="4876800"/>
            <a:ext cx="327334" cy="461665"/>
          </a:xfrm>
          <a:prstGeom prst="rect">
            <a:avLst/>
          </a:prstGeom>
          <a:noFill/>
        </p:spPr>
        <p:txBody>
          <a:bodyPr wrap="none" rtlCol="0">
            <a:spAutoFit/>
          </a:bodyPr>
          <a:lstStyle/>
          <a:p>
            <a:r>
              <a:rPr lang="en-US" sz="2400" dirty="0">
                <a:solidFill>
                  <a:schemeClr val="accent3">
                    <a:lumMod val="75000"/>
                  </a:schemeClr>
                </a:solidFill>
              </a:rPr>
              <a:t>?</a:t>
            </a:r>
          </a:p>
        </p:txBody>
      </p:sp>
      <p:cxnSp>
        <p:nvCxnSpPr>
          <p:cNvPr id="8" name="Straight Arrow Connector 7"/>
          <p:cNvCxnSpPr/>
          <p:nvPr/>
        </p:nvCxnSpPr>
        <p:spPr>
          <a:xfrm>
            <a:off x="6096000" y="4419600"/>
            <a:ext cx="990600" cy="533400"/>
          </a:xfrm>
          <a:prstGeom prst="straightConnector1">
            <a:avLst/>
          </a:prstGeom>
          <a:ln w="381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04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a:t>Why Heaps?</a:t>
            </a:r>
          </a:p>
        </p:txBody>
      </p:sp>
      <p:sp>
        <p:nvSpPr>
          <p:cNvPr id="3" name="Content Placeholder 2"/>
          <p:cNvSpPr>
            <a:spLocks noGrp="1"/>
          </p:cNvSpPr>
          <p:nvPr>
            <p:ph idx="1"/>
          </p:nvPr>
        </p:nvSpPr>
        <p:spPr>
          <a:xfrm>
            <a:off x="304800" y="990600"/>
            <a:ext cx="8534400" cy="5486400"/>
          </a:xfrm>
        </p:spPr>
        <p:txBody>
          <a:bodyPr>
            <a:normAutofit/>
          </a:bodyPr>
          <a:lstStyle/>
          <a:p>
            <a:r>
              <a:rPr lang="en-US" sz="2400" dirty="0"/>
              <a:t>Why not use a BST or a balanced BST?</a:t>
            </a:r>
          </a:p>
          <a:p>
            <a:pPr lvl="1"/>
            <a:r>
              <a:rPr lang="en-US" sz="2400" dirty="0"/>
              <a:t>Heaps typically are implemented with an array-based data structure, with no  “object reference” pointers</a:t>
            </a:r>
          </a:p>
          <a:p>
            <a:pPr lvl="1"/>
            <a:r>
              <a:rPr lang="en-US" sz="2400" dirty="0"/>
              <a:t>So operations tend to be faster than for a binary tree. Since heaps are manipulated by swapping nodes, you can do in-place sorting instead of replicating  the structure and using more memory.</a:t>
            </a:r>
          </a:p>
          <a:p>
            <a:pPr lvl="1"/>
            <a:r>
              <a:rPr lang="en-US" sz="2400" dirty="0"/>
              <a:t>Also, some more complicated heaps (such as binomial) can be merged efficiently, which isn't easy to do for a binary tree</a:t>
            </a:r>
          </a:p>
        </p:txBody>
      </p:sp>
    </p:spTree>
    <p:extLst>
      <p:ext uri="{BB962C8B-B14F-4D97-AF65-F5344CB8AC3E}">
        <p14:creationId xmlns:p14="http://schemas.microsoft.com/office/powerpoint/2010/main" val="420125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a:t>Why Heaps cont.?</a:t>
            </a:r>
          </a:p>
        </p:txBody>
      </p:sp>
      <p:sp>
        <p:nvSpPr>
          <p:cNvPr id="3" name="Content Placeholder 2"/>
          <p:cNvSpPr>
            <a:spLocks noGrp="1"/>
          </p:cNvSpPr>
          <p:nvPr>
            <p:ph idx="1"/>
          </p:nvPr>
        </p:nvSpPr>
        <p:spPr>
          <a:xfrm>
            <a:off x="304800" y="990600"/>
            <a:ext cx="8534400" cy="5486400"/>
          </a:xfrm>
        </p:spPr>
        <p:txBody>
          <a:bodyPr>
            <a:normAutofit/>
          </a:bodyPr>
          <a:lstStyle/>
          <a:p>
            <a:r>
              <a:rPr lang="en-US" sz="2000" dirty="0"/>
              <a:t>Use a heap whenever you need quick access to the largest (or smallest) item, because that item will always be the first element in the array or at the root of the tree.</a:t>
            </a:r>
          </a:p>
          <a:p>
            <a:endParaRPr lang="en-US" sz="1800" dirty="0"/>
          </a:p>
          <a:p>
            <a:r>
              <a:rPr lang="en-US" sz="2000" dirty="0"/>
              <a:t>But the remainder of the array is kept partially unsorted. So fast access is only possible  for that largest item. </a:t>
            </a:r>
          </a:p>
          <a:p>
            <a:endParaRPr lang="en-US" sz="1800" dirty="0"/>
          </a:p>
          <a:p>
            <a:r>
              <a:rPr lang="en-US" sz="2000" dirty="0"/>
              <a:t>Insertions are fast, so it's a good way to deal with incoming events or data when you need quick access to the biggest.</a:t>
            </a:r>
          </a:p>
          <a:p>
            <a:endParaRPr lang="en-US" sz="1800" dirty="0"/>
          </a:p>
          <a:p>
            <a:r>
              <a:rPr lang="en-US" sz="2000" dirty="0"/>
              <a:t>Can be useful when coding algorithms that require certain things to processed in a complete order, but when you don't want to perform a full sort or need to know anything about the rest of the nodes. Priority queues, schedulers  etc. A well-known algorithm for finding the shortest distance between nodes in a graph, </a:t>
            </a:r>
            <a:r>
              <a:rPr lang="en-US" sz="2000" dirty="0" err="1"/>
              <a:t>Dijkstra's</a:t>
            </a:r>
            <a:r>
              <a:rPr lang="en-US" sz="2000" dirty="0"/>
              <a:t> Algorithm, can be optimized by using a priority queue.</a:t>
            </a:r>
          </a:p>
        </p:txBody>
      </p:sp>
    </p:spTree>
    <p:extLst>
      <p:ext uri="{BB962C8B-B14F-4D97-AF65-F5344CB8AC3E}">
        <p14:creationId xmlns:p14="http://schemas.microsoft.com/office/powerpoint/2010/main" val="292859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0"/>
            <a:r>
              <a:rPr lang="en-US" sz="3200" dirty="0"/>
              <a:t>Heap data structure  </a:t>
            </a:r>
            <a:r>
              <a:rPr lang="en-US" sz="3200" b="1" dirty="0"/>
              <a:t>not equal to</a:t>
            </a:r>
            <a:r>
              <a:rPr lang="en-US" sz="3200" dirty="0"/>
              <a:t>  Window’s heap</a:t>
            </a:r>
          </a:p>
        </p:txBody>
      </p:sp>
      <p:sp>
        <p:nvSpPr>
          <p:cNvPr id="3" name="Content Placeholder 2"/>
          <p:cNvSpPr>
            <a:spLocks noGrp="1"/>
          </p:cNvSpPr>
          <p:nvPr>
            <p:ph idx="1"/>
          </p:nvPr>
        </p:nvSpPr>
        <p:spPr>
          <a:xfrm>
            <a:off x="457200" y="990600"/>
            <a:ext cx="8229600" cy="5486400"/>
          </a:xfrm>
        </p:spPr>
        <p:txBody>
          <a:bodyPr>
            <a:normAutofit/>
          </a:bodyPr>
          <a:lstStyle/>
          <a:p>
            <a:r>
              <a:rPr lang="en-US" sz="2400" dirty="0"/>
              <a:t>A </a:t>
            </a:r>
            <a:r>
              <a:rPr lang="en-US" sz="2400" i="1" dirty="0"/>
              <a:t>heap</a:t>
            </a:r>
            <a:r>
              <a:rPr lang="en-US" sz="2400" dirty="0"/>
              <a:t> data structure should not be confused with </a:t>
            </a:r>
            <a:r>
              <a:rPr lang="en-US" sz="2400" i="1" dirty="0"/>
              <a:t>the heap</a:t>
            </a:r>
            <a:r>
              <a:rPr lang="en-US" sz="2400" dirty="0"/>
              <a:t> which is a common name for the </a:t>
            </a:r>
            <a:r>
              <a:rPr lang="en-US" sz="2400" i="1" dirty="0"/>
              <a:t>pool of memory </a:t>
            </a:r>
            <a:r>
              <a:rPr lang="en-US" sz="2400" dirty="0"/>
              <a:t>used by the Windows operating system from which dynamically allocated memory is allocated. </a:t>
            </a:r>
          </a:p>
          <a:p>
            <a:pPr marL="0" indent="0">
              <a:buNone/>
            </a:pPr>
            <a:endParaRPr lang="en-US" sz="2400" dirty="0"/>
          </a:p>
          <a:p>
            <a:r>
              <a:rPr lang="en-US" sz="2400" dirty="0"/>
              <a:t>If you want to understand the Window’s heap memory pool scheme, you can read this:</a:t>
            </a:r>
            <a:endParaRPr lang="en-US" sz="1600" u="sng" dirty="0">
              <a:hlinkClick r:id="rId2"/>
            </a:endParaRPr>
          </a:p>
          <a:p>
            <a:pPr marL="457200" lvl="1" indent="0">
              <a:buNone/>
            </a:pPr>
            <a:endParaRPr lang="en-US" sz="1600" u="sng" dirty="0">
              <a:hlinkClick r:id="rId2"/>
            </a:endParaRPr>
          </a:p>
          <a:p>
            <a:pPr marL="457200" lvl="1" indent="0">
              <a:buNone/>
            </a:pPr>
            <a:r>
              <a:rPr lang="en-US" sz="1600" u="sng" dirty="0">
                <a:hlinkClick r:id="rId2"/>
              </a:rPr>
              <a:t>http://www.c-sharpcorner.com/UploadFile/rmcochran/csharp_memory01122006130034PM/csharp_memory.aspx?ArticleID=9adb0e3c-b3f6-40b5-98b5-413b6d348b91</a:t>
            </a:r>
            <a:endParaRPr lang="en-US" sz="1600" u="sng" dirty="0"/>
          </a:p>
          <a:p>
            <a:pPr marL="457200" lvl="1" indent="0">
              <a:buNone/>
            </a:pPr>
            <a:endParaRPr lang="en-US" sz="1600" u="sng" dirty="0"/>
          </a:p>
          <a:p>
            <a:pPr marL="0" indent="0">
              <a:buNone/>
            </a:pPr>
            <a:endParaRPr lang="en-US" sz="1800" dirty="0"/>
          </a:p>
        </p:txBody>
      </p:sp>
    </p:spTree>
    <p:extLst>
      <p:ext uri="{BB962C8B-B14F-4D97-AF65-F5344CB8AC3E}">
        <p14:creationId xmlns:p14="http://schemas.microsoft.com/office/powerpoint/2010/main" val="400704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a:t>We will implement algorithms </a:t>
            </a:r>
            <a:br>
              <a:rPr lang="en-US" sz="3600" b="1" dirty="0"/>
            </a:br>
            <a:r>
              <a:rPr lang="en-US" sz="3600" b="1" dirty="0"/>
              <a:t>to manipulate heaps.</a:t>
            </a:r>
            <a:endParaRPr lang="en-US" sz="3600" dirty="0"/>
          </a:p>
        </p:txBody>
      </p:sp>
      <p:sp>
        <p:nvSpPr>
          <p:cNvPr id="3" name="Content Placeholder 2"/>
          <p:cNvSpPr>
            <a:spLocks noGrp="1"/>
          </p:cNvSpPr>
          <p:nvPr>
            <p:ph idx="1"/>
          </p:nvPr>
        </p:nvSpPr>
        <p:spPr>
          <a:xfrm>
            <a:off x="457200" y="1295400"/>
            <a:ext cx="8229600" cy="5181600"/>
          </a:xfrm>
        </p:spPr>
        <p:txBody>
          <a:bodyPr>
            <a:normAutofit/>
          </a:bodyPr>
          <a:lstStyle/>
          <a:p>
            <a:r>
              <a:rPr lang="en-US" sz="2200" dirty="0"/>
              <a:t>We will Build a heap class with a constructor (sets max size), and then these methods:</a:t>
            </a:r>
          </a:p>
          <a:p>
            <a:pPr lvl="1"/>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Insert(</a:t>
            </a:r>
            <a:r>
              <a:rPr lang="en-US" sz="2000" dirty="0">
                <a:solidFill>
                  <a:srgbClr val="2B91AF"/>
                </a:solidFill>
                <a:highlight>
                  <a:srgbClr val="FFFFFF"/>
                </a:highlight>
                <a:latin typeface="Consolas" panose="020B0609020204030204" pitchFamily="49" charset="0"/>
              </a:rPr>
              <a:t>Node</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newNode</a:t>
            </a:r>
            <a:r>
              <a:rPr lang="en-US" sz="2000" dirty="0">
                <a:solidFill>
                  <a:srgbClr val="000000"/>
                </a:solidFill>
                <a:highlight>
                  <a:srgbClr val="FFFFFF"/>
                </a:highlight>
                <a:latin typeface="Consolas" panose="020B0609020204030204" pitchFamily="49" charset="0"/>
              </a:rPr>
              <a:t>)</a:t>
            </a:r>
            <a:r>
              <a:rPr lang="en-US" sz="2200" dirty="0"/>
              <a:t>-- add a new node</a:t>
            </a:r>
          </a:p>
          <a:p>
            <a:pPr lvl="1"/>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Node</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RemoveMaxNode</a:t>
            </a:r>
            <a:r>
              <a:rPr lang="en-US" sz="2000" dirty="0">
                <a:solidFill>
                  <a:srgbClr val="000000"/>
                </a:solidFill>
                <a:highlight>
                  <a:srgbClr val="FFFFFF"/>
                </a:highlight>
                <a:latin typeface="Consolas" panose="020B0609020204030204" pitchFamily="49" charset="0"/>
              </a:rPr>
              <a:t>()</a:t>
            </a:r>
            <a:r>
              <a:rPr lang="en-US" sz="2200" dirty="0"/>
              <a:t> – “pop” the node with the highest index </a:t>
            </a:r>
          </a:p>
          <a:p>
            <a:pPr lvl="1"/>
            <a:r>
              <a:rPr lang="en-US" sz="2200" dirty="0" err="1"/>
              <a:t>HeapIncreaseDecreaseKey</a:t>
            </a:r>
            <a:r>
              <a:rPr lang="en-US" sz="2200" dirty="0"/>
              <a:t>(int index, int </a:t>
            </a:r>
            <a:r>
              <a:rPr lang="en-US" sz="2200" dirty="0" err="1"/>
              <a:t>newValue</a:t>
            </a:r>
            <a:r>
              <a:rPr lang="en-US" sz="2200" dirty="0"/>
              <a:t>) – change the key value of an existing node</a:t>
            </a:r>
          </a:p>
          <a:p>
            <a:pPr lvl="1"/>
            <a:r>
              <a:rPr lang="en-US" sz="2200" dirty="0" err="1"/>
              <a:t>DisplayHeap</a:t>
            </a:r>
            <a:r>
              <a:rPr lang="en-US" sz="2200" dirty="0"/>
              <a:t>() – draw a simple picture of a heap state </a:t>
            </a:r>
          </a:p>
          <a:p>
            <a:pPr lvl="1"/>
            <a:r>
              <a:rPr lang="en-US" sz="2200" dirty="0"/>
              <a:t>Worker methods</a:t>
            </a:r>
          </a:p>
          <a:p>
            <a:pPr lvl="2"/>
            <a:r>
              <a:rPr lang="en-US" sz="2200" dirty="0" err="1"/>
              <a:t>CascadeUp</a:t>
            </a:r>
            <a:r>
              <a:rPr lang="en-US" sz="2200" dirty="0"/>
              <a:t>(int index) – insert at bottom, and have it bubble up to where it belongs</a:t>
            </a:r>
          </a:p>
          <a:p>
            <a:pPr lvl="2"/>
            <a:r>
              <a:rPr lang="en-US" sz="2200" dirty="0" err="1"/>
              <a:t>CascadeDown</a:t>
            </a:r>
            <a:r>
              <a:rPr lang="en-US" sz="2200" dirty="0"/>
              <a:t>(int index) – insert at top, have it bubble down to where it belongs</a:t>
            </a:r>
          </a:p>
        </p:txBody>
      </p:sp>
    </p:spTree>
    <p:extLst>
      <p:ext uri="{BB962C8B-B14F-4D97-AF65-F5344CB8AC3E}">
        <p14:creationId xmlns:p14="http://schemas.microsoft.com/office/powerpoint/2010/main" val="387648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Implementation: David Taylor vid</a:t>
            </a:r>
            <a:br>
              <a:rPr lang="en-US" sz="3600" dirty="0"/>
            </a:br>
            <a:r>
              <a:rPr lang="en-US" sz="2000" dirty="0">
                <a:hlinkClick r:id="rId2"/>
              </a:rPr>
              <a:t>https://www.youtube.com/watch?v=WCm3TqScBM8&amp;feature=iv&amp;src_vid=-6-xKgLOZPM&amp;annotation_id=annotation_1366071207</a:t>
            </a:r>
            <a:endParaRPr lang="en-US" sz="2000" dirty="0"/>
          </a:p>
        </p:txBody>
      </p:sp>
      <p:sp>
        <p:nvSpPr>
          <p:cNvPr id="3" name="Content Placeholder 2"/>
          <p:cNvSpPr>
            <a:spLocks noGrp="1"/>
          </p:cNvSpPr>
          <p:nvPr>
            <p:ph idx="1"/>
          </p:nvPr>
        </p:nvSpPr>
        <p:spPr>
          <a:xfrm>
            <a:off x="457200" y="1305560"/>
            <a:ext cx="8229600" cy="5486400"/>
          </a:xfrm>
        </p:spPr>
        <p:txBody>
          <a:bodyPr>
            <a:normAutofit/>
          </a:bodyPr>
          <a:lstStyle/>
          <a:p>
            <a:r>
              <a:rPr lang="en-US" sz="2400" dirty="0"/>
              <a:t>For every node </a:t>
            </a:r>
            <a:r>
              <a:rPr lang="en-US" sz="2400" dirty="0" err="1"/>
              <a:t>i</a:t>
            </a:r>
            <a:r>
              <a:rPr lang="en-US" sz="2400" dirty="0"/>
              <a:t> other then the root, Heap[Parent(</a:t>
            </a:r>
            <a:r>
              <a:rPr lang="en-US" sz="2400" dirty="0" err="1"/>
              <a:t>i</a:t>
            </a:r>
            <a:r>
              <a:rPr lang="en-US" sz="2400" dirty="0"/>
              <a:t>)] &gt;= Heap[</a:t>
            </a:r>
            <a:r>
              <a:rPr lang="en-US" sz="2400" dirty="0" err="1"/>
              <a:t>i</a:t>
            </a:r>
            <a:r>
              <a:rPr lang="en-US" sz="2400" dirty="0"/>
              <a:t>]</a:t>
            </a:r>
          </a:p>
          <a:p>
            <a:r>
              <a:rPr lang="en-US" sz="2400" dirty="0"/>
              <a:t>Shape of tree is called “complete”. We always add nodes to the most bottom, left hand open leaf position</a:t>
            </a:r>
          </a:p>
          <a:p>
            <a:r>
              <a:rPr lang="en-US" sz="2400" dirty="0"/>
              <a:t>Every level of the heap has twice as many nodes as above it</a:t>
            </a:r>
          </a:p>
          <a:p>
            <a:r>
              <a:rPr lang="en-US" sz="2400" dirty="0"/>
              <a:t>Result of these properties is</a:t>
            </a:r>
          </a:p>
          <a:p>
            <a:pPr lvl="1"/>
            <a:r>
              <a:rPr lang="en-US" sz="2000" dirty="0">
                <a:solidFill>
                  <a:schemeClr val="accent5">
                    <a:lumMod val="75000"/>
                  </a:schemeClr>
                </a:solidFill>
              </a:rPr>
              <a:t>Every sub-tree is also a heap</a:t>
            </a:r>
          </a:p>
        </p:txBody>
      </p:sp>
      <p:pic>
        <p:nvPicPr>
          <p:cNvPr id="4" name="Picture 2" descr="http://upload.wikimedia.org/wikipedia/commons/thumb/3/38/Max-Heap.svg/501px-Max-Heap.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975" y="3248024"/>
            <a:ext cx="4772025" cy="353377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5257800" y="2514600"/>
            <a:ext cx="914400" cy="3276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6248400" y="5410200"/>
            <a:ext cx="76200" cy="45720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096000" y="5791200"/>
            <a:ext cx="533400" cy="533400"/>
          </a:xfrm>
          <a:prstGeom prst="ellipse">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6781800" y="3581400"/>
            <a:ext cx="2133600" cy="2057400"/>
          </a:xfrm>
          <a:prstGeom prst="triangl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1529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1604</TotalTime>
  <Words>1404</Words>
  <Application>Microsoft Office PowerPoint</Application>
  <PresentationFormat>On-screen Show (4:3)</PresentationFormat>
  <Paragraphs>126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Consolas</vt:lpstr>
      <vt:lpstr>Office Theme</vt:lpstr>
      <vt:lpstr>The abstract data type: “priority queue”  and a heap as one maximally efficient implementation of a priority queue </vt:lpstr>
      <vt:lpstr>Title</vt:lpstr>
      <vt:lpstr>Heap  http://en.wikipedia.org/wiki/Heap_(data_structure)</vt:lpstr>
      <vt:lpstr>Partially Ordered</vt:lpstr>
      <vt:lpstr>Why Heaps?</vt:lpstr>
      <vt:lpstr>Why Heaps cont.?</vt:lpstr>
      <vt:lpstr>Heap data structure  not equal to  Window’s heap</vt:lpstr>
      <vt:lpstr>We will implement algorithms  to manipulate heaps.</vt:lpstr>
      <vt:lpstr>Implementation: David Taylor vid https://www.youtube.com/watch?v=WCm3TqScBM8&amp;feature=iv&amp;src_vid=-6-xKgLOZPM&amp;annotation_id=annotation_1366071207</vt:lpstr>
      <vt:lpstr>Use an array to store a heap</vt:lpstr>
      <vt:lpstr>With the heap represented as an array</vt:lpstr>
      <vt:lpstr>PowerPoint Presentation</vt:lpstr>
      <vt:lpstr>PeakMaxNode()</vt:lpstr>
      <vt:lpstr>Insert(int value)</vt:lpstr>
      <vt:lpstr>Int RemoveMaxNode()</vt:lpstr>
      <vt:lpstr>HeapIncreaseDecreaseKey(int index, int newValue)</vt:lpstr>
      <vt:lpstr>Performance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128</cp:revision>
  <dcterms:created xsi:type="dcterms:W3CDTF">2013-01-27T23:57:48Z</dcterms:created>
  <dcterms:modified xsi:type="dcterms:W3CDTF">2018-05-24T18:58:39Z</dcterms:modified>
</cp:coreProperties>
</file>