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9" r:id="rId5"/>
    <p:sldId id="271" r:id="rId6"/>
    <p:sldId id="262" r:id="rId7"/>
    <p:sldId id="278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60"/>
  </p:normalViewPr>
  <p:slideViewPr>
    <p:cSldViewPr>
      <p:cViewPr varScale="1">
        <p:scale>
          <a:sx n="108" d="100"/>
          <a:sy n="108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0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7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2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E62F-5C75-4B01-94E4-CFD0C5ED4BAE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72BD-40A2-401F-886C-D30C94F53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~galles/visualization/ComparisonSort.html" TargetMode="External"/><Relationship Id="rId2" Type="http://schemas.openxmlformats.org/officeDocument/2006/relationships/hyperlink" Target="http://en.wikipedia.org/wiki/Merge_so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Merge Sort</a:t>
            </a:r>
            <a:br>
              <a:rPr lang="en-US" dirty="0"/>
            </a:br>
            <a:r>
              <a:rPr lang="en-US" sz="4000" dirty="0"/>
              <a:t>Invented by John von Neumann in 1945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Kurt Friedrich</a:t>
            </a:r>
          </a:p>
          <a:p>
            <a:r>
              <a:rPr lang="en-US" dirty="0"/>
              <a:t>Spring 2015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5715000"/>
            <a:ext cx="40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http://en.wikipedia.org/wiki/Merge_sort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715000"/>
            <a:ext cx="191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Much taken from: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7432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Merge sort is the classic divide and conquer algorithm, and is used as a canonical example for explaining this algorithm concept</a:t>
            </a:r>
          </a:p>
        </p:txBody>
      </p:sp>
    </p:spTree>
    <p:extLst>
      <p:ext uri="{BB962C8B-B14F-4D97-AF65-F5344CB8AC3E}">
        <p14:creationId xmlns:p14="http://schemas.microsoft.com/office/powerpoint/2010/main" val="16070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Conceptually, a merge sort works as follows:</a:t>
            </a:r>
          </a:p>
          <a:p>
            <a:pPr lvl="1"/>
            <a:r>
              <a:rPr lang="en-US" dirty="0"/>
              <a:t>Keep dividing the unsorted list into </a:t>
            </a:r>
            <a:r>
              <a:rPr lang="en-US" i="1" dirty="0"/>
              <a:t>n</a:t>
            </a:r>
            <a:r>
              <a:rPr lang="en-US" dirty="0"/>
              <a:t> sublists, until each sublist contains just 1 element; a list of 1 element </a:t>
            </a:r>
            <a:r>
              <a:rPr lang="en-US" i="1" dirty="0"/>
              <a:t>is</a:t>
            </a:r>
            <a:r>
              <a:rPr lang="en-US" dirty="0"/>
              <a:t> sorted.</a:t>
            </a:r>
          </a:p>
          <a:p>
            <a:pPr lvl="1"/>
            <a:r>
              <a:rPr lang="en-US" dirty="0"/>
              <a:t>Walk back up the recursion trees, and at each return, merge 2 sublists to produce a new sorted sublist. This “merge” step is where the work is done, but its beauty is that a merge of 2 sorted lists is a very simple operation (compared to merging non-sorted lists).</a:t>
            </a:r>
          </a:p>
          <a:p>
            <a:pPr lvl="2"/>
            <a:r>
              <a:rPr lang="en-US" dirty="0"/>
              <a:t>As you look at the next item to merge from the 2 segments, you only have to look at the top one from each segment to see which is smaller, since you know each is the smallest</a:t>
            </a:r>
          </a:p>
          <a:p>
            <a:pPr lvl="1"/>
            <a:r>
              <a:rPr lang="en-US" dirty="0"/>
              <a:t>The last recursion return will merge into 1 sublist which will be the complete sorted list.</a:t>
            </a:r>
          </a:p>
        </p:txBody>
      </p:sp>
    </p:spTree>
    <p:extLst>
      <p:ext uri="{BB962C8B-B14F-4D97-AF65-F5344CB8AC3E}">
        <p14:creationId xmlns:p14="http://schemas.microsoft.com/office/powerpoint/2010/main" val="55438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recursive merge sort algorithm used to sort an array of 7 integer values. These are the steps a human would take to emulate merge sort (top-down)</a:t>
            </a:r>
          </a:p>
        </p:txBody>
      </p:sp>
      <p:pic>
        <p:nvPicPr>
          <p:cNvPr id="1026" name="Picture 2" descr="http://upload.wikimedia.org/wikipedia/commons/thumb/e/e6/Merge_sort_algorithm_diagram.svg/300px-Merge_sort_algorithm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686300" cy="45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5638800" y="5257800"/>
            <a:ext cx="538480" cy="619760"/>
          </a:xfrm>
          <a:custGeom>
            <a:avLst/>
            <a:gdLst>
              <a:gd name="connsiteX0" fmla="*/ 314960 w 538480"/>
              <a:gd name="connsiteY0" fmla="*/ 0 h 619760"/>
              <a:gd name="connsiteX1" fmla="*/ 142240 w 538480"/>
              <a:gd name="connsiteY1" fmla="*/ 20320 h 619760"/>
              <a:gd name="connsiteX2" fmla="*/ 111760 w 538480"/>
              <a:gd name="connsiteY2" fmla="*/ 30480 h 619760"/>
              <a:gd name="connsiteX3" fmla="*/ 60960 w 538480"/>
              <a:gd name="connsiteY3" fmla="*/ 40640 h 619760"/>
              <a:gd name="connsiteX4" fmla="*/ 30480 w 538480"/>
              <a:gd name="connsiteY4" fmla="*/ 81280 h 619760"/>
              <a:gd name="connsiteX5" fmla="*/ 20320 w 538480"/>
              <a:gd name="connsiteY5" fmla="*/ 121920 h 619760"/>
              <a:gd name="connsiteX6" fmla="*/ 0 w 538480"/>
              <a:gd name="connsiteY6" fmla="*/ 203200 h 619760"/>
              <a:gd name="connsiteX7" fmla="*/ 10160 w 538480"/>
              <a:gd name="connsiteY7" fmla="*/ 365760 h 619760"/>
              <a:gd name="connsiteX8" fmla="*/ 20320 w 538480"/>
              <a:gd name="connsiteY8" fmla="*/ 396240 h 619760"/>
              <a:gd name="connsiteX9" fmla="*/ 60960 w 538480"/>
              <a:gd name="connsiteY9" fmla="*/ 457200 h 619760"/>
              <a:gd name="connsiteX10" fmla="*/ 91440 w 538480"/>
              <a:gd name="connsiteY10" fmla="*/ 477520 h 619760"/>
              <a:gd name="connsiteX11" fmla="*/ 111760 w 538480"/>
              <a:gd name="connsiteY11" fmla="*/ 508000 h 619760"/>
              <a:gd name="connsiteX12" fmla="*/ 142240 w 538480"/>
              <a:gd name="connsiteY12" fmla="*/ 538480 h 619760"/>
              <a:gd name="connsiteX13" fmla="*/ 162560 w 538480"/>
              <a:gd name="connsiteY13" fmla="*/ 579120 h 619760"/>
              <a:gd name="connsiteX14" fmla="*/ 254000 w 538480"/>
              <a:gd name="connsiteY14" fmla="*/ 609600 h 619760"/>
              <a:gd name="connsiteX15" fmla="*/ 284480 w 538480"/>
              <a:gd name="connsiteY15" fmla="*/ 619760 h 619760"/>
              <a:gd name="connsiteX16" fmla="*/ 426720 w 538480"/>
              <a:gd name="connsiteY16" fmla="*/ 609600 h 619760"/>
              <a:gd name="connsiteX17" fmla="*/ 457200 w 538480"/>
              <a:gd name="connsiteY17" fmla="*/ 599440 h 619760"/>
              <a:gd name="connsiteX18" fmla="*/ 508000 w 538480"/>
              <a:gd name="connsiteY18" fmla="*/ 538480 h 619760"/>
              <a:gd name="connsiteX19" fmla="*/ 528320 w 538480"/>
              <a:gd name="connsiteY19" fmla="*/ 477520 h 619760"/>
              <a:gd name="connsiteX20" fmla="*/ 538480 w 538480"/>
              <a:gd name="connsiteY20" fmla="*/ 447040 h 619760"/>
              <a:gd name="connsiteX21" fmla="*/ 508000 w 538480"/>
              <a:gd name="connsiteY21" fmla="*/ 304800 h 619760"/>
              <a:gd name="connsiteX22" fmla="*/ 467360 w 538480"/>
              <a:gd name="connsiteY22" fmla="*/ 213360 h 619760"/>
              <a:gd name="connsiteX23" fmla="*/ 436880 w 538480"/>
              <a:gd name="connsiteY23" fmla="*/ 193040 h 619760"/>
              <a:gd name="connsiteX24" fmla="*/ 365760 w 538480"/>
              <a:gd name="connsiteY24" fmla="*/ 111760 h 619760"/>
              <a:gd name="connsiteX25" fmla="*/ 304800 w 538480"/>
              <a:gd name="connsiteY25" fmla="*/ 60960 h 619760"/>
              <a:gd name="connsiteX26" fmla="*/ 254000 w 538480"/>
              <a:gd name="connsiteY26" fmla="*/ 10160 h 619760"/>
              <a:gd name="connsiteX27" fmla="*/ 243840 w 538480"/>
              <a:gd name="connsiteY27" fmla="*/ 1016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8480" h="619760">
                <a:moveTo>
                  <a:pt x="314960" y="0"/>
                </a:moveTo>
                <a:lnTo>
                  <a:pt x="142240" y="20320"/>
                </a:lnTo>
                <a:cubicBezTo>
                  <a:pt x="131703" y="22236"/>
                  <a:pt x="122150" y="27883"/>
                  <a:pt x="111760" y="30480"/>
                </a:cubicBezTo>
                <a:cubicBezTo>
                  <a:pt x="95007" y="34668"/>
                  <a:pt x="77893" y="37253"/>
                  <a:pt x="60960" y="40640"/>
                </a:cubicBezTo>
                <a:cubicBezTo>
                  <a:pt x="50800" y="54187"/>
                  <a:pt x="38053" y="66134"/>
                  <a:pt x="30480" y="81280"/>
                </a:cubicBezTo>
                <a:cubicBezTo>
                  <a:pt x="24235" y="93769"/>
                  <a:pt x="24156" y="108494"/>
                  <a:pt x="20320" y="121920"/>
                </a:cubicBezTo>
                <a:cubicBezTo>
                  <a:pt x="-508" y="194817"/>
                  <a:pt x="20656" y="99919"/>
                  <a:pt x="0" y="203200"/>
                </a:cubicBezTo>
                <a:cubicBezTo>
                  <a:pt x="3387" y="257387"/>
                  <a:pt x="4476" y="311766"/>
                  <a:pt x="10160" y="365760"/>
                </a:cubicBezTo>
                <a:cubicBezTo>
                  <a:pt x="11281" y="376411"/>
                  <a:pt x="15119" y="386878"/>
                  <a:pt x="20320" y="396240"/>
                </a:cubicBezTo>
                <a:cubicBezTo>
                  <a:pt x="32180" y="417588"/>
                  <a:pt x="40640" y="443653"/>
                  <a:pt x="60960" y="457200"/>
                </a:cubicBezTo>
                <a:lnTo>
                  <a:pt x="91440" y="477520"/>
                </a:lnTo>
                <a:cubicBezTo>
                  <a:pt x="98213" y="487680"/>
                  <a:pt x="103943" y="498619"/>
                  <a:pt x="111760" y="508000"/>
                </a:cubicBezTo>
                <a:cubicBezTo>
                  <a:pt x="120958" y="519038"/>
                  <a:pt x="133889" y="526788"/>
                  <a:pt x="142240" y="538480"/>
                </a:cubicBezTo>
                <a:cubicBezTo>
                  <a:pt x="151043" y="550805"/>
                  <a:pt x="150443" y="570033"/>
                  <a:pt x="162560" y="579120"/>
                </a:cubicBezTo>
                <a:lnTo>
                  <a:pt x="254000" y="609600"/>
                </a:lnTo>
                <a:lnTo>
                  <a:pt x="284480" y="619760"/>
                </a:lnTo>
                <a:cubicBezTo>
                  <a:pt x="331893" y="616373"/>
                  <a:pt x="379511" y="615154"/>
                  <a:pt x="426720" y="609600"/>
                </a:cubicBezTo>
                <a:cubicBezTo>
                  <a:pt x="437356" y="608349"/>
                  <a:pt x="448289" y="605381"/>
                  <a:pt x="457200" y="599440"/>
                </a:cubicBezTo>
                <a:cubicBezTo>
                  <a:pt x="472311" y="589366"/>
                  <a:pt x="500109" y="556236"/>
                  <a:pt x="508000" y="538480"/>
                </a:cubicBezTo>
                <a:cubicBezTo>
                  <a:pt x="516699" y="518907"/>
                  <a:pt x="521547" y="497840"/>
                  <a:pt x="528320" y="477520"/>
                </a:cubicBezTo>
                <a:lnTo>
                  <a:pt x="538480" y="447040"/>
                </a:lnTo>
                <a:cubicBezTo>
                  <a:pt x="529954" y="395882"/>
                  <a:pt x="524878" y="355433"/>
                  <a:pt x="508000" y="304800"/>
                </a:cubicBezTo>
                <a:cubicBezTo>
                  <a:pt x="497940" y="274619"/>
                  <a:pt x="491511" y="237511"/>
                  <a:pt x="467360" y="213360"/>
                </a:cubicBezTo>
                <a:cubicBezTo>
                  <a:pt x="458726" y="204726"/>
                  <a:pt x="447040" y="199813"/>
                  <a:pt x="436880" y="193040"/>
                </a:cubicBezTo>
                <a:cubicBezTo>
                  <a:pt x="389467" y="121920"/>
                  <a:pt x="416560" y="145627"/>
                  <a:pt x="365760" y="111760"/>
                </a:cubicBezTo>
                <a:cubicBezTo>
                  <a:pt x="295468" y="6323"/>
                  <a:pt x="407923" y="164083"/>
                  <a:pt x="304800" y="60960"/>
                </a:cubicBezTo>
                <a:cubicBezTo>
                  <a:pt x="253258" y="9418"/>
                  <a:pt x="317539" y="26045"/>
                  <a:pt x="254000" y="10160"/>
                </a:cubicBezTo>
                <a:cubicBezTo>
                  <a:pt x="250714" y="9339"/>
                  <a:pt x="247227" y="10160"/>
                  <a:pt x="243840" y="101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858000" y="5334000"/>
            <a:ext cx="406400" cy="508463"/>
          </a:xfrm>
          <a:custGeom>
            <a:avLst/>
            <a:gdLst>
              <a:gd name="connsiteX0" fmla="*/ 284480 w 406400"/>
              <a:gd name="connsiteY0" fmla="*/ 463 h 508463"/>
              <a:gd name="connsiteX1" fmla="*/ 152400 w 406400"/>
              <a:gd name="connsiteY1" fmla="*/ 30943 h 508463"/>
              <a:gd name="connsiteX2" fmla="*/ 91440 w 406400"/>
              <a:gd name="connsiteY2" fmla="*/ 61423 h 508463"/>
              <a:gd name="connsiteX3" fmla="*/ 71120 w 406400"/>
              <a:gd name="connsiteY3" fmla="*/ 91903 h 508463"/>
              <a:gd name="connsiteX4" fmla="*/ 40640 w 406400"/>
              <a:gd name="connsiteY4" fmla="*/ 122383 h 508463"/>
              <a:gd name="connsiteX5" fmla="*/ 30480 w 406400"/>
              <a:gd name="connsiteY5" fmla="*/ 163023 h 508463"/>
              <a:gd name="connsiteX6" fmla="*/ 10160 w 406400"/>
              <a:gd name="connsiteY6" fmla="*/ 193503 h 508463"/>
              <a:gd name="connsiteX7" fmla="*/ 0 w 406400"/>
              <a:gd name="connsiteY7" fmla="*/ 223983 h 508463"/>
              <a:gd name="connsiteX8" fmla="*/ 20320 w 406400"/>
              <a:gd name="connsiteY8" fmla="*/ 325583 h 508463"/>
              <a:gd name="connsiteX9" fmla="*/ 30480 w 406400"/>
              <a:gd name="connsiteY9" fmla="*/ 366223 h 508463"/>
              <a:gd name="connsiteX10" fmla="*/ 71120 w 406400"/>
              <a:gd name="connsiteY10" fmla="*/ 427183 h 508463"/>
              <a:gd name="connsiteX11" fmla="*/ 91440 w 406400"/>
              <a:gd name="connsiteY11" fmla="*/ 467823 h 508463"/>
              <a:gd name="connsiteX12" fmla="*/ 121920 w 406400"/>
              <a:gd name="connsiteY12" fmla="*/ 477983 h 508463"/>
              <a:gd name="connsiteX13" fmla="*/ 193040 w 406400"/>
              <a:gd name="connsiteY13" fmla="*/ 508463 h 508463"/>
              <a:gd name="connsiteX14" fmla="*/ 396240 w 406400"/>
              <a:gd name="connsiteY14" fmla="*/ 488143 h 508463"/>
              <a:gd name="connsiteX15" fmla="*/ 406400 w 406400"/>
              <a:gd name="connsiteY15" fmla="*/ 457663 h 508463"/>
              <a:gd name="connsiteX16" fmla="*/ 396240 w 406400"/>
              <a:gd name="connsiteY16" fmla="*/ 112223 h 508463"/>
              <a:gd name="connsiteX17" fmla="*/ 375920 w 406400"/>
              <a:gd name="connsiteY17" fmla="*/ 41103 h 508463"/>
              <a:gd name="connsiteX18" fmla="*/ 345440 w 406400"/>
              <a:gd name="connsiteY18" fmla="*/ 20783 h 508463"/>
              <a:gd name="connsiteX19" fmla="*/ 233680 w 406400"/>
              <a:gd name="connsiteY19" fmla="*/ 463 h 50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6400" h="508463">
                <a:moveTo>
                  <a:pt x="284480" y="463"/>
                </a:moveTo>
                <a:cubicBezTo>
                  <a:pt x="251691" y="5147"/>
                  <a:pt x="182829" y="10657"/>
                  <a:pt x="152400" y="30943"/>
                </a:cubicBezTo>
                <a:cubicBezTo>
                  <a:pt x="113009" y="57204"/>
                  <a:pt x="133504" y="47402"/>
                  <a:pt x="91440" y="61423"/>
                </a:cubicBezTo>
                <a:cubicBezTo>
                  <a:pt x="84667" y="71583"/>
                  <a:pt x="78937" y="82522"/>
                  <a:pt x="71120" y="91903"/>
                </a:cubicBezTo>
                <a:cubicBezTo>
                  <a:pt x="61922" y="102941"/>
                  <a:pt x="47769" y="109908"/>
                  <a:pt x="40640" y="122383"/>
                </a:cubicBezTo>
                <a:cubicBezTo>
                  <a:pt x="33712" y="134507"/>
                  <a:pt x="35981" y="150188"/>
                  <a:pt x="30480" y="163023"/>
                </a:cubicBezTo>
                <a:cubicBezTo>
                  <a:pt x="25670" y="174246"/>
                  <a:pt x="15621" y="182581"/>
                  <a:pt x="10160" y="193503"/>
                </a:cubicBezTo>
                <a:cubicBezTo>
                  <a:pt x="5371" y="203082"/>
                  <a:pt x="3387" y="213823"/>
                  <a:pt x="0" y="223983"/>
                </a:cubicBezTo>
                <a:cubicBezTo>
                  <a:pt x="6773" y="257850"/>
                  <a:pt x="13083" y="291812"/>
                  <a:pt x="20320" y="325583"/>
                </a:cubicBezTo>
                <a:cubicBezTo>
                  <a:pt x="23246" y="339237"/>
                  <a:pt x="24235" y="353734"/>
                  <a:pt x="30480" y="366223"/>
                </a:cubicBezTo>
                <a:cubicBezTo>
                  <a:pt x="41402" y="388066"/>
                  <a:pt x="60198" y="405340"/>
                  <a:pt x="71120" y="427183"/>
                </a:cubicBezTo>
                <a:cubicBezTo>
                  <a:pt x="77893" y="440730"/>
                  <a:pt x="80730" y="457113"/>
                  <a:pt x="91440" y="467823"/>
                </a:cubicBezTo>
                <a:cubicBezTo>
                  <a:pt x="99013" y="475396"/>
                  <a:pt x="112341" y="473194"/>
                  <a:pt x="121920" y="477983"/>
                </a:cubicBezTo>
                <a:cubicBezTo>
                  <a:pt x="192084" y="513065"/>
                  <a:pt x="108460" y="487318"/>
                  <a:pt x="193040" y="508463"/>
                </a:cubicBezTo>
                <a:cubicBezTo>
                  <a:pt x="260773" y="501690"/>
                  <a:pt x="330020" y="503910"/>
                  <a:pt x="396240" y="488143"/>
                </a:cubicBezTo>
                <a:cubicBezTo>
                  <a:pt x="406658" y="485662"/>
                  <a:pt x="406400" y="468373"/>
                  <a:pt x="406400" y="457663"/>
                </a:cubicBezTo>
                <a:cubicBezTo>
                  <a:pt x="406400" y="342467"/>
                  <a:pt x="402295" y="227260"/>
                  <a:pt x="396240" y="112223"/>
                </a:cubicBezTo>
                <a:cubicBezTo>
                  <a:pt x="396137" y="110269"/>
                  <a:pt x="380790" y="47191"/>
                  <a:pt x="375920" y="41103"/>
                </a:cubicBezTo>
                <a:cubicBezTo>
                  <a:pt x="368292" y="31568"/>
                  <a:pt x="356598" y="25742"/>
                  <a:pt x="345440" y="20783"/>
                </a:cubicBezTo>
                <a:cubicBezTo>
                  <a:pt x="287672" y="-4892"/>
                  <a:pt x="290676" y="463"/>
                  <a:pt x="233680" y="4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5410200"/>
            <a:ext cx="5016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Key point: As you get to the “27” and decide should</a:t>
            </a:r>
          </a:p>
          <a:p>
            <a:r>
              <a:rPr lang="en-US" dirty="0">
                <a:solidFill>
                  <a:srgbClr val="0070C0"/>
                </a:solidFill>
              </a:rPr>
              <a:t>it go next, you only have to look at the first item in</a:t>
            </a:r>
          </a:p>
          <a:p>
            <a:r>
              <a:rPr lang="en-US" dirty="0">
                <a:solidFill>
                  <a:srgbClr val="0070C0"/>
                </a:solidFill>
              </a:rPr>
              <a:t>the second list, as you know, since it is a sorted list,</a:t>
            </a:r>
          </a:p>
          <a:p>
            <a:r>
              <a:rPr lang="en-US" dirty="0">
                <a:solidFill>
                  <a:srgbClr val="0070C0"/>
                </a:solidFill>
              </a:rPr>
              <a:t>that it’s the smallest item in that list.</a:t>
            </a:r>
          </a:p>
        </p:txBody>
      </p:sp>
    </p:spTree>
    <p:extLst>
      <p:ext uri="{BB962C8B-B14F-4D97-AF65-F5344CB8AC3E}">
        <p14:creationId xmlns:p14="http://schemas.microsoft.com/office/powerpoint/2010/main" val="109187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7593"/>
            <a:ext cx="6356684" cy="61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6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/>
              <a:t>Watch animations to see what we are going to do in code</a:t>
            </a:r>
          </a:p>
          <a:p>
            <a:pPr lvl="1"/>
            <a:r>
              <a:rPr lang="en-US" sz="2400" dirty="0"/>
              <a:t>Simple one in Wikipedia, gives idea, doesn’t quite match the code:	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http://en.wikipedia.org/wiki/Merge_sort</a:t>
            </a:r>
            <a:endParaRPr lang="en-US" sz="2400" dirty="0"/>
          </a:p>
          <a:p>
            <a:endParaRPr lang="en-US" sz="2800" dirty="0"/>
          </a:p>
          <a:p>
            <a:pPr lvl="1"/>
            <a:r>
              <a:rPr lang="en-US" sz="2400" dirty="0"/>
              <a:t>More elaborate, and more akin to how the code runs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http://www.cs.usfca.edu/~galles/visualization/ComparisonSort.html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75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Watching </a:t>
            </a:r>
            <a:r>
              <a:rPr lang="en-US" sz="3600" dirty="0" err="1"/>
              <a:t>MergeSort</a:t>
            </a:r>
            <a:r>
              <a:rPr lang="en-US" sz="3600" dirty="0"/>
              <a:t> walk thru its sort with our sample.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the program, first array</a:t>
            </a:r>
          </a:p>
          <a:p>
            <a:pPr lvl="1"/>
            <a:r>
              <a:rPr lang="en-US" dirty="0"/>
              <a:t>{ 4, 1, 3, 2 };</a:t>
            </a:r>
          </a:p>
          <a:p>
            <a:r>
              <a:rPr lang="en-US" dirty="0"/>
              <a:t>Follow the recursion.</a:t>
            </a:r>
          </a:p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9261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/>
              <a:t>Into MSR with full  4 element array 4, 1, 3, 2</a:t>
            </a:r>
          </a:p>
          <a:p>
            <a:pPr lvl="1"/>
            <a:r>
              <a:rPr lang="en-US" sz="2400" dirty="0"/>
              <a:t>Into MSR with top half of the array</a:t>
            </a:r>
          </a:p>
          <a:p>
            <a:pPr lvl="2"/>
            <a:r>
              <a:rPr lang="en-US" dirty="0"/>
              <a:t>Into MSR with top fourth of the array (left side)</a:t>
            </a:r>
          </a:p>
          <a:p>
            <a:pPr lvl="2"/>
            <a:r>
              <a:rPr lang="en-US" dirty="0"/>
              <a:t>Into MSR with 2</a:t>
            </a:r>
            <a:r>
              <a:rPr lang="en-US" baseline="30000" dirty="0"/>
              <a:t>nd</a:t>
            </a:r>
            <a:r>
              <a:rPr lang="en-US" dirty="0"/>
              <a:t> fourth of the array (right side)</a:t>
            </a:r>
          </a:p>
          <a:p>
            <a:pPr lvl="1"/>
            <a:r>
              <a:rPr lang="en-US" sz="2400" dirty="0"/>
              <a:t>Into merge, leave with 1, 4, 3, 2</a:t>
            </a:r>
          </a:p>
          <a:p>
            <a:pPr lvl="1"/>
            <a:r>
              <a:rPr lang="en-US" sz="2400" dirty="0"/>
              <a:t>Return into MSR with bottom half of the array</a:t>
            </a:r>
          </a:p>
          <a:p>
            <a:pPr lvl="2"/>
            <a:r>
              <a:rPr lang="en-US" dirty="0"/>
              <a:t>Into MSR with 3</a:t>
            </a:r>
            <a:r>
              <a:rPr lang="en-US" baseline="30000" dirty="0"/>
              <a:t>rd</a:t>
            </a:r>
            <a:r>
              <a:rPr lang="en-US" dirty="0"/>
              <a:t> fourth of the array (left side)</a:t>
            </a:r>
          </a:p>
          <a:p>
            <a:pPr lvl="2"/>
            <a:r>
              <a:rPr lang="en-US" dirty="0"/>
              <a:t>Into MSR with 4</a:t>
            </a:r>
            <a:r>
              <a:rPr lang="en-US" baseline="30000" dirty="0"/>
              <a:t>th</a:t>
            </a:r>
            <a:r>
              <a:rPr lang="en-US" dirty="0"/>
              <a:t> fourth of the array (right side)</a:t>
            </a:r>
          </a:p>
          <a:p>
            <a:pPr lvl="1"/>
            <a:r>
              <a:rPr lang="en-US" sz="2400" dirty="0"/>
              <a:t>Into merge, leave with 1, 4, 2, 3</a:t>
            </a:r>
          </a:p>
          <a:p>
            <a:pPr lvl="1"/>
            <a:r>
              <a:rPr lang="en-US" sz="2400" dirty="0"/>
              <a:t>Return into MSR with both halves of the array</a:t>
            </a:r>
          </a:p>
          <a:p>
            <a:pPr lvl="1"/>
            <a:r>
              <a:rPr lang="en-US" sz="2400" dirty="0"/>
              <a:t>Into merge, leave with 1, 2, 3, 4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2"/>
            <a:endParaRPr lang="en-US" dirty="0"/>
          </a:p>
          <a:p>
            <a:pPr lvl="1"/>
            <a:endParaRPr lang="en-US" sz="2400" dirty="0"/>
          </a:p>
          <a:p>
            <a:pPr lvl="2"/>
            <a:endParaRPr lang="en-US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76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 sorting n objects, merge sort has an </a:t>
            </a:r>
            <a:r>
              <a:rPr lang="en-US" b="1" dirty="0"/>
              <a:t>average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b="1" dirty="0"/>
              <a:t>worst-case</a:t>
            </a:r>
            <a:r>
              <a:rPr lang="en-US" dirty="0"/>
              <a:t> performance of O(n log n).  It is mathematically proven that for a comparison based sort, you can not do better than this..</a:t>
            </a:r>
          </a:p>
          <a:p>
            <a:pPr lvl="1"/>
            <a:r>
              <a:rPr lang="en-US" dirty="0"/>
              <a:t>In the </a:t>
            </a:r>
            <a:r>
              <a:rPr lang="en-US" b="1" dirty="0"/>
              <a:t>worst case</a:t>
            </a:r>
            <a:r>
              <a:rPr lang="en-US" dirty="0"/>
              <a:t>, merge sort does about 39% fewer </a:t>
            </a:r>
            <a:r>
              <a:rPr lang="en-US" i="1" dirty="0"/>
              <a:t>comparisons</a:t>
            </a:r>
            <a:r>
              <a:rPr lang="en-US" dirty="0"/>
              <a:t> than quicksort does in the </a:t>
            </a:r>
            <a:r>
              <a:rPr lang="en-US" b="1" dirty="0"/>
              <a:t>average case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 terms of </a:t>
            </a:r>
            <a:r>
              <a:rPr lang="en-US" b="1" i="1" dirty="0"/>
              <a:t>moves</a:t>
            </a:r>
            <a:r>
              <a:rPr lang="en-US" dirty="0"/>
              <a:t>, merge sort's </a:t>
            </a:r>
            <a:r>
              <a:rPr lang="en-US" b="1" dirty="0"/>
              <a:t>worst case </a:t>
            </a:r>
            <a:r>
              <a:rPr lang="en-US" dirty="0"/>
              <a:t>complexity is O(n log n)—the same complexity as quicksort's </a:t>
            </a:r>
            <a:r>
              <a:rPr lang="en-US" b="1" dirty="0"/>
              <a:t>best case</a:t>
            </a:r>
            <a:r>
              <a:rPr lang="en-US" dirty="0"/>
              <a:t>, and merge sort's best case takes about half as many iterations as the worst case</a:t>
            </a:r>
          </a:p>
          <a:p>
            <a:r>
              <a:rPr lang="en-US" dirty="0"/>
              <a:t>But Merge sort's most common implementations does not sort in place; </a:t>
            </a:r>
          </a:p>
          <a:p>
            <a:pPr lvl="1"/>
            <a:r>
              <a:rPr lang="en-US" dirty="0"/>
              <a:t>therefore, it needs 2 times the memory size of the input (there are  versions that need only n/2 extra space).</a:t>
            </a:r>
          </a:p>
          <a:p>
            <a:r>
              <a:rPr lang="en-US" dirty="0"/>
              <a:t>Although heapsort has the same time bounds as merge sort, it requires only O(1) auxiliary space instead of merge sort's O 2n). </a:t>
            </a:r>
          </a:p>
          <a:p>
            <a:r>
              <a:rPr lang="en-US" dirty="0"/>
              <a:t>On typical </a:t>
            </a:r>
            <a:r>
              <a:rPr lang="en-US" b="1" dirty="0"/>
              <a:t>modern architectures</a:t>
            </a:r>
            <a:r>
              <a:rPr lang="en-US" dirty="0"/>
              <a:t>, efficient quicksort implementations generally outperform mergesort for sorting </a:t>
            </a:r>
            <a:r>
              <a:rPr lang="en-US" b="1" dirty="0"/>
              <a:t>in-memory arrays</a:t>
            </a:r>
            <a:r>
              <a:rPr lang="en-US" dirty="0"/>
              <a:t>. </a:t>
            </a:r>
          </a:p>
          <a:p>
            <a:r>
              <a:rPr lang="en-US" dirty="0"/>
              <a:t>On the other hand, merge sort is a </a:t>
            </a:r>
            <a:r>
              <a:rPr lang="en-US" b="1" dirty="0"/>
              <a:t>stable sort </a:t>
            </a:r>
            <a:r>
              <a:rPr lang="en-US" dirty="0"/>
              <a:t>and is more efficient at handling </a:t>
            </a:r>
            <a:r>
              <a:rPr lang="en-US" b="1" dirty="0"/>
              <a:t>slow-to-access sequential media</a:t>
            </a:r>
            <a:r>
              <a:rPr lang="en-US" dirty="0"/>
              <a:t>. </a:t>
            </a:r>
          </a:p>
          <a:p>
            <a:r>
              <a:rPr lang="en-US" dirty="0"/>
              <a:t>Merge sort is often the best choice for sorting a linked list: in this situation it is relatively easy to implement a merge sort in such a way that it requires only O(1) extra space, and the slow random-access performance of a linked list makes some other algorithms (such as quicksort) perform poorly, and others (such as heapsort) completely impossible.</a:t>
            </a:r>
          </a:p>
        </p:txBody>
      </p:sp>
    </p:spTree>
    <p:extLst>
      <p:ext uri="{BB962C8B-B14F-4D97-AF65-F5344CB8AC3E}">
        <p14:creationId xmlns:p14="http://schemas.microsoft.com/office/powerpoint/2010/main" val="247036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Inversion Count for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Inversion Count for an array indicates – how far an array is from being sorted. </a:t>
            </a:r>
          </a:p>
          <a:p>
            <a:pPr lvl="1"/>
            <a:r>
              <a:rPr lang="en-US" sz="2000" dirty="0"/>
              <a:t>If it is already sorted then inversion count is 0. </a:t>
            </a:r>
          </a:p>
          <a:p>
            <a:pPr lvl="1"/>
            <a:r>
              <a:rPr lang="en-US" sz="2000" dirty="0"/>
              <a:t>If it is sorted in complete reverse order, then the count is the maximum. </a:t>
            </a:r>
          </a:p>
          <a:p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The sequence 2, 4, 1, 3, 5 has three inversions </a:t>
            </a:r>
          </a:p>
          <a:p>
            <a:pPr lvl="1"/>
            <a:r>
              <a:rPr lang="en-US" sz="2000" dirty="0"/>
              <a:t>(2, 1), (4, 1), (4, 3).</a:t>
            </a:r>
          </a:p>
          <a:p>
            <a:r>
              <a:rPr lang="en-US" sz="2400" dirty="0"/>
              <a:t>Can get the inversion count for free during the merge stage of the Merge Sort.</a:t>
            </a:r>
          </a:p>
          <a:p>
            <a:r>
              <a:rPr lang="en-US" sz="2400" dirty="0"/>
              <a:t>Can use the inversion count as a metric for a movie recommender.</a:t>
            </a:r>
          </a:p>
          <a:p>
            <a:pPr lvl="1"/>
            <a:r>
              <a:rPr lang="en-US" sz="2000" dirty="0"/>
              <a:t>If users rank a set of movies from one to five, then that ranking can be compared to other people’s rankings. It is reasonable to suggest that people with “similar rankings”  might </a:t>
            </a:r>
            <a:r>
              <a:rPr lang="en-US" sz="2000"/>
              <a:t>have similar taste </a:t>
            </a:r>
            <a:r>
              <a:rPr lang="en-US" sz="2000" dirty="0"/>
              <a:t>and therefore recommend movies that one person likes to the other.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91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606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Merge Sort Invented by John von Neumann in 1945</vt:lpstr>
      <vt:lpstr>Merge Sort</vt:lpstr>
      <vt:lpstr>A recursive merge sort algorithm used to sort an array of 7 integer values. These are the steps a human would take to emulate merge sort (top-down)</vt:lpstr>
      <vt:lpstr>PowerPoint Presentation</vt:lpstr>
      <vt:lpstr>Merge Sort</vt:lpstr>
      <vt:lpstr>Watching MergeSort walk thru its sort with our sample.</vt:lpstr>
      <vt:lpstr>PowerPoint Presentation</vt:lpstr>
      <vt:lpstr>Performance</vt:lpstr>
      <vt:lpstr>Inversion Count for an array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Friedrich</dc:creator>
  <cp:lastModifiedBy>Kurt Friedrich</cp:lastModifiedBy>
  <cp:revision>72</cp:revision>
  <dcterms:created xsi:type="dcterms:W3CDTF">2013-01-13T00:17:32Z</dcterms:created>
  <dcterms:modified xsi:type="dcterms:W3CDTF">2017-05-30T16:50:25Z</dcterms:modified>
</cp:coreProperties>
</file>