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9" r:id="rId4"/>
    <p:sldId id="287" r:id="rId5"/>
    <p:sldId id="275" r:id="rId6"/>
    <p:sldId id="289" r:id="rId7"/>
    <p:sldId id="278" r:id="rId8"/>
    <p:sldId id="277" r:id="rId9"/>
    <p:sldId id="279" r:id="rId10"/>
    <p:sldId id="276" r:id="rId11"/>
    <p:sldId id="281"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98"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4/29/2019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base"/>
            <a:r>
              <a:rPr lang="en-US" b="1" dirty="0" smtClean="0"/>
              <a:t>Linked Lists 3</a:t>
            </a:r>
            <a:br>
              <a:rPr lang="en-US" b="1" dirty="0" smtClean="0"/>
            </a:br>
            <a:r>
              <a:rPr lang="en-US" b="1" dirty="0" smtClean="0"/>
              <a:t>An ordered Linked List</a:t>
            </a:r>
            <a:endParaRPr lang="en-US" b="1" dirty="0"/>
          </a:p>
        </p:txBody>
      </p:sp>
      <p:sp>
        <p:nvSpPr>
          <p:cNvPr id="3" name="Subtitle 2"/>
          <p:cNvSpPr>
            <a:spLocks noGrp="1"/>
          </p:cNvSpPr>
          <p:nvPr>
            <p:ph type="subTitle" idx="1"/>
          </p:nvPr>
        </p:nvSpPr>
        <p:spPr/>
        <p:txBody>
          <a:bodyPr/>
          <a:lstStyle/>
          <a:p>
            <a:r>
              <a:rPr lang="en-US" dirty="0" smtClean="0"/>
              <a:t>Kurt Friedrich</a:t>
            </a:r>
          </a:p>
          <a:p>
            <a:r>
              <a:rPr lang="en-US" dirty="0" smtClean="0"/>
              <a:t>Spring 2019</a:t>
            </a:r>
            <a:endParaRPr lang="en-US" dirty="0"/>
          </a:p>
        </p:txBody>
      </p:sp>
    </p:spTree>
    <p:extLst>
      <p:ext uri="{BB962C8B-B14F-4D97-AF65-F5344CB8AC3E}">
        <p14:creationId xmlns:p14="http://schemas.microsoft.com/office/powerpoint/2010/main" val="1326892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638800"/>
          </a:xfrm>
        </p:spPr>
        <p:txBody>
          <a:bodyPr>
            <a:normAutofit/>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bool</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a:t>
            </a:r>
            <a:r>
              <a:rPr lang="en-US" sz="2000" dirty="0" smtClean="0">
                <a:solidFill>
                  <a:srgbClr val="008000"/>
                </a:solidFill>
                <a:highlight>
                  <a:srgbClr val="FFFFFF"/>
                </a:highlight>
                <a:latin typeface="Consolas" panose="020B0609020204030204" pitchFamily="49" charset="0"/>
              </a:rPr>
              <a:t>INDEX</a:t>
            </a:r>
          </a:p>
          <a:p>
            <a:r>
              <a:rPr lang="en-US" sz="2400" dirty="0" smtClean="0">
                <a:solidFill>
                  <a:prstClr val="black"/>
                </a:solidFill>
              </a:rPr>
              <a:t>Will return true if succeed, false if fail</a:t>
            </a:r>
          </a:p>
          <a:p>
            <a:r>
              <a:rPr lang="en-US" sz="2400" dirty="0" smtClean="0">
                <a:solidFill>
                  <a:prstClr val="black"/>
                </a:solidFill>
              </a:rPr>
              <a:t>Unl</a:t>
            </a:r>
            <a:r>
              <a:rPr lang="en-US" sz="2400" dirty="0" smtClean="0"/>
              <a:t>ike </a:t>
            </a:r>
            <a:r>
              <a:rPr lang="en-US" sz="2400" dirty="0"/>
              <a:t>an array, we will call </a:t>
            </a:r>
            <a:r>
              <a:rPr lang="en-US" sz="2400" dirty="0" smtClean="0"/>
              <a:t>1 </a:t>
            </a:r>
            <a:r>
              <a:rPr lang="en-US" sz="2400" dirty="0"/>
              <a:t>the first item on list</a:t>
            </a:r>
          </a:p>
          <a:p>
            <a:r>
              <a:rPr lang="en-US" sz="2400" dirty="0"/>
              <a:t>If </a:t>
            </a:r>
            <a:r>
              <a:rPr lang="en-US" sz="2400" dirty="0" smtClean="0"/>
              <a:t>the list is empty, we will return a false</a:t>
            </a:r>
            <a:endParaRPr lang="en-US" sz="2400" dirty="0"/>
          </a:p>
          <a:p>
            <a:r>
              <a:rPr lang="en-US" sz="2400" dirty="0" smtClean="0"/>
              <a:t>Again, assumes </a:t>
            </a:r>
            <a:r>
              <a:rPr lang="en-US" sz="2400" dirty="0"/>
              <a:t>you start with an empty list, and you have some definition of what the order </a:t>
            </a:r>
            <a:r>
              <a:rPr lang="en-US" sz="2400" dirty="0" smtClean="0"/>
              <a:t>means.</a:t>
            </a:r>
            <a:endParaRPr lang="en-US" sz="2400" dirty="0"/>
          </a:p>
          <a:p>
            <a:r>
              <a:rPr lang="en-US" sz="2400" dirty="0"/>
              <a:t>I</a:t>
            </a:r>
            <a:r>
              <a:rPr lang="en-US" sz="2400" dirty="0" smtClean="0"/>
              <a:t>f </a:t>
            </a:r>
            <a:r>
              <a:rPr lang="en-US" sz="2400" dirty="0"/>
              <a:t>they want to remove the top </a:t>
            </a:r>
            <a:r>
              <a:rPr lang="en-US" sz="2400" dirty="0" smtClean="0"/>
              <a:t>node, </a:t>
            </a:r>
            <a:r>
              <a:rPr lang="en-US" sz="2400" dirty="0"/>
              <a:t>we already have a method for </a:t>
            </a:r>
            <a:r>
              <a:rPr lang="en-US" sz="2400" dirty="0" smtClean="0"/>
              <a:t>that, so just call it and then return true</a:t>
            </a:r>
          </a:p>
          <a:p>
            <a:r>
              <a:rPr lang="en-US" sz="2400" dirty="0" smtClean="0"/>
              <a:t>Again, we will walk the list, stopping before the one to delete, and just “rewire” that one out of the LL</a:t>
            </a:r>
          </a:p>
          <a:p>
            <a:r>
              <a:rPr lang="en-US" sz="2400" dirty="0" smtClean="0"/>
              <a:t>If we get to the end and don’t find it, we return false.</a:t>
            </a:r>
          </a:p>
          <a:p>
            <a:endParaRPr lang="en-US" sz="2800" dirty="0">
              <a:solidFill>
                <a:prstClr val="black"/>
              </a:solidFill>
            </a:endParaRPr>
          </a:p>
          <a:p>
            <a:pPr marL="0" indent="0">
              <a:buNone/>
            </a:pPr>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854381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lvl="1" algn="ctr" rtl="0">
              <a:spcBef>
                <a:spcPct val="0"/>
              </a:spcBef>
            </a:pPr>
            <a:r>
              <a:rPr lang="en-US" sz="2400" dirty="0" smtClean="0"/>
              <a:t>Coding the </a:t>
            </a:r>
            <a:r>
              <a:rPr lang="en-US" sz="2400" dirty="0" err="1" smtClean="0"/>
              <a:t>RemoveAt</a:t>
            </a:r>
            <a:r>
              <a:rPr lang="en-US" sz="2400" dirty="0" smtClean="0"/>
              <a:t>(index)</a:t>
            </a:r>
            <a:endParaRPr lang="en-US" dirty="0"/>
          </a:p>
        </p:txBody>
      </p:sp>
      <p:sp>
        <p:nvSpPr>
          <p:cNvPr id="3" name="Content Placeholder 2"/>
          <p:cNvSpPr>
            <a:spLocks noGrp="1"/>
          </p:cNvSpPr>
          <p:nvPr>
            <p:ph idx="1"/>
          </p:nvPr>
        </p:nvSpPr>
        <p:spPr>
          <a:xfrm>
            <a:off x="304800" y="838200"/>
            <a:ext cx="8534400" cy="5638800"/>
          </a:xfrm>
        </p:spPr>
        <p:txBody>
          <a:bodyPr>
            <a:normAutofit fontScale="85000" lnSpcReduction="10000"/>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INDEX</a:t>
            </a:r>
          </a:p>
          <a:p>
            <a:r>
              <a:rPr lang="en-US" sz="2400" dirty="0" smtClean="0"/>
              <a:t>If LL is empty, return false</a:t>
            </a:r>
          </a:p>
          <a:p>
            <a:r>
              <a:rPr lang="en-US" sz="2400" dirty="0" smtClean="0"/>
              <a:t>If the index is 1, just call our existing method </a:t>
            </a:r>
            <a:r>
              <a:rPr lang="en-US" sz="2400" dirty="0" err="1"/>
              <a:t>RemoveFromFront</a:t>
            </a:r>
            <a:r>
              <a:rPr lang="en-US" sz="2400" dirty="0" smtClean="0"/>
              <a:t>();</a:t>
            </a:r>
          </a:p>
          <a:p>
            <a:pPr lvl="1"/>
            <a:r>
              <a:rPr lang="en-US" sz="2000" dirty="0" smtClean="0"/>
              <a:t>Return true</a:t>
            </a:r>
          </a:p>
          <a:p>
            <a:pPr lvl="0"/>
            <a:r>
              <a:rPr lang="en-US" sz="2400" dirty="0" smtClean="0">
                <a:solidFill>
                  <a:prstClr val="black"/>
                </a:solidFill>
              </a:rPr>
              <a:t>Otherwise, </a:t>
            </a:r>
          </a:p>
          <a:p>
            <a:pPr lvl="1"/>
            <a:r>
              <a:rPr lang="en-US" sz="2400" dirty="0" smtClean="0">
                <a:solidFill>
                  <a:prstClr val="black"/>
                </a:solidFill>
              </a:rPr>
              <a:t>create a counter integer to keep track on our index as we traverse the LL</a:t>
            </a:r>
          </a:p>
          <a:p>
            <a:pPr lvl="1"/>
            <a:r>
              <a:rPr lang="en-US" sz="2400" dirty="0" smtClean="0">
                <a:solidFill>
                  <a:prstClr val="black"/>
                </a:solidFill>
              </a:rPr>
              <a:t>Create an index object ref ( cur) to read the list’s node values and set it to the value in our </a:t>
            </a:r>
            <a:r>
              <a:rPr lang="en-US" sz="2400" dirty="0" err="1" smtClean="0"/>
              <a:t>frontOfList</a:t>
            </a:r>
            <a:r>
              <a:rPr lang="en-US" sz="2400" dirty="0" smtClean="0"/>
              <a:t> variable.</a:t>
            </a:r>
            <a:endParaRPr lang="en-US" sz="2400" dirty="0" smtClean="0">
              <a:solidFill>
                <a:prstClr val="black"/>
              </a:solidFill>
            </a:endParaRPr>
          </a:p>
          <a:p>
            <a:pPr lvl="0"/>
            <a:r>
              <a:rPr lang="en-US" sz="2400" dirty="0" smtClean="0"/>
              <a:t>In a while loop, just walk the list cur </a:t>
            </a:r>
            <a:r>
              <a:rPr lang="en-US" sz="2400" dirty="0"/>
              <a:t>= </a:t>
            </a:r>
            <a:r>
              <a:rPr lang="en-US" sz="2400" dirty="0" err="1" smtClean="0"/>
              <a:t>cur.node_next_pointer</a:t>
            </a:r>
            <a:r>
              <a:rPr lang="en-US" sz="2400" dirty="0" smtClean="0"/>
              <a:t>; while bumping the counter, until </a:t>
            </a:r>
            <a:r>
              <a:rPr lang="en-US" sz="2000" dirty="0" err="1" smtClean="0"/>
              <a:t>cur.node_next_pointer</a:t>
            </a:r>
            <a:r>
              <a:rPr lang="en-US" sz="2000" dirty="0" smtClean="0"/>
              <a:t> </a:t>
            </a:r>
            <a:r>
              <a:rPr lang="en-US" sz="2000" dirty="0"/>
              <a:t>!= null &amp;&amp; counter &lt; index - 1</a:t>
            </a:r>
            <a:endParaRPr lang="en-US" sz="2400" dirty="0" smtClean="0"/>
          </a:p>
          <a:p>
            <a:pPr lvl="0"/>
            <a:r>
              <a:rPr lang="en-US" sz="2400" dirty="0" smtClean="0"/>
              <a:t>When </a:t>
            </a:r>
            <a:r>
              <a:rPr lang="en-US" sz="2400" dirty="0"/>
              <a:t>we exit the while loop, we know </a:t>
            </a:r>
            <a:r>
              <a:rPr lang="en-US" sz="2400" dirty="0" smtClean="0"/>
              <a:t>cur </a:t>
            </a:r>
            <a:r>
              <a:rPr lang="en-US" sz="2400" dirty="0"/>
              <a:t>is pointing in front of the item that we want to </a:t>
            </a:r>
            <a:r>
              <a:rPr lang="en-US" sz="2400" dirty="0" smtClean="0"/>
              <a:t>delete </a:t>
            </a:r>
            <a:r>
              <a:rPr lang="en-US" sz="2400" b="1" i="1" dirty="0" smtClean="0"/>
              <a:t>or</a:t>
            </a:r>
            <a:r>
              <a:rPr lang="en-US" sz="2400" dirty="0" smtClean="0"/>
              <a:t> </a:t>
            </a:r>
            <a:r>
              <a:rPr lang="en-US" sz="2400" dirty="0"/>
              <a:t>we ran to the end of the list </a:t>
            </a:r>
            <a:r>
              <a:rPr lang="en-US" sz="2400" dirty="0" smtClean="0"/>
              <a:t>without finding it</a:t>
            </a:r>
          </a:p>
          <a:p>
            <a:pPr lvl="0"/>
            <a:r>
              <a:rPr lang="en-US" sz="2400" dirty="0" smtClean="0"/>
              <a:t>if </a:t>
            </a:r>
            <a:r>
              <a:rPr lang="en-US" sz="2400" dirty="0"/>
              <a:t>(counter == index </a:t>
            </a:r>
            <a:r>
              <a:rPr lang="en-US" sz="2400" dirty="0" smtClean="0"/>
              <a:t>– 1), we are just above the one to delete</a:t>
            </a:r>
          </a:p>
          <a:p>
            <a:pPr lvl="1"/>
            <a:r>
              <a:rPr lang="en-US" sz="1900" dirty="0" err="1"/>
              <a:t>current.node_next_pointer</a:t>
            </a:r>
            <a:r>
              <a:rPr lang="en-US" sz="1900" dirty="0"/>
              <a:t> = </a:t>
            </a:r>
            <a:r>
              <a:rPr lang="en-US" sz="1900" dirty="0" err="1"/>
              <a:t>current.node_next_pointer.node_next_pointer</a:t>
            </a:r>
            <a:r>
              <a:rPr lang="en-US" sz="1900" dirty="0" smtClean="0"/>
              <a:t>;</a:t>
            </a:r>
          </a:p>
          <a:p>
            <a:pPr lvl="1"/>
            <a:r>
              <a:rPr lang="en-US" sz="1900" dirty="0" smtClean="0"/>
              <a:t>Chops the node out with no one pointing to them, now return true</a:t>
            </a:r>
          </a:p>
          <a:p>
            <a:r>
              <a:rPr lang="en-US" sz="2300" dirty="0" smtClean="0"/>
              <a:t>Otherwise, we are at the end, return false</a:t>
            </a:r>
          </a:p>
          <a:p>
            <a:pPr lvl="1"/>
            <a:endParaRPr lang="en-US" sz="1900" dirty="0">
              <a:solidFill>
                <a:prstClr val="black"/>
              </a:solidFill>
            </a:endParaRPr>
          </a:p>
          <a:p>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2767791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000" dirty="0" err="1" smtClean="0">
                <a:solidFill>
                  <a:srgbClr val="000000"/>
                </a:solidFill>
                <a:highlight>
                  <a:srgbClr val="FFFFFF"/>
                </a:highlight>
                <a:latin typeface="Consolas" panose="020B0609020204030204" pitchFamily="49" charset="0"/>
              </a:rPr>
              <a:t>RemoveAt</a:t>
            </a:r>
            <a:r>
              <a:rPr lang="en-US" sz="2000" dirty="0" smtClean="0">
                <a:solidFill>
                  <a:srgbClr val="000000"/>
                </a:solidFill>
                <a:highlight>
                  <a:srgbClr val="FFFFFF"/>
                </a:highlight>
                <a:latin typeface="Consolas" panose="020B0609020204030204" pitchFamily="49" charset="0"/>
              </a:rPr>
              <a:t>(1)</a:t>
            </a:r>
            <a:br>
              <a:rPr lang="en-US" sz="2000" dirty="0" smtClean="0">
                <a:solidFill>
                  <a:srgbClr val="000000"/>
                </a:solidFill>
                <a:highlight>
                  <a:srgbClr val="FFFFFF"/>
                </a:highlight>
                <a:latin typeface="Consolas" panose="020B0609020204030204" pitchFamily="49" charset="0"/>
              </a:rPr>
            </a:br>
            <a:r>
              <a:rPr lang="en-US" sz="2000" dirty="0" smtClean="0">
                <a:solidFill>
                  <a:srgbClr val="008000"/>
                </a:solidFill>
                <a:highlight>
                  <a:srgbClr val="FFFFFF"/>
                </a:highlight>
                <a:latin typeface="Consolas" panose="020B0609020204030204" pitchFamily="49" charset="0"/>
              </a:rPr>
              <a:t>//Remove </a:t>
            </a:r>
            <a:r>
              <a:rPr lang="en-US" sz="2000" dirty="0">
                <a:solidFill>
                  <a:srgbClr val="008000"/>
                </a:solidFill>
                <a:highlight>
                  <a:srgbClr val="FFFFFF"/>
                </a:highlight>
                <a:latin typeface="Consolas" panose="020B0609020204030204" pitchFamily="49" charset="0"/>
              </a:rPr>
              <a:t>by INDEX</a:t>
            </a:r>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endParaRPr lang="en-US" dirty="0"/>
          </a:p>
        </p:txBody>
      </p:sp>
      <p:sp>
        <p:nvSpPr>
          <p:cNvPr id="5" name="Rectangle 4"/>
          <p:cNvSpPr/>
          <p:nvPr/>
        </p:nvSpPr>
        <p:spPr>
          <a:xfrm>
            <a:off x="5562600" y="3505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smtClean="0"/>
              <a:t>void</a:t>
            </a:r>
            <a:endParaRPr lang="en-US" dirty="0"/>
          </a:p>
        </p:txBody>
      </p:sp>
      <p:sp>
        <p:nvSpPr>
          <p:cNvPr id="3" name="TextBox 2"/>
          <p:cNvSpPr txBox="1"/>
          <p:nvPr/>
        </p:nvSpPr>
        <p:spPr>
          <a:xfrm>
            <a:off x="228600" y="4343400"/>
            <a:ext cx="8816901" cy="1538883"/>
          </a:xfrm>
          <a:prstGeom prst="rect">
            <a:avLst/>
          </a:prstGeom>
          <a:noFill/>
        </p:spPr>
        <p:txBody>
          <a:bodyPr wrap="none" rtlCol="0">
            <a:spAutoFit/>
          </a:bodyPr>
          <a:lstStyle/>
          <a:p>
            <a:r>
              <a:rPr lang="en-US" i="1" dirty="0" smtClean="0"/>
              <a:t>When cur is pointing at (1), its </a:t>
            </a:r>
            <a:r>
              <a:rPr lang="en-US" i="1" dirty="0" err="1" smtClean="0"/>
              <a:t>obj</a:t>
            </a:r>
            <a:r>
              <a:rPr lang="en-US" i="1" dirty="0" smtClean="0"/>
              <a:t> ref to next node is pointing at (2)</a:t>
            </a:r>
          </a:p>
          <a:p>
            <a:r>
              <a:rPr lang="en-US" i="1" dirty="0" smtClean="0"/>
              <a:t>Counter will be at 1, index is 1, so  (</a:t>
            </a:r>
            <a:r>
              <a:rPr lang="en-US" dirty="0" smtClean="0"/>
              <a:t>counter   &lt; </a:t>
            </a:r>
            <a:r>
              <a:rPr lang="en-US" dirty="0"/>
              <a:t>index </a:t>
            </a:r>
            <a:r>
              <a:rPr lang="en-US" dirty="0" smtClean="0"/>
              <a:t>– 1 ) is now false, so we are</a:t>
            </a:r>
          </a:p>
          <a:p>
            <a:r>
              <a:rPr lang="en-US" i="1" dirty="0"/>
              <a:t>	</a:t>
            </a:r>
            <a:r>
              <a:rPr lang="en-US" i="1" dirty="0" smtClean="0"/>
              <a:t>now just in front of where we want to remove node (1)</a:t>
            </a:r>
            <a:endParaRPr lang="en-US" i="1" dirty="0"/>
          </a:p>
          <a:p>
            <a:r>
              <a:rPr lang="en-US" sz="2000" dirty="0" err="1">
                <a:solidFill>
                  <a:schemeClr val="accent6">
                    <a:lumMod val="75000"/>
                  </a:schemeClr>
                </a:solidFill>
              </a:rPr>
              <a:t>current.node_next_pointer</a:t>
            </a:r>
            <a:r>
              <a:rPr lang="en-US" sz="2000" dirty="0">
                <a:solidFill>
                  <a:schemeClr val="accent6">
                    <a:lumMod val="75000"/>
                  </a:schemeClr>
                </a:solidFill>
              </a:rPr>
              <a:t> = </a:t>
            </a:r>
            <a:r>
              <a:rPr lang="en-US" sz="2000" dirty="0" err="1">
                <a:solidFill>
                  <a:schemeClr val="accent6">
                    <a:lumMod val="75000"/>
                  </a:schemeClr>
                </a:solidFill>
              </a:rPr>
              <a:t>current.node_next_pointer.node_next_pointer</a:t>
            </a:r>
            <a:r>
              <a:rPr lang="en-US" sz="2000" dirty="0" smtClean="0">
                <a:solidFill>
                  <a:schemeClr val="accent6">
                    <a:lumMod val="75000"/>
                  </a:schemeClr>
                </a:solidFill>
              </a:rPr>
              <a:t>;</a:t>
            </a:r>
          </a:p>
          <a:p>
            <a:r>
              <a:rPr lang="en-US" sz="2000" dirty="0" smtClean="0"/>
              <a:t>This is cool, looking thru one </a:t>
            </a:r>
            <a:r>
              <a:rPr lang="en-US" sz="2000" dirty="0" err="1" smtClean="0"/>
              <a:t>obj</a:t>
            </a:r>
            <a:r>
              <a:rPr lang="en-US" sz="2000" dirty="0" smtClean="0"/>
              <a:t> and then the next one to the object one after that.</a:t>
            </a:r>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8600" y="2743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5" name="Straight Arrow Connector 14"/>
          <p:cNvCxnSpPr>
            <a:endCxn id="12" idx="1"/>
          </p:cNvCxnSpPr>
          <p:nvPr/>
        </p:nvCxnSpPr>
        <p:spPr>
          <a:xfrm>
            <a:off x="2971800" y="2667000"/>
            <a:ext cx="1066800" cy="3810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8600" y="11430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7" name="TextBox 6"/>
          <p:cNvSpPr txBox="1"/>
          <p:nvPr/>
        </p:nvSpPr>
        <p:spPr>
          <a:xfrm>
            <a:off x="3505200" y="2057400"/>
            <a:ext cx="579119"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5105400" y="2743200"/>
            <a:ext cx="3962400" cy="646331"/>
          </a:xfrm>
          <a:prstGeom prst="rect">
            <a:avLst/>
          </a:prstGeom>
          <a:noFill/>
        </p:spPr>
        <p:txBody>
          <a:bodyPr wrap="square" rtlCol="0">
            <a:spAutoFit/>
          </a:bodyPr>
          <a:lstStyle/>
          <a:p>
            <a:r>
              <a:rPr lang="en-US" dirty="0" smtClean="0"/>
              <a:t>(2)-&gt;now lost in space as no one pointing to it!</a:t>
            </a:r>
            <a:endParaRPr lang="en-US" dirty="0"/>
          </a:p>
        </p:txBody>
      </p:sp>
      <p:sp>
        <p:nvSpPr>
          <p:cNvPr id="18" name="TextBox 17"/>
          <p:cNvSpPr txBox="1"/>
          <p:nvPr/>
        </p:nvSpPr>
        <p:spPr>
          <a:xfrm>
            <a:off x="6629400" y="3505200"/>
            <a:ext cx="990600" cy="369332"/>
          </a:xfrm>
          <a:prstGeom prst="rect">
            <a:avLst/>
          </a:prstGeom>
          <a:noFill/>
        </p:spPr>
        <p:txBody>
          <a:bodyPr wrap="square" rtlCol="0">
            <a:spAutoFit/>
          </a:bodyPr>
          <a:lstStyle/>
          <a:p>
            <a:r>
              <a:rPr lang="en-US" dirty="0" smtClean="0"/>
              <a:t>(3)-&gt;(</a:t>
            </a:r>
            <a:r>
              <a:rPr lang="en-US" dirty="0"/>
              <a:t>2</a:t>
            </a:r>
            <a:r>
              <a:rPr lang="en-US" dirty="0" smtClean="0"/>
              <a:t>)</a:t>
            </a:r>
            <a:endParaRPr lang="en-US" dirty="0"/>
          </a:p>
        </p:txBody>
      </p:sp>
      <p:sp>
        <p:nvSpPr>
          <p:cNvPr id="26" name="TextBox 25"/>
          <p:cNvSpPr txBox="1"/>
          <p:nvPr/>
        </p:nvSpPr>
        <p:spPr>
          <a:xfrm>
            <a:off x="1295400" y="3200400"/>
            <a:ext cx="2851550" cy="1200329"/>
          </a:xfrm>
          <a:prstGeom prst="rect">
            <a:avLst/>
          </a:prstGeom>
          <a:noFill/>
        </p:spPr>
        <p:txBody>
          <a:bodyPr wrap="none" rtlCol="0">
            <a:spAutoFit/>
          </a:bodyPr>
          <a:lstStyle/>
          <a:p>
            <a:r>
              <a:rPr lang="en-US" dirty="0" smtClean="0">
                <a:solidFill>
                  <a:schemeClr val="accent6">
                    <a:lumMod val="75000"/>
                  </a:schemeClr>
                </a:solidFill>
              </a:rPr>
              <a:t>Re-wire (0)’s pointer</a:t>
            </a:r>
          </a:p>
          <a:p>
            <a:r>
              <a:rPr lang="en-US" dirty="0" smtClean="0">
                <a:solidFill>
                  <a:schemeClr val="accent6">
                    <a:lumMod val="75000"/>
                  </a:schemeClr>
                </a:solidFill>
              </a:rPr>
              <a:t>to skip over (1) and now </a:t>
            </a:r>
          </a:p>
          <a:p>
            <a:r>
              <a:rPr lang="en-US" dirty="0" smtClean="0">
                <a:solidFill>
                  <a:schemeClr val="accent6">
                    <a:lumMod val="75000"/>
                  </a:schemeClr>
                </a:solidFill>
              </a:rPr>
              <a:t>point to (2), which becomes</a:t>
            </a:r>
          </a:p>
          <a:p>
            <a:r>
              <a:rPr lang="en-US" dirty="0" smtClean="0">
                <a:solidFill>
                  <a:schemeClr val="accent6">
                    <a:lumMod val="75000"/>
                  </a:schemeClr>
                </a:solidFill>
              </a:rPr>
              <a:t>the new (1)</a:t>
            </a:r>
            <a:endParaRPr lang="en-US" dirty="0">
              <a:solidFill>
                <a:schemeClr val="accent6">
                  <a:lumMod val="75000"/>
                </a:schemeClr>
              </a:solidFill>
            </a:endParaRPr>
          </a:p>
        </p:txBody>
      </p:sp>
      <p:grpSp>
        <p:nvGrpSpPr>
          <p:cNvPr id="10" name="Group 9"/>
          <p:cNvGrpSpPr/>
          <p:nvPr/>
        </p:nvGrpSpPr>
        <p:grpSpPr>
          <a:xfrm>
            <a:off x="3505200" y="2819400"/>
            <a:ext cx="152400" cy="152400"/>
            <a:chOff x="3505200" y="2819400"/>
            <a:chExt cx="152400" cy="152400"/>
          </a:xfrm>
        </p:grpSpPr>
        <p:cxnSp>
          <p:nvCxnSpPr>
            <p:cNvPr id="9" name="Straight Connector 8"/>
            <p:cNvCxnSpPr/>
            <p:nvPr/>
          </p:nvCxnSpPr>
          <p:spPr>
            <a:xfrm flipH="1">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Arc 13"/>
          <p:cNvSpPr/>
          <p:nvPr/>
        </p:nvSpPr>
        <p:spPr>
          <a:xfrm flipH="1" flipV="1">
            <a:off x="3048000" y="1676400"/>
            <a:ext cx="4800600" cy="2209800"/>
          </a:xfrm>
          <a:prstGeom prst="arc">
            <a:avLst>
              <a:gd name="adj1" fmla="val 16094051"/>
              <a:gd name="adj2" fmla="val 74412"/>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42962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An Ordered Linked List</a:t>
            </a:r>
            <a:endParaRPr lang="en-US" sz="4000" dirty="0"/>
          </a:p>
        </p:txBody>
      </p:sp>
      <p:sp>
        <p:nvSpPr>
          <p:cNvPr id="3" name="Content Placeholder 2"/>
          <p:cNvSpPr>
            <a:spLocks noGrp="1"/>
          </p:cNvSpPr>
          <p:nvPr>
            <p:ph idx="1"/>
          </p:nvPr>
        </p:nvSpPr>
        <p:spPr/>
        <p:txBody>
          <a:bodyPr>
            <a:noAutofit/>
          </a:bodyPr>
          <a:lstStyle/>
          <a:p>
            <a:r>
              <a:rPr lang="en-US" sz="2400" dirty="0" smtClean="0"/>
              <a:t>An unordered LL is a good underlying structure for simple lists, or other ADTs, such as stacks and queues.</a:t>
            </a:r>
          </a:p>
          <a:p>
            <a:r>
              <a:rPr lang="en-US" sz="2400" dirty="0" smtClean="0"/>
              <a:t>By adding 2 new methods, and never using any of the other methods, a LL can be an ordered LL, where every item in the list is “less than” the ones before it</a:t>
            </a:r>
          </a:p>
          <a:p>
            <a:r>
              <a:rPr lang="en-US" sz="2400" dirty="0" smtClean="0"/>
              <a:t>What if you want a queue like operation but you want to prioritize who gets “popped”, who gets service first?  </a:t>
            </a:r>
          </a:p>
          <a:p>
            <a:pPr lvl="1"/>
            <a:r>
              <a:rPr lang="en-US" sz="2000" dirty="0" smtClean="0"/>
              <a:t>Instead of  first in first out queue, you can have a “doesn’t matter when you were put it, but highest priority always gets serviced first queue</a:t>
            </a:r>
            <a:endParaRPr lang="en-US" sz="2000" dirty="0"/>
          </a:p>
        </p:txBody>
      </p:sp>
    </p:spTree>
    <p:extLst>
      <p:ext uri="{BB962C8B-B14F-4D97-AF65-F5344CB8AC3E}">
        <p14:creationId xmlns:p14="http://schemas.microsoft.com/office/powerpoint/2010/main" val="729639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3600" dirty="0" smtClean="0"/>
              <a:t>More methods</a:t>
            </a:r>
            <a:endParaRPr lang="en-US" sz="3600" dirty="0"/>
          </a:p>
        </p:txBody>
      </p:sp>
      <p:sp>
        <p:nvSpPr>
          <p:cNvPr id="3" name="Content Placeholder 2"/>
          <p:cNvSpPr>
            <a:spLocks noGrp="1"/>
          </p:cNvSpPr>
          <p:nvPr>
            <p:ph idx="1"/>
          </p:nvPr>
        </p:nvSpPr>
        <p:spPr>
          <a:xfrm>
            <a:off x="228600" y="685800"/>
            <a:ext cx="8686800" cy="5867400"/>
          </a:xfrm>
        </p:spPr>
        <p:txBody>
          <a:bodyPr>
            <a:normAutofit/>
          </a:bodyPr>
          <a:lstStyle/>
          <a:p>
            <a:r>
              <a:rPr lang="en-US" sz="2800" dirty="0" smtClean="0"/>
              <a:t>We have so far:</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InsertAtFront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value</a:t>
            </a: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RemoveFromFront</a:t>
            </a: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Print()   </a:t>
            </a:r>
            <a:r>
              <a:rPr lang="en-US" sz="2000" dirty="0">
                <a:solidFill>
                  <a:srgbClr val="008000"/>
                </a:solidFill>
                <a:highlight>
                  <a:srgbClr val="FFFFFF"/>
                </a:highlight>
                <a:latin typeface="Consolas" panose="020B0609020204030204" pitchFamily="49" charset="0"/>
              </a:rPr>
              <a:t>// </a:t>
            </a:r>
            <a:r>
              <a:rPr lang="en-US" sz="2000" dirty="0" smtClean="0">
                <a:solidFill>
                  <a:srgbClr val="008000"/>
                </a:solidFill>
                <a:highlight>
                  <a:srgbClr val="FFFFFF"/>
                </a:highlight>
                <a:latin typeface="Consolas" panose="020B0609020204030204" pitchFamily="49" charset="0"/>
              </a:rPr>
              <a:t>All</a:t>
            </a:r>
          </a:p>
          <a:p>
            <a:pPr marL="0" indent="0">
              <a:buNone/>
            </a:pPr>
            <a:r>
              <a:rPr lang="en-US" sz="2000" dirty="0" smtClean="0">
                <a:solidFill>
                  <a:srgbClr val="0000FF"/>
                </a:solidFill>
                <a:highlight>
                  <a:srgbClr val="FFFFFF"/>
                </a:highlight>
                <a:latin typeface="Consolas" panose="020B0609020204030204" pitchFamily="49" charset="0"/>
              </a:rPr>
              <a:t> 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Find(</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target) </a:t>
            </a:r>
            <a:r>
              <a:rPr lang="en-US" sz="2000" dirty="0">
                <a:solidFill>
                  <a:srgbClr val="008000"/>
                </a:solidFill>
                <a:highlight>
                  <a:srgbClr val="FFFFFF"/>
                </a:highlight>
                <a:latin typeface="Consolas" panose="020B0609020204030204" pitchFamily="49" charset="0"/>
              </a:rPr>
              <a:t>// by </a:t>
            </a:r>
            <a:r>
              <a:rPr lang="en-US" sz="2000" dirty="0" smtClean="0">
                <a:solidFill>
                  <a:srgbClr val="008000"/>
                </a:solidFill>
                <a:highlight>
                  <a:srgbClr val="FFFFFF"/>
                </a:highlight>
                <a:latin typeface="Consolas" panose="020B0609020204030204" pitchFamily="49" charset="0"/>
              </a:rPr>
              <a:t>value</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RemoveByValue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target</a:t>
            </a: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PrintAllMatching</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target</a:t>
            </a:r>
            <a:r>
              <a:rPr lang="en-US" sz="2000" dirty="0" smtClean="0">
                <a:solidFill>
                  <a:srgbClr val="000000"/>
                </a:solidFill>
                <a:highlight>
                  <a:srgbClr val="FFFFFF"/>
                </a:highlight>
                <a:latin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smtClean="0">
                <a:solidFill>
                  <a:srgbClr val="000000"/>
                </a:solidFill>
                <a:highlight>
                  <a:srgbClr val="FFFFFF"/>
                </a:highlight>
                <a:latin typeface="Consolas" panose="020B0609020204030204" pitchFamily="49" charset="0"/>
              </a:rPr>
              <a:t>Plus our 2 new Homework methods</a:t>
            </a:r>
            <a:endParaRPr lang="en-US" sz="2000" dirty="0">
              <a:solidFill>
                <a:srgbClr val="000000"/>
              </a:solidFill>
              <a:highlight>
                <a:srgbClr val="FFFFFF"/>
              </a:highlight>
              <a:latin typeface="Consolas" panose="020B0609020204030204" pitchFamily="49" charset="0"/>
            </a:endParaRPr>
          </a:p>
          <a:p>
            <a:endParaRPr lang="en-US" sz="2800" dirty="0" smtClean="0"/>
          </a:p>
        </p:txBody>
      </p:sp>
    </p:spTree>
    <p:extLst>
      <p:ext uri="{BB962C8B-B14F-4D97-AF65-F5344CB8AC3E}">
        <p14:creationId xmlns:p14="http://schemas.microsoft.com/office/powerpoint/2010/main" val="1026666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3600" dirty="0" smtClean="0"/>
              <a:t>Ordered LL by index, or by value</a:t>
            </a:r>
            <a:endParaRPr lang="en-US" sz="3600" dirty="0"/>
          </a:p>
        </p:txBody>
      </p:sp>
      <p:sp>
        <p:nvSpPr>
          <p:cNvPr id="3" name="Content Placeholder 2"/>
          <p:cNvSpPr>
            <a:spLocks noGrp="1"/>
          </p:cNvSpPr>
          <p:nvPr>
            <p:ph idx="1"/>
          </p:nvPr>
        </p:nvSpPr>
        <p:spPr>
          <a:xfrm>
            <a:off x="228600" y="685800"/>
            <a:ext cx="8686800" cy="5867400"/>
          </a:xfrm>
        </p:spPr>
        <p:txBody>
          <a:bodyPr>
            <a:normAutofit/>
          </a:bodyPr>
          <a:lstStyle/>
          <a:p>
            <a:pPr marL="0" indent="0">
              <a:buNone/>
            </a:pPr>
            <a:endParaRPr lang="en-US" sz="2800" dirty="0" smtClean="0"/>
          </a:p>
          <a:p>
            <a:r>
              <a:rPr lang="en-US" sz="2800" dirty="0" smtClean="0"/>
              <a:t>2 new ones allow for an ordered (by </a:t>
            </a:r>
            <a:r>
              <a:rPr lang="en-US" sz="2800" b="1" dirty="0" smtClean="0"/>
              <a:t>index</a:t>
            </a:r>
            <a:r>
              <a:rPr lang="en-US" sz="2800" dirty="0" smtClean="0"/>
              <a:t>) list</a:t>
            </a:r>
          </a:p>
          <a:p>
            <a:pPr lvl="1"/>
            <a:r>
              <a:rPr lang="en-US" sz="2400" dirty="0" smtClean="0"/>
              <a:t>You keep track of what the order is and order means</a:t>
            </a:r>
          </a:p>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index) </a:t>
            </a:r>
            <a:r>
              <a:rPr lang="en-US" sz="2000" dirty="0" smtClean="0">
                <a:solidFill>
                  <a:srgbClr val="008000"/>
                </a:solidFill>
                <a:highlight>
                  <a:srgbClr val="FFFFFF"/>
                </a:highlight>
                <a:latin typeface="Consolas" panose="020B0609020204030204" pitchFamily="49" charset="0"/>
              </a:rPr>
              <a:t>//Add by INDEX</a:t>
            </a:r>
          </a:p>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bool</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a:t>
            </a:r>
            <a:r>
              <a:rPr lang="en-US" sz="2000" dirty="0" smtClean="0">
                <a:solidFill>
                  <a:srgbClr val="008000"/>
                </a:solidFill>
                <a:highlight>
                  <a:srgbClr val="FFFFFF"/>
                </a:highlight>
                <a:latin typeface="Consolas" panose="020B0609020204030204" pitchFamily="49" charset="0"/>
              </a:rPr>
              <a:t>INDEX</a:t>
            </a:r>
          </a:p>
          <a:p>
            <a:pPr marL="0" indent="0">
              <a:buNone/>
            </a:pPr>
            <a:endParaRPr lang="en-US" sz="2000" dirty="0">
              <a:solidFill>
                <a:srgbClr val="008000"/>
              </a:solidFill>
              <a:highlight>
                <a:srgbClr val="FFFFFF"/>
              </a:highlight>
              <a:latin typeface="Consolas" panose="020B0609020204030204" pitchFamily="49" charset="0"/>
            </a:endParaRPr>
          </a:p>
          <a:p>
            <a:pPr marL="0" indent="0">
              <a:buNone/>
            </a:pPr>
            <a:endParaRPr lang="en-US" sz="2000" dirty="0" smtClean="0">
              <a:solidFill>
                <a:srgbClr val="008000"/>
              </a:solidFill>
              <a:highlight>
                <a:srgbClr val="FFFFFF"/>
              </a:highlight>
              <a:latin typeface="Consolas" panose="020B0609020204030204" pitchFamily="49" charset="0"/>
            </a:endParaRPr>
          </a:p>
          <a:p>
            <a:r>
              <a:rPr lang="en-US" sz="2800" dirty="0" smtClean="0"/>
              <a:t>This one keeps list in order by the </a:t>
            </a:r>
            <a:r>
              <a:rPr lang="en-US" sz="2800" b="1" dirty="0" smtClean="0"/>
              <a:t>value</a:t>
            </a:r>
          </a:p>
          <a:p>
            <a:pPr marL="5715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InsertInOrder</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8000"/>
                </a:solidFill>
                <a:highlight>
                  <a:srgbClr val="FFFFFF"/>
                </a:highlight>
                <a:latin typeface="Consolas" panose="020B0609020204030204" pitchFamily="49" charset="0"/>
              </a:rPr>
              <a:t>//assumes you </a:t>
            </a:r>
            <a:r>
              <a:rPr lang="en-US" sz="2000" dirty="0">
                <a:solidFill>
                  <a:srgbClr val="008000"/>
                </a:solidFill>
                <a:highlight>
                  <a:srgbClr val="FFFFFF"/>
                </a:highlight>
                <a:latin typeface="Consolas" panose="020B0609020204030204" pitchFamily="49" charset="0"/>
              </a:rPr>
              <a:t>start from </a:t>
            </a:r>
            <a:r>
              <a:rPr lang="en-US" sz="2000" dirty="0" smtClean="0">
                <a:solidFill>
                  <a:srgbClr val="008000"/>
                </a:solidFill>
                <a:highlight>
                  <a:srgbClr val="FFFFFF"/>
                </a:highlight>
                <a:latin typeface="Consolas" panose="020B0609020204030204" pitchFamily="49" charset="0"/>
              </a:rPr>
              <a:t>empty </a:t>
            </a:r>
            <a:r>
              <a:rPr lang="en-US" sz="2000" dirty="0">
                <a:solidFill>
                  <a:srgbClr val="008000"/>
                </a:solidFill>
                <a:highlight>
                  <a:srgbClr val="FFFFFF"/>
                </a:highlight>
                <a:latin typeface="Consolas" panose="020B0609020204030204" pitchFamily="49" charset="0"/>
              </a:rPr>
              <a:t>list</a:t>
            </a:r>
            <a:r>
              <a:rPr lang="en-US" sz="2000" dirty="0" smtClean="0">
                <a:solidFill>
                  <a:srgbClr val="008000"/>
                </a:solidFill>
                <a:highlight>
                  <a:srgbClr val="FFFFFF"/>
                </a:highlight>
                <a:latin typeface="Consolas" panose="020B0609020204030204" pitchFamily="49" charset="0"/>
              </a:rPr>
              <a:t>, and </a:t>
            </a:r>
            <a:r>
              <a:rPr lang="en-US" sz="2000" dirty="0">
                <a:solidFill>
                  <a:srgbClr val="008000"/>
                </a:solidFill>
                <a:highlight>
                  <a:srgbClr val="FFFFFF"/>
                </a:highlight>
                <a:latin typeface="Consolas" panose="020B0609020204030204" pitchFamily="49" charset="0"/>
              </a:rPr>
              <a:t>ONLY call this method to add </a:t>
            </a:r>
            <a:r>
              <a:rPr lang="en-US" sz="2000" dirty="0" smtClean="0">
                <a:solidFill>
                  <a:srgbClr val="008000"/>
                </a:solidFill>
                <a:highlight>
                  <a:srgbClr val="FFFFFF"/>
                </a:highlight>
                <a:latin typeface="Consolas" panose="020B0609020204030204" pitchFamily="49" charset="0"/>
              </a:rPr>
              <a:t>things</a:t>
            </a:r>
          </a:p>
        </p:txBody>
      </p:sp>
    </p:spTree>
    <p:extLst>
      <p:ext uri="{BB962C8B-B14F-4D97-AF65-F5344CB8AC3E}">
        <p14:creationId xmlns:p14="http://schemas.microsoft.com/office/powerpoint/2010/main" val="1961642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1" algn="ctr" rtl="0">
              <a:spcBef>
                <a:spcPct val="0"/>
              </a:spcBef>
            </a:pPr>
            <a:r>
              <a:rPr lang="en-US" sz="2400" b="1" i="1" dirty="0" smtClean="0"/>
              <a:t>1</a:t>
            </a:r>
            <a:r>
              <a:rPr lang="en-US" sz="2400" b="1" i="1" baseline="30000" dirty="0" smtClean="0"/>
              <a:t>st</a:t>
            </a:r>
            <a:r>
              <a:rPr lang="en-US" sz="2400" b="1" i="1" dirty="0" smtClean="0"/>
              <a:t> one, You</a:t>
            </a:r>
            <a:r>
              <a:rPr lang="en-US" sz="2400" dirty="0" smtClean="0"/>
              <a:t> keep track of what the order is and order means</a:t>
            </a:r>
            <a:endParaRPr lang="en-US" dirty="0"/>
          </a:p>
        </p:txBody>
      </p:sp>
      <p:sp>
        <p:nvSpPr>
          <p:cNvPr id="3" name="Content Placeholder 2"/>
          <p:cNvSpPr>
            <a:spLocks noGrp="1"/>
          </p:cNvSpPr>
          <p:nvPr>
            <p:ph idx="1"/>
          </p:nvPr>
        </p:nvSpPr>
        <p:spPr>
          <a:xfrm>
            <a:off x="304800" y="914400"/>
            <a:ext cx="8534400" cy="5638800"/>
          </a:xfrm>
        </p:spPr>
        <p:txBody>
          <a:bodyPr>
            <a:normAutofit/>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index</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INDEX</a:t>
            </a:r>
          </a:p>
          <a:p>
            <a:pPr marL="0" indent="0">
              <a:buNone/>
            </a:pPr>
            <a:endParaRPr lang="en-US" sz="2000" dirty="0" smtClean="0">
              <a:solidFill>
                <a:srgbClr val="0000FF"/>
              </a:solidFill>
              <a:highlight>
                <a:srgbClr val="FFFFFF"/>
              </a:highlight>
              <a:latin typeface="Consolas" panose="020B0609020204030204" pitchFamily="49" charset="0"/>
            </a:endParaRPr>
          </a:p>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bool</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a:t>
            </a:r>
            <a:r>
              <a:rPr lang="en-US" sz="2000" dirty="0" smtClean="0">
                <a:solidFill>
                  <a:srgbClr val="008000"/>
                </a:solidFill>
                <a:highlight>
                  <a:srgbClr val="FFFFFF"/>
                </a:highlight>
                <a:latin typeface="Consolas" panose="020B0609020204030204" pitchFamily="49" charset="0"/>
              </a:rPr>
              <a:t>INDEX</a:t>
            </a:r>
            <a:endParaRPr lang="en-US" sz="2800" dirty="0" smtClean="0">
              <a:solidFill>
                <a:prstClr val="black"/>
              </a:solidFill>
            </a:endParaRPr>
          </a:p>
          <a:p>
            <a:pPr lvl="0"/>
            <a:endParaRPr lang="en-US" sz="2800" dirty="0">
              <a:solidFill>
                <a:prstClr val="black"/>
              </a:solidFill>
            </a:endParaRPr>
          </a:p>
          <a:p>
            <a:pPr lvl="0"/>
            <a:r>
              <a:rPr lang="en-US" sz="2800" dirty="0" smtClean="0">
                <a:solidFill>
                  <a:prstClr val="black"/>
                </a:solidFill>
              </a:rPr>
              <a:t>If you want your LL values to be accessible by their relative </a:t>
            </a:r>
            <a:r>
              <a:rPr lang="en-US" sz="2800" b="1" dirty="0" smtClean="0">
                <a:solidFill>
                  <a:prstClr val="black"/>
                </a:solidFill>
              </a:rPr>
              <a:t>position</a:t>
            </a:r>
            <a:r>
              <a:rPr lang="en-US" sz="2800" dirty="0" smtClean="0">
                <a:solidFill>
                  <a:prstClr val="black"/>
                </a:solidFill>
              </a:rPr>
              <a:t> in the LL, start with an empty LL and only use these 2 methods to add and remove items.</a:t>
            </a:r>
          </a:p>
          <a:p>
            <a:pPr lvl="1"/>
            <a:r>
              <a:rPr lang="en-US" sz="2400" dirty="0" smtClean="0">
                <a:solidFill>
                  <a:prstClr val="black"/>
                </a:solidFill>
              </a:rPr>
              <a:t>probably should have a </a:t>
            </a:r>
            <a:r>
              <a:rPr lang="en-US" sz="2400" dirty="0" err="1" smtClean="0">
                <a:solidFill>
                  <a:prstClr val="black"/>
                </a:solidFill>
              </a:rPr>
              <a:t>PeakAt</a:t>
            </a:r>
            <a:r>
              <a:rPr lang="en-US" sz="2400" dirty="0" smtClean="0">
                <a:solidFill>
                  <a:prstClr val="black"/>
                </a:solidFill>
              </a:rPr>
              <a:t>(int index) too</a:t>
            </a:r>
          </a:p>
          <a:p>
            <a:pPr lvl="0"/>
            <a:r>
              <a:rPr lang="en-US" sz="2800" dirty="0" smtClean="0">
                <a:solidFill>
                  <a:prstClr val="black"/>
                </a:solidFill>
              </a:rPr>
              <a:t>Kind of works like a sorted array now, but the size can shrink and grow. But also, if you want the 114</a:t>
            </a:r>
            <a:r>
              <a:rPr lang="en-US" sz="2800" baseline="30000" dirty="0" smtClean="0">
                <a:solidFill>
                  <a:prstClr val="black"/>
                </a:solidFill>
              </a:rPr>
              <a:t>th</a:t>
            </a:r>
            <a:r>
              <a:rPr lang="en-US" sz="2800" dirty="0" smtClean="0">
                <a:solidFill>
                  <a:prstClr val="black"/>
                </a:solidFill>
              </a:rPr>
              <a:t> item, the code will have to traverse from the start thru all 113 links to find that 114 item, which could be slow.</a:t>
            </a:r>
            <a:endParaRPr lang="en-US" sz="2800" dirty="0">
              <a:solidFill>
                <a:prstClr val="black"/>
              </a:solidFill>
            </a:endParaRPr>
          </a:p>
          <a:p>
            <a:pPr marL="0" indent="0">
              <a:buNone/>
            </a:pPr>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188893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5052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p>
          <a:p>
            <a:pPr algn="ctr"/>
            <a:r>
              <a:rPr lang="en-US" dirty="0" smtClean="0"/>
              <a:t>Either null or the name of first node</a:t>
            </a:r>
            <a:endParaRPr lang="en-US" dirty="0"/>
          </a:p>
        </p:txBody>
      </p:sp>
      <p:sp>
        <p:nvSpPr>
          <p:cNvPr id="11" name="Rectangle 10"/>
          <p:cNvSpPr/>
          <p:nvPr/>
        </p:nvSpPr>
        <p:spPr>
          <a:xfrm>
            <a:off x="2895600" y="3886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Value:2</a:t>
            </a:r>
          </a:p>
          <a:p>
            <a:pPr algn="ctr"/>
            <a:r>
              <a:rPr lang="en-US" dirty="0" err="1" smtClean="0"/>
              <a:t>Obj</a:t>
            </a:r>
            <a:r>
              <a:rPr lang="en-US" dirty="0" smtClean="0"/>
              <a:t> ref</a:t>
            </a:r>
            <a:endParaRPr lang="en-US" dirty="0"/>
          </a:p>
        </p:txBody>
      </p:sp>
      <p:cxnSp>
        <p:nvCxnSpPr>
          <p:cNvPr id="13" name="Straight Arrow Connector 12"/>
          <p:cNvCxnSpPr/>
          <p:nvPr/>
        </p:nvCxnSpPr>
        <p:spPr>
          <a:xfrm>
            <a:off x="2286000" y="42672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9600" y="4038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a:t>
            </a:r>
            <a:r>
              <a:rPr lang="en-US" dirty="0"/>
              <a:t>9</a:t>
            </a:r>
            <a:endParaRPr lang="en-US" dirty="0" smtClean="0"/>
          </a:p>
          <a:p>
            <a:pPr algn="ctr"/>
            <a:r>
              <a:rPr lang="en-US" dirty="0" err="1" smtClean="0"/>
              <a:t>Obj</a:t>
            </a:r>
            <a:r>
              <a:rPr lang="en-US" dirty="0" smtClean="0"/>
              <a:t> ref</a:t>
            </a:r>
            <a:endParaRPr lang="en-US" dirty="0"/>
          </a:p>
        </p:txBody>
      </p:sp>
      <p:cxnSp>
        <p:nvCxnSpPr>
          <p:cNvPr id="23" name="Straight Arrow Connector 22"/>
          <p:cNvCxnSpPr/>
          <p:nvPr/>
        </p:nvCxnSpPr>
        <p:spPr>
          <a:xfrm>
            <a:off x="3962400" y="4343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943600" y="4191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a:t>
            </a:r>
            <a:r>
              <a:rPr lang="en-US" dirty="0"/>
              <a:t>3</a:t>
            </a:r>
            <a:endParaRPr lang="en-US" dirty="0" smtClean="0"/>
          </a:p>
          <a:p>
            <a:pPr algn="ctr"/>
            <a:r>
              <a:rPr lang="en-US" dirty="0" err="1" smtClean="0"/>
              <a:t>Obj</a:t>
            </a:r>
            <a:r>
              <a:rPr lang="en-US" dirty="0" smtClean="0"/>
              <a:t> ref</a:t>
            </a:r>
            <a:endParaRPr lang="en-US" dirty="0"/>
          </a:p>
        </p:txBody>
      </p:sp>
      <p:cxnSp>
        <p:nvCxnSpPr>
          <p:cNvPr id="42" name="Straight Arrow Connector 41"/>
          <p:cNvCxnSpPr/>
          <p:nvPr/>
        </p:nvCxnSpPr>
        <p:spPr>
          <a:xfrm>
            <a:off x="5486400" y="44958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467600" y="4343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a:t>
            </a:r>
            <a:r>
              <a:rPr lang="en-US" dirty="0"/>
              <a:t>6</a:t>
            </a:r>
            <a:endParaRPr lang="en-US" dirty="0" smtClean="0"/>
          </a:p>
          <a:p>
            <a:pPr algn="ctr"/>
            <a:r>
              <a:rPr lang="en-US" dirty="0" smtClean="0"/>
              <a:t>null</a:t>
            </a:r>
            <a:endParaRPr lang="en-US" dirty="0"/>
          </a:p>
        </p:txBody>
      </p:sp>
      <p:cxnSp>
        <p:nvCxnSpPr>
          <p:cNvPr id="44" name="Straight Arrow Connector 43"/>
          <p:cNvCxnSpPr/>
          <p:nvPr/>
        </p:nvCxnSpPr>
        <p:spPr>
          <a:xfrm>
            <a:off x="7010400" y="4724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04800" y="52578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p>
          <a:p>
            <a:pPr algn="ctr"/>
            <a:r>
              <a:rPr lang="en-US" dirty="0" smtClean="0"/>
              <a:t>Either null or the name of first node</a:t>
            </a:r>
            <a:endParaRPr lang="en-US" dirty="0"/>
          </a:p>
        </p:txBody>
      </p:sp>
      <p:sp>
        <p:nvSpPr>
          <p:cNvPr id="46" name="Rectangle 45"/>
          <p:cNvSpPr/>
          <p:nvPr/>
        </p:nvSpPr>
        <p:spPr>
          <a:xfrm>
            <a:off x="2895600" y="54864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 16</a:t>
            </a:r>
          </a:p>
          <a:p>
            <a:pPr algn="ctr"/>
            <a:r>
              <a:rPr lang="en-US" dirty="0" smtClean="0"/>
              <a:t>Index:2</a:t>
            </a:r>
          </a:p>
          <a:p>
            <a:pPr algn="ctr"/>
            <a:r>
              <a:rPr lang="en-US" dirty="0" err="1" smtClean="0"/>
              <a:t>Obj</a:t>
            </a:r>
            <a:r>
              <a:rPr lang="en-US" dirty="0" smtClean="0"/>
              <a:t> ref</a:t>
            </a:r>
            <a:endParaRPr lang="en-US" dirty="0"/>
          </a:p>
        </p:txBody>
      </p:sp>
      <p:cxnSp>
        <p:nvCxnSpPr>
          <p:cNvPr id="47" name="Straight Arrow Connector 46"/>
          <p:cNvCxnSpPr/>
          <p:nvPr/>
        </p:nvCxnSpPr>
        <p:spPr>
          <a:xfrm>
            <a:off x="2286000" y="60198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62400" y="60960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486400" y="6248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010400" y="64008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2400" y="152400"/>
            <a:ext cx="3097323" cy="1200329"/>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myLL.InsertAtFront</a:t>
            </a:r>
            <a:r>
              <a:rPr lang="en-US" dirty="0" smtClean="0">
                <a:solidFill>
                  <a:srgbClr val="000000"/>
                </a:solidFill>
                <a:highlight>
                  <a:srgbClr val="FFFFFF"/>
                </a:highlight>
                <a:latin typeface="Consolas" panose="020B0609020204030204" pitchFamily="49" charset="0"/>
              </a:rPr>
              <a:t>(2);</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myLL.InsertAtFront</a:t>
            </a:r>
            <a:r>
              <a:rPr lang="en-US" dirty="0" smtClean="0">
                <a:solidFill>
                  <a:srgbClr val="000000"/>
                </a:solidFill>
                <a:highlight>
                  <a:srgbClr val="FFFFFF"/>
                </a:highlight>
                <a:latin typeface="Consolas" panose="020B0609020204030204" pitchFamily="49" charset="0"/>
              </a:rPr>
              <a:t>(9);</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InsertAtFront</a:t>
            </a:r>
            <a:r>
              <a:rPr lang="en-US" dirty="0">
                <a:solidFill>
                  <a:srgbClr val="000000"/>
                </a:solidFill>
                <a:highlight>
                  <a:srgbClr val="FFFFFF"/>
                </a:highlight>
                <a:latin typeface="Consolas" panose="020B0609020204030204" pitchFamily="49" charset="0"/>
              </a:rPr>
              <a:t>(3</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InsertAtFront</a:t>
            </a:r>
            <a:r>
              <a:rPr lang="en-US" dirty="0">
                <a:solidFill>
                  <a:srgbClr val="000000"/>
                </a:solidFill>
                <a:highlight>
                  <a:srgbClr val="FFFFFF"/>
                </a:highlight>
                <a:latin typeface="Consolas" panose="020B0609020204030204" pitchFamily="49" charset="0"/>
              </a:rPr>
              <a:t>(6</a:t>
            </a:r>
            <a:r>
              <a:rPr lang="en-US" dirty="0" smtClean="0">
                <a:solidFill>
                  <a:srgbClr val="000000"/>
                </a:solidFill>
                <a:highlight>
                  <a:srgbClr val="FFFFFF"/>
                </a:highlight>
                <a:latin typeface="Consolas" panose="020B0609020204030204" pitchFamily="49" charset="0"/>
              </a:rPr>
              <a:t>);</a:t>
            </a:r>
            <a:endParaRPr lang="en-US" dirty="0"/>
          </a:p>
        </p:txBody>
      </p:sp>
      <p:sp>
        <p:nvSpPr>
          <p:cNvPr id="56" name="Rectangle 55"/>
          <p:cNvSpPr/>
          <p:nvPr/>
        </p:nvSpPr>
        <p:spPr>
          <a:xfrm>
            <a:off x="304800" y="18288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p>
          <a:p>
            <a:pPr algn="ctr"/>
            <a:r>
              <a:rPr lang="en-US" dirty="0" smtClean="0"/>
              <a:t>Either null or the name of first node</a:t>
            </a:r>
            <a:endParaRPr lang="en-US" dirty="0"/>
          </a:p>
        </p:txBody>
      </p:sp>
      <p:sp>
        <p:nvSpPr>
          <p:cNvPr id="57" name="Rectangle 56"/>
          <p:cNvSpPr/>
          <p:nvPr/>
        </p:nvSpPr>
        <p:spPr>
          <a:xfrm>
            <a:off x="2895600" y="2209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Value:6</a:t>
            </a:r>
          </a:p>
          <a:p>
            <a:pPr algn="ctr"/>
            <a:r>
              <a:rPr lang="en-US" dirty="0" err="1" smtClean="0"/>
              <a:t>Obj</a:t>
            </a:r>
            <a:r>
              <a:rPr lang="en-US" dirty="0" smtClean="0"/>
              <a:t> ref</a:t>
            </a:r>
            <a:endParaRPr lang="en-US" dirty="0"/>
          </a:p>
        </p:txBody>
      </p:sp>
      <p:cxnSp>
        <p:nvCxnSpPr>
          <p:cNvPr id="58" name="Straight Arrow Connector 57"/>
          <p:cNvCxnSpPr/>
          <p:nvPr/>
        </p:nvCxnSpPr>
        <p:spPr>
          <a:xfrm>
            <a:off x="2286000" y="25908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419600" y="2362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3</a:t>
            </a:r>
          </a:p>
          <a:p>
            <a:pPr algn="ctr"/>
            <a:r>
              <a:rPr lang="en-US" dirty="0" err="1" smtClean="0"/>
              <a:t>Obj</a:t>
            </a:r>
            <a:r>
              <a:rPr lang="en-US" dirty="0" smtClean="0"/>
              <a:t> ref</a:t>
            </a:r>
            <a:endParaRPr lang="en-US" dirty="0"/>
          </a:p>
        </p:txBody>
      </p:sp>
      <p:cxnSp>
        <p:nvCxnSpPr>
          <p:cNvPr id="60" name="Straight Arrow Connector 59"/>
          <p:cNvCxnSpPr/>
          <p:nvPr/>
        </p:nvCxnSpPr>
        <p:spPr>
          <a:xfrm>
            <a:off x="3962400" y="26670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943600" y="2514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9</a:t>
            </a:r>
          </a:p>
          <a:p>
            <a:pPr algn="ctr"/>
            <a:r>
              <a:rPr lang="en-US" dirty="0" err="1" smtClean="0"/>
              <a:t>Obj</a:t>
            </a:r>
            <a:r>
              <a:rPr lang="en-US" dirty="0" smtClean="0"/>
              <a:t> ref</a:t>
            </a:r>
            <a:endParaRPr lang="en-US" dirty="0"/>
          </a:p>
        </p:txBody>
      </p:sp>
      <p:cxnSp>
        <p:nvCxnSpPr>
          <p:cNvPr id="62" name="Straight Arrow Connector 61"/>
          <p:cNvCxnSpPr/>
          <p:nvPr/>
        </p:nvCxnSpPr>
        <p:spPr>
          <a:xfrm>
            <a:off x="5486400" y="2819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467600" y="2667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2</a:t>
            </a:r>
          </a:p>
          <a:p>
            <a:pPr algn="ctr"/>
            <a:r>
              <a:rPr lang="en-US" dirty="0" smtClean="0"/>
              <a:t>null</a:t>
            </a:r>
            <a:endParaRPr lang="en-US" dirty="0"/>
          </a:p>
        </p:txBody>
      </p:sp>
      <p:cxnSp>
        <p:nvCxnSpPr>
          <p:cNvPr id="64" name="Straight Arrow Connector 63"/>
          <p:cNvCxnSpPr/>
          <p:nvPr/>
        </p:nvCxnSpPr>
        <p:spPr>
          <a:xfrm>
            <a:off x="7010400" y="29718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200400" y="152400"/>
            <a:ext cx="2717411" cy="1200329"/>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(2);</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(9);</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(3);</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(6);</a:t>
            </a:r>
            <a:endParaRPr lang="en-US" dirty="0"/>
          </a:p>
        </p:txBody>
      </p:sp>
      <p:sp>
        <p:nvSpPr>
          <p:cNvPr id="66" name="TextBox 65"/>
          <p:cNvSpPr txBox="1"/>
          <p:nvPr/>
        </p:nvSpPr>
        <p:spPr>
          <a:xfrm>
            <a:off x="6019800" y="152400"/>
            <a:ext cx="2088520" cy="1200329"/>
          </a:xfrm>
          <a:prstGeom prst="rect">
            <a:avLst/>
          </a:prstGeom>
          <a:noFill/>
        </p:spPr>
        <p:txBody>
          <a:bodyPr wrap="none" rtlCol="0">
            <a:spAutoFit/>
          </a:bodyPr>
          <a:lstStyle/>
          <a:p>
            <a:r>
              <a:rPr lang="en-US" dirty="0" err="1" smtClean="0"/>
              <a:t>myLL.InsertAt</a:t>
            </a:r>
            <a:r>
              <a:rPr lang="en-US" dirty="0" smtClean="0"/>
              <a:t>(2,16))</a:t>
            </a:r>
          </a:p>
          <a:p>
            <a:r>
              <a:rPr lang="en-US" dirty="0" err="1" smtClean="0"/>
              <a:t>myLL.InsertAt</a:t>
            </a:r>
            <a:r>
              <a:rPr lang="en-US" dirty="0" smtClean="0"/>
              <a:t>(9,19)</a:t>
            </a:r>
            <a:endParaRPr lang="en-US" dirty="0"/>
          </a:p>
          <a:p>
            <a:r>
              <a:rPr lang="en-US" dirty="0" err="1" smtClean="0"/>
              <a:t>myLL.InsertAt</a:t>
            </a:r>
            <a:r>
              <a:rPr lang="en-US" dirty="0" smtClean="0"/>
              <a:t>(3,2)</a:t>
            </a:r>
            <a:endParaRPr lang="en-US" dirty="0"/>
          </a:p>
          <a:p>
            <a:r>
              <a:rPr lang="en-US" dirty="0" err="1" smtClean="0"/>
              <a:t>myLL.InsertAt</a:t>
            </a:r>
            <a:r>
              <a:rPr lang="en-US" dirty="0" smtClean="0"/>
              <a:t>(6,42)</a:t>
            </a:r>
            <a:endParaRPr lang="en-US" dirty="0"/>
          </a:p>
        </p:txBody>
      </p:sp>
      <p:sp>
        <p:nvSpPr>
          <p:cNvPr id="67" name="TextBox 66"/>
          <p:cNvSpPr txBox="1"/>
          <p:nvPr/>
        </p:nvSpPr>
        <p:spPr>
          <a:xfrm>
            <a:off x="378850" y="1524000"/>
            <a:ext cx="1830950" cy="369332"/>
          </a:xfrm>
          <a:prstGeom prst="rect">
            <a:avLst/>
          </a:prstGeom>
          <a:noFill/>
        </p:spPr>
        <p:txBody>
          <a:bodyPr wrap="none" rtlCol="0">
            <a:spAutoFit/>
          </a:bodyPr>
          <a:lstStyle/>
          <a:p>
            <a:r>
              <a:rPr lang="en-US" dirty="0" err="1">
                <a:solidFill>
                  <a:srgbClr val="000000"/>
                </a:solidFill>
                <a:highlight>
                  <a:srgbClr val="FFFFFF"/>
                </a:highlight>
                <a:latin typeface="Consolas" panose="020B0609020204030204" pitchFamily="49" charset="0"/>
              </a:rPr>
              <a:t>InsertAtFront</a:t>
            </a:r>
            <a:endParaRPr lang="en-US" dirty="0"/>
          </a:p>
        </p:txBody>
      </p:sp>
      <p:sp>
        <p:nvSpPr>
          <p:cNvPr id="68" name="TextBox 67"/>
          <p:cNvSpPr txBox="1"/>
          <p:nvPr/>
        </p:nvSpPr>
        <p:spPr>
          <a:xfrm>
            <a:off x="381000" y="3124200"/>
            <a:ext cx="1577676" cy="369332"/>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InsertAtEnd</a:t>
            </a:r>
            <a:endParaRPr lang="en-US" dirty="0"/>
          </a:p>
        </p:txBody>
      </p:sp>
      <p:sp>
        <p:nvSpPr>
          <p:cNvPr id="69" name="TextBox 68"/>
          <p:cNvSpPr txBox="1"/>
          <p:nvPr/>
        </p:nvSpPr>
        <p:spPr>
          <a:xfrm>
            <a:off x="228600" y="4876800"/>
            <a:ext cx="2210862" cy="369332"/>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InsertAt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in,val</a:t>
            </a:r>
            <a:r>
              <a:rPr lang="en-US" dirty="0" smtClean="0">
                <a:solidFill>
                  <a:srgbClr val="000000"/>
                </a:solidFill>
                <a:highlight>
                  <a:srgbClr val="FFFFFF"/>
                </a:highlight>
                <a:latin typeface="Consolas" panose="020B0609020204030204" pitchFamily="49" charset="0"/>
              </a:rPr>
              <a:t>)</a:t>
            </a:r>
            <a:endParaRPr lang="en-US" dirty="0"/>
          </a:p>
        </p:txBody>
      </p:sp>
      <p:sp>
        <p:nvSpPr>
          <p:cNvPr id="35" name="Rectangle 34"/>
          <p:cNvSpPr/>
          <p:nvPr/>
        </p:nvSpPr>
        <p:spPr>
          <a:xfrm>
            <a:off x="4419600" y="57150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 2 Index:3</a:t>
            </a:r>
          </a:p>
          <a:p>
            <a:pPr algn="ctr"/>
            <a:r>
              <a:rPr lang="en-US" dirty="0" err="1" smtClean="0"/>
              <a:t>Obj</a:t>
            </a:r>
            <a:r>
              <a:rPr lang="en-US" dirty="0" smtClean="0"/>
              <a:t> ref</a:t>
            </a:r>
            <a:endParaRPr lang="en-US" dirty="0"/>
          </a:p>
        </p:txBody>
      </p:sp>
      <p:sp>
        <p:nvSpPr>
          <p:cNvPr id="36" name="Rectangle 35"/>
          <p:cNvSpPr/>
          <p:nvPr/>
        </p:nvSpPr>
        <p:spPr>
          <a:xfrm>
            <a:off x="5943600" y="58293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Val:42 Index:6</a:t>
            </a:r>
          </a:p>
          <a:p>
            <a:pPr algn="ctr"/>
            <a:r>
              <a:rPr lang="en-US" dirty="0" err="1" smtClean="0"/>
              <a:t>Obj</a:t>
            </a:r>
            <a:r>
              <a:rPr lang="en-US" dirty="0" smtClean="0"/>
              <a:t> ref</a:t>
            </a:r>
            <a:endParaRPr lang="en-US" dirty="0"/>
          </a:p>
        </p:txBody>
      </p:sp>
      <p:sp>
        <p:nvSpPr>
          <p:cNvPr id="37" name="Rectangle 36"/>
          <p:cNvSpPr/>
          <p:nvPr/>
        </p:nvSpPr>
        <p:spPr>
          <a:xfrm>
            <a:off x="7467600" y="5915857"/>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 19</a:t>
            </a:r>
          </a:p>
          <a:p>
            <a:pPr algn="ctr"/>
            <a:r>
              <a:rPr lang="en-US" dirty="0" smtClean="0"/>
              <a:t>Index:9</a:t>
            </a:r>
          </a:p>
          <a:p>
            <a:pPr algn="ctr"/>
            <a:r>
              <a:rPr lang="en-US" dirty="0" err="1" smtClean="0"/>
              <a:t>Obj</a:t>
            </a:r>
            <a:r>
              <a:rPr lang="en-US" dirty="0" smtClean="0"/>
              <a:t> ref</a:t>
            </a:r>
            <a:endParaRPr lang="en-US" dirty="0"/>
          </a:p>
        </p:txBody>
      </p:sp>
    </p:spTree>
    <p:extLst>
      <p:ext uri="{BB962C8B-B14F-4D97-AF65-F5344CB8AC3E}">
        <p14:creationId xmlns:p14="http://schemas.microsoft.com/office/powerpoint/2010/main" val="1691073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638800"/>
          </a:xfrm>
        </p:spPr>
        <p:txBody>
          <a:bodyPr>
            <a:normAutofit/>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InsertAt</a:t>
            </a:r>
            <a:r>
              <a:rPr lang="en-US" sz="2000" dirty="0" smtClean="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uint</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index, </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newData</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a:t>
            </a:r>
            <a:r>
              <a:rPr lang="en-US" sz="2000" dirty="0" smtClean="0">
                <a:solidFill>
                  <a:srgbClr val="008000"/>
                </a:solidFill>
                <a:highlight>
                  <a:srgbClr val="FFFFFF"/>
                </a:highlight>
                <a:latin typeface="Consolas" panose="020B0609020204030204" pitchFamily="49" charset="0"/>
              </a:rPr>
              <a:t>INDEX</a:t>
            </a:r>
          </a:p>
          <a:p>
            <a:pPr marL="0" indent="0">
              <a:buNone/>
            </a:pPr>
            <a:endParaRPr lang="en-US" sz="2000" dirty="0">
              <a:solidFill>
                <a:srgbClr val="008000"/>
              </a:solidFill>
              <a:highlight>
                <a:srgbClr val="FFFFFF"/>
              </a:highlight>
              <a:latin typeface="Consolas" panose="020B0609020204030204" pitchFamily="49" charset="0"/>
            </a:endParaRPr>
          </a:p>
          <a:p>
            <a:r>
              <a:rPr lang="en-US" sz="2400" dirty="0" smtClean="0">
                <a:solidFill>
                  <a:prstClr val="black"/>
                </a:solidFill>
              </a:rPr>
              <a:t>Unl</a:t>
            </a:r>
            <a:r>
              <a:rPr lang="en-US" sz="2400" dirty="0" smtClean="0"/>
              <a:t>ike an array, we will call 1 the first item on list</a:t>
            </a:r>
          </a:p>
          <a:p>
            <a:r>
              <a:rPr lang="en-US" sz="2400" dirty="0" smtClean="0"/>
              <a:t>If the index is larger than the number of items on the list, we will default to just adding it to the end</a:t>
            </a:r>
          </a:p>
          <a:p>
            <a:r>
              <a:rPr lang="en-US" sz="2400" dirty="0" smtClean="0"/>
              <a:t>Assume you start with an empty list, and you have some definition of what the order means, either some logic or an array used to record the meaning. (Bad idea to sort later, would be very time consuming.)</a:t>
            </a:r>
          </a:p>
          <a:p>
            <a:r>
              <a:rPr lang="en-US" sz="2400" dirty="0" smtClean="0"/>
              <a:t>If list is empty, or if the desired index is 1, then we want our </a:t>
            </a:r>
            <a:r>
              <a:rPr lang="en-US" sz="2400" dirty="0" err="1" smtClean="0"/>
              <a:t>frontOfList</a:t>
            </a:r>
            <a:r>
              <a:rPr lang="en-US" sz="2400" dirty="0" smtClean="0"/>
              <a:t> reference to point to our new node.</a:t>
            </a:r>
            <a:endParaRPr lang="en-US" sz="2400" dirty="0" smtClean="0">
              <a:solidFill>
                <a:prstClr val="black"/>
              </a:solidFill>
            </a:endParaRPr>
          </a:p>
          <a:p>
            <a:pPr marL="0" indent="0">
              <a:buNone/>
            </a:pPr>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85242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lstStyle/>
          <a:p>
            <a:pPr lvl="1" algn="ctr" rtl="0">
              <a:spcBef>
                <a:spcPct val="0"/>
              </a:spcBef>
            </a:pPr>
            <a:r>
              <a:rPr lang="en-US" sz="2400" dirty="0" smtClean="0"/>
              <a:t>Coding the </a:t>
            </a:r>
            <a:r>
              <a:rPr lang="en-US" sz="2400" dirty="0" err="1" smtClean="0"/>
              <a:t>InsertAt</a:t>
            </a:r>
            <a:r>
              <a:rPr lang="en-US" sz="2400" dirty="0" smtClean="0"/>
              <a:t>(index, data)</a:t>
            </a:r>
            <a:endParaRPr lang="en-US" dirty="0"/>
          </a:p>
        </p:txBody>
      </p:sp>
      <p:sp>
        <p:nvSpPr>
          <p:cNvPr id="3" name="Content Placeholder 2"/>
          <p:cNvSpPr>
            <a:spLocks noGrp="1"/>
          </p:cNvSpPr>
          <p:nvPr>
            <p:ph idx="1"/>
          </p:nvPr>
        </p:nvSpPr>
        <p:spPr>
          <a:xfrm>
            <a:off x="304800" y="838200"/>
            <a:ext cx="8534400" cy="5638800"/>
          </a:xfrm>
        </p:spPr>
        <p:txBody>
          <a:bodyPr>
            <a:normAutofit fontScale="92500" lnSpcReduction="20000"/>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InsertAt</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index, </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newData</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INDEX</a:t>
            </a:r>
          </a:p>
          <a:p>
            <a:r>
              <a:rPr lang="en-US" sz="2400" dirty="0" smtClean="0"/>
              <a:t>If LL is empty or the index is 1, we want this to be at front of list, so just call our existing method </a:t>
            </a:r>
            <a:r>
              <a:rPr lang="en-US" sz="2400" dirty="0" err="1"/>
              <a:t>InsertAtFront</a:t>
            </a:r>
            <a:r>
              <a:rPr lang="en-US" sz="2400" dirty="0"/>
              <a:t>(</a:t>
            </a:r>
            <a:r>
              <a:rPr lang="en-US" sz="2400" dirty="0" err="1"/>
              <a:t>newData</a:t>
            </a:r>
            <a:r>
              <a:rPr lang="en-US" sz="2400" dirty="0"/>
              <a:t>); </a:t>
            </a:r>
            <a:endParaRPr lang="en-US" sz="2400" dirty="0" smtClean="0"/>
          </a:p>
          <a:p>
            <a:pPr lvl="0"/>
            <a:r>
              <a:rPr lang="en-US" sz="2400" dirty="0" smtClean="0">
                <a:solidFill>
                  <a:prstClr val="black"/>
                </a:solidFill>
              </a:rPr>
              <a:t>Otherwise, </a:t>
            </a:r>
          </a:p>
          <a:p>
            <a:pPr lvl="1"/>
            <a:r>
              <a:rPr lang="en-US" sz="2400" dirty="0" smtClean="0">
                <a:solidFill>
                  <a:prstClr val="black"/>
                </a:solidFill>
              </a:rPr>
              <a:t>create a new </a:t>
            </a:r>
            <a:r>
              <a:rPr lang="en-US" sz="2400" dirty="0" err="1" smtClean="0">
                <a:solidFill>
                  <a:prstClr val="black"/>
                </a:solidFill>
              </a:rPr>
              <a:t>LinkedListNode</a:t>
            </a:r>
            <a:r>
              <a:rPr lang="en-US" sz="2400" dirty="0" smtClean="0">
                <a:solidFill>
                  <a:prstClr val="black"/>
                </a:solidFill>
              </a:rPr>
              <a:t> “</a:t>
            </a:r>
            <a:r>
              <a:rPr lang="en-US" sz="2400" dirty="0" err="1" smtClean="0"/>
              <a:t>newNode</a:t>
            </a:r>
            <a:r>
              <a:rPr lang="en-US" sz="2400" dirty="0" smtClean="0"/>
              <a:t>”, </a:t>
            </a:r>
            <a:r>
              <a:rPr lang="en-US" sz="2400" dirty="0" smtClean="0">
                <a:solidFill>
                  <a:prstClr val="black"/>
                </a:solidFill>
              </a:rPr>
              <a:t>assigning </a:t>
            </a:r>
            <a:r>
              <a:rPr lang="en-US" sz="2400" dirty="0">
                <a:solidFill>
                  <a:prstClr val="black"/>
                </a:solidFill>
              </a:rPr>
              <a:t>its data </a:t>
            </a:r>
            <a:r>
              <a:rPr lang="en-US" sz="2400" dirty="0" smtClean="0">
                <a:solidFill>
                  <a:prstClr val="black"/>
                </a:solidFill>
              </a:rPr>
              <a:t>value</a:t>
            </a:r>
          </a:p>
          <a:p>
            <a:pPr lvl="1"/>
            <a:r>
              <a:rPr lang="en-US" sz="2400" dirty="0" smtClean="0">
                <a:solidFill>
                  <a:prstClr val="black"/>
                </a:solidFill>
              </a:rPr>
              <a:t>create a counter integer to keep track on our index as we traverse the LL</a:t>
            </a:r>
          </a:p>
          <a:p>
            <a:pPr lvl="1"/>
            <a:r>
              <a:rPr lang="en-US" sz="2400" dirty="0" smtClean="0">
                <a:solidFill>
                  <a:prstClr val="black"/>
                </a:solidFill>
              </a:rPr>
              <a:t>Create an index object ref ( cur) to read the list’s node values, set it equal to the </a:t>
            </a:r>
            <a:r>
              <a:rPr lang="en-US" sz="2400" dirty="0" err="1" smtClean="0">
                <a:solidFill>
                  <a:prstClr val="black"/>
                </a:solidFill>
              </a:rPr>
              <a:t>frontOfList</a:t>
            </a:r>
            <a:endParaRPr lang="en-US" sz="2400" dirty="0" smtClean="0">
              <a:solidFill>
                <a:prstClr val="black"/>
              </a:solidFill>
            </a:endParaRPr>
          </a:p>
          <a:p>
            <a:pPr lvl="0"/>
            <a:r>
              <a:rPr lang="en-US" sz="2400" dirty="0" smtClean="0"/>
              <a:t>In a while loop, as long as the cur’s </a:t>
            </a:r>
            <a:r>
              <a:rPr lang="en-US" sz="2400" dirty="0" err="1" smtClean="0"/>
              <a:t>next_pointer</a:t>
            </a:r>
            <a:r>
              <a:rPr lang="en-US" sz="2400" dirty="0" smtClean="0"/>
              <a:t> is not null  AND the counter  is still less than the index – 1,  then we have not yet found the right place, so bump the counter and move cur to point to cur’s </a:t>
            </a:r>
            <a:r>
              <a:rPr lang="en-US" sz="2400" dirty="0" err="1"/>
              <a:t>next_pointer</a:t>
            </a:r>
            <a:r>
              <a:rPr lang="en-US" sz="2400" dirty="0"/>
              <a:t> </a:t>
            </a:r>
            <a:endParaRPr lang="en-US" sz="2400" dirty="0" smtClean="0"/>
          </a:p>
          <a:p>
            <a:pPr lvl="0"/>
            <a:r>
              <a:rPr lang="en-US" sz="2400" dirty="0" smtClean="0">
                <a:solidFill>
                  <a:prstClr val="black"/>
                </a:solidFill>
              </a:rPr>
              <a:t>When we are either at the end (</a:t>
            </a:r>
            <a:r>
              <a:rPr lang="en-US" sz="2400" dirty="0" err="1"/>
              <a:t>next_pointer</a:t>
            </a:r>
            <a:r>
              <a:rPr lang="en-US" sz="2400" dirty="0"/>
              <a:t> </a:t>
            </a:r>
            <a:r>
              <a:rPr lang="en-US" sz="2400" dirty="0" smtClean="0"/>
              <a:t>is null) or the counter is = to the index -1, then cur is pointing to the node </a:t>
            </a:r>
            <a:r>
              <a:rPr lang="en-US" sz="2400" i="1" dirty="0" smtClean="0"/>
              <a:t>just before </a:t>
            </a:r>
            <a:r>
              <a:rPr lang="en-US" sz="2400" dirty="0" smtClean="0"/>
              <a:t>where we want the new node to go, so insert the new node by:</a:t>
            </a:r>
          </a:p>
          <a:p>
            <a:pPr lvl="1"/>
            <a:r>
              <a:rPr lang="en-US" sz="2000" dirty="0" err="1"/>
              <a:t>newNode.node_next_pointer</a:t>
            </a:r>
            <a:r>
              <a:rPr lang="en-US" sz="2000" dirty="0"/>
              <a:t> = </a:t>
            </a:r>
            <a:r>
              <a:rPr lang="en-US" sz="2000" dirty="0" err="1"/>
              <a:t>current.node_next_pointer</a:t>
            </a:r>
            <a:r>
              <a:rPr lang="en-US" sz="2000" dirty="0" smtClean="0"/>
              <a:t>;</a:t>
            </a:r>
          </a:p>
          <a:p>
            <a:pPr lvl="1"/>
            <a:r>
              <a:rPr lang="en-US" sz="2000" dirty="0" err="1"/>
              <a:t>current.node_next_pointer</a:t>
            </a:r>
            <a:r>
              <a:rPr lang="en-US" sz="2000" dirty="0"/>
              <a:t> = </a:t>
            </a:r>
            <a:r>
              <a:rPr lang="en-US" sz="2000" dirty="0" err="1"/>
              <a:t>newNode</a:t>
            </a:r>
            <a:r>
              <a:rPr lang="en-US" sz="2000" dirty="0"/>
              <a:t>;</a:t>
            </a:r>
            <a:endParaRPr lang="en-US" sz="2000" dirty="0" smtClean="0"/>
          </a:p>
          <a:p>
            <a:pPr lvl="1"/>
            <a:endParaRPr lang="en-US" sz="2400" dirty="0" smtClean="0">
              <a:solidFill>
                <a:prstClr val="black"/>
              </a:solidFill>
            </a:endParaRPr>
          </a:p>
          <a:p>
            <a:pPr lvl="0"/>
            <a:endParaRPr lang="en-US" sz="2800" dirty="0">
              <a:solidFill>
                <a:prstClr val="black"/>
              </a:solidFill>
            </a:endParaRPr>
          </a:p>
          <a:p>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74690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000" dirty="0" err="1" smtClean="0">
                <a:solidFill>
                  <a:srgbClr val="000000"/>
                </a:solidFill>
                <a:highlight>
                  <a:srgbClr val="FFFFFF"/>
                </a:highlight>
                <a:latin typeface="Consolas" panose="020B0609020204030204" pitchFamily="49" charset="0"/>
              </a:rPr>
              <a:t>InsertAt</a:t>
            </a:r>
            <a:r>
              <a:rPr lang="en-US" sz="2000" dirty="0" smtClean="0">
                <a:solidFill>
                  <a:srgbClr val="000000"/>
                </a:solidFill>
                <a:highlight>
                  <a:srgbClr val="FFFFFF"/>
                </a:highlight>
                <a:latin typeface="Consolas" panose="020B0609020204030204" pitchFamily="49" charset="0"/>
              </a:rPr>
              <a:t>(2, </a:t>
            </a:r>
            <a:r>
              <a:rPr lang="en-US" sz="2000" dirty="0" smtClean="0">
                <a:solidFill>
                  <a:srgbClr val="0000FF"/>
                </a:solidFill>
                <a:highlight>
                  <a:srgbClr val="FFFFFF"/>
                </a:highlight>
                <a:latin typeface="Consolas" panose="020B0609020204030204" pitchFamily="49" charset="0"/>
              </a:rPr>
              <a:t>1432</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INDEX</a:t>
            </a:r>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endParaRPr lang="en-US" dirty="0"/>
          </a:p>
        </p:txBody>
      </p:sp>
      <p:sp>
        <p:nvSpPr>
          <p:cNvPr id="5" name="Rectangle 4"/>
          <p:cNvSpPr/>
          <p:nvPr/>
        </p:nvSpPr>
        <p:spPr>
          <a:xfrm>
            <a:off x="5562600" y="3505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smtClean="0"/>
              <a:t>void</a:t>
            </a:r>
            <a:endParaRPr lang="en-US" dirty="0"/>
          </a:p>
        </p:txBody>
      </p:sp>
      <p:sp>
        <p:nvSpPr>
          <p:cNvPr id="3" name="TextBox 2"/>
          <p:cNvSpPr txBox="1"/>
          <p:nvPr/>
        </p:nvSpPr>
        <p:spPr>
          <a:xfrm>
            <a:off x="533400" y="4343400"/>
            <a:ext cx="7645555" cy="1815882"/>
          </a:xfrm>
          <a:prstGeom prst="rect">
            <a:avLst/>
          </a:prstGeom>
          <a:noFill/>
        </p:spPr>
        <p:txBody>
          <a:bodyPr wrap="none" rtlCol="0">
            <a:spAutoFit/>
          </a:bodyPr>
          <a:lstStyle/>
          <a:p>
            <a:r>
              <a:rPr lang="en-US" i="1" dirty="0" smtClean="0"/>
              <a:t>When cur is pointing at (1), its </a:t>
            </a:r>
            <a:r>
              <a:rPr lang="en-US" i="1" dirty="0" err="1" smtClean="0"/>
              <a:t>obj</a:t>
            </a:r>
            <a:r>
              <a:rPr lang="en-US" i="1" dirty="0" smtClean="0"/>
              <a:t> ref to next node is pointing at (2)</a:t>
            </a:r>
          </a:p>
          <a:p>
            <a:r>
              <a:rPr lang="en-US" i="1" dirty="0" smtClean="0"/>
              <a:t>Counter will be at 1, index is 1, so  (</a:t>
            </a:r>
            <a:r>
              <a:rPr lang="en-US" dirty="0" smtClean="0"/>
              <a:t>counter   &lt; </a:t>
            </a:r>
            <a:r>
              <a:rPr lang="en-US" dirty="0"/>
              <a:t>index </a:t>
            </a:r>
            <a:r>
              <a:rPr lang="en-US" dirty="0" smtClean="0"/>
              <a:t>– 1 ) is now false, so we are</a:t>
            </a:r>
          </a:p>
          <a:p>
            <a:r>
              <a:rPr lang="en-US" i="1" dirty="0"/>
              <a:t>	</a:t>
            </a:r>
            <a:r>
              <a:rPr lang="en-US" i="1" dirty="0" smtClean="0"/>
              <a:t>now just in front of where we want to insert </a:t>
            </a:r>
            <a:r>
              <a:rPr lang="en-US" i="1" dirty="0" err="1" smtClean="0"/>
              <a:t>newNode</a:t>
            </a:r>
            <a:endParaRPr lang="en-US" i="1" dirty="0"/>
          </a:p>
          <a:p>
            <a:r>
              <a:rPr lang="en-US" sz="2000" dirty="0" err="1" smtClean="0">
                <a:solidFill>
                  <a:schemeClr val="accent6">
                    <a:lumMod val="75000"/>
                  </a:schemeClr>
                </a:solidFill>
              </a:rPr>
              <a:t>newNode.node_next_pointer</a:t>
            </a:r>
            <a:r>
              <a:rPr lang="en-US" sz="2000" dirty="0" smtClean="0">
                <a:solidFill>
                  <a:schemeClr val="accent6">
                    <a:lumMod val="75000"/>
                  </a:schemeClr>
                </a:solidFill>
              </a:rPr>
              <a:t> </a:t>
            </a:r>
            <a:r>
              <a:rPr lang="en-US" sz="2000" dirty="0">
                <a:solidFill>
                  <a:schemeClr val="accent6">
                    <a:lumMod val="75000"/>
                  </a:schemeClr>
                </a:solidFill>
              </a:rPr>
              <a:t>= </a:t>
            </a:r>
            <a:r>
              <a:rPr lang="en-US" sz="2000" dirty="0" err="1" smtClean="0">
                <a:solidFill>
                  <a:schemeClr val="accent6">
                    <a:lumMod val="75000"/>
                  </a:schemeClr>
                </a:solidFill>
              </a:rPr>
              <a:t>current.node_next_pointer</a:t>
            </a:r>
            <a:r>
              <a:rPr lang="en-US" sz="2000" dirty="0" smtClean="0">
                <a:solidFill>
                  <a:schemeClr val="accent6">
                    <a:lumMod val="75000"/>
                  </a:schemeClr>
                </a:solidFill>
              </a:rPr>
              <a:t>;</a:t>
            </a:r>
          </a:p>
          <a:p>
            <a:r>
              <a:rPr lang="en-US" sz="2000" dirty="0" err="1" smtClean="0">
                <a:solidFill>
                  <a:schemeClr val="accent2">
                    <a:lumMod val="75000"/>
                  </a:schemeClr>
                </a:solidFill>
              </a:rPr>
              <a:t>current.node_next_pointer</a:t>
            </a:r>
            <a:r>
              <a:rPr lang="en-US" sz="2000" dirty="0" smtClean="0">
                <a:solidFill>
                  <a:schemeClr val="accent2">
                    <a:lumMod val="75000"/>
                  </a:schemeClr>
                </a:solidFill>
              </a:rPr>
              <a:t> </a:t>
            </a:r>
            <a:r>
              <a:rPr lang="en-US" sz="2000" dirty="0">
                <a:solidFill>
                  <a:schemeClr val="accent2">
                    <a:lumMod val="75000"/>
                  </a:schemeClr>
                </a:solidFill>
              </a:rPr>
              <a:t>= </a:t>
            </a:r>
            <a:r>
              <a:rPr lang="en-US" sz="2000" dirty="0" err="1">
                <a:solidFill>
                  <a:schemeClr val="accent2">
                    <a:lumMod val="75000"/>
                  </a:schemeClr>
                </a:solidFill>
              </a:rPr>
              <a:t>newNode</a:t>
            </a:r>
            <a:r>
              <a:rPr lang="en-US" sz="2000" dirty="0">
                <a:solidFill>
                  <a:schemeClr val="accent2">
                    <a:lumMod val="75000"/>
                  </a:schemeClr>
                </a:solidFill>
              </a:rPr>
              <a:t>;</a:t>
            </a:r>
          </a:p>
          <a:p>
            <a:endParaRPr lang="en-US" i="1" dirty="0"/>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8600" y="2743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5" name="Straight Arrow Connector 14"/>
          <p:cNvCxnSpPr>
            <a:endCxn id="12" idx="1"/>
          </p:cNvCxnSpPr>
          <p:nvPr/>
        </p:nvCxnSpPr>
        <p:spPr>
          <a:xfrm>
            <a:off x="2971800" y="2667000"/>
            <a:ext cx="1066800" cy="3810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8600" y="11430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7" name="TextBox 6"/>
          <p:cNvSpPr txBox="1"/>
          <p:nvPr/>
        </p:nvSpPr>
        <p:spPr>
          <a:xfrm>
            <a:off x="3505200" y="2057400"/>
            <a:ext cx="579119"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5105400" y="2743200"/>
            <a:ext cx="990600" cy="369332"/>
          </a:xfrm>
          <a:prstGeom prst="rect">
            <a:avLst/>
          </a:prstGeom>
          <a:noFill/>
        </p:spPr>
        <p:txBody>
          <a:bodyPr wrap="square" rtlCol="0">
            <a:spAutoFit/>
          </a:bodyPr>
          <a:lstStyle/>
          <a:p>
            <a:r>
              <a:rPr lang="en-US" dirty="0" smtClean="0"/>
              <a:t>(2)-&gt;(3)</a:t>
            </a:r>
            <a:endParaRPr lang="en-US" dirty="0"/>
          </a:p>
        </p:txBody>
      </p:sp>
      <p:sp>
        <p:nvSpPr>
          <p:cNvPr id="18" name="TextBox 17"/>
          <p:cNvSpPr txBox="1"/>
          <p:nvPr/>
        </p:nvSpPr>
        <p:spPr>
          <a:xfrm>
            <a:off x="6629400" y="3505200"/>
            <a:ext cx="990600" cy="369332"/>
          </a:xfrm>
          <a:prstGeom prst="rect">
            <a:avLst/>
          </a:prstGeom>
          <a:noFill/>
        </p:spPr>
        <p:txBody>
          <a:bodyPr wrap="square" rtlCol="0">
            <a:spAutoFit/>
          </a:bodyPr>
          <a:lstStyle/>
          <a:p>
            <a:r>
              <a:rPr lang="en-US" dirty="0" smtClean="0"/>
              <a:t>(3)-&gt;(4)</a:t>
            </a:r>
            <a:endParaRPr lang="en-US" dirty="0"/>
          </a:p>
        </p:txBody>
      </p:sp>
      <p:sp>
        <p:nvSpPr>
          <p:cNvPr id="22" name="Rectangle 21"/>
          <p:cNvSpPr/>
          <p:nvPr/>
        </p:nvSpPr>
        <p:spPr>
          <a:xfrm>
            <a:off x="5943600" y="21336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1432</a:t>
            </a:r>
          </a:p>
          <a:p>
            <a:pPr algn="ctr"/>
            <a:r>
              <a:rPr lang="en-US" dirty="0" err="1" smtClean="0"/>
              <a:t>Obj</a:t>
            </a:r>
            <a:r>
              <a:rPr lang="en-US" dirty="0" smtClean="0"/>
              <a:t> ref</a:t>
            </a:r>
            <a:endParaRPr lang="en-US" dirty="0"/>
          </a:p>
        </p:txBody>
      </p:sp>
      <p:sp>
        <p:nvSpPr>
          <p:cNvPr id="8" name="TextBox 7"/>
          <p:cNvSpPr txBox="1"/>
          <p:nvPr/>
        </p:nvSpPr>
        <p:spPr>
          <a:xfrm>
            <a:off x="6096000" y="1828800"/>
            <a:ext cx="1094017" cy="369332"/>
          </a:xfrm>
          <a:prstGeom prst="rect">
            <a:avLst/>
          </a:prstGeom>
          <a:noFill/>
        </p:spPr>
        <p:txBody>
          <a:bodyPr wrap="none" rtlCol="0">
            <a:spAutoFit/>
          </a:bodyPr>
          <a:lstStyle/>
          <a:p>
            <a:r>
              <a:rPr lang="en-US" dirty="0" err="1" smtClean="0"/>
              <a:t>newNode</a:t>
            </a:r>
            <a:endParaRPr lang="en-US" dirty="0"/>
          </a:p>
        </p:txBody>
      </p:sp>
      <p:cxnSp>
        <p:nvCxnSpPr>
          <p:cNvPr id="23" name="Straight Arrow Connector 22"/>
          <p:cNvCxnSpPr>
            <a:stCxn id="11" idx="2"/>
          </p:cNvCxnSpPr>
          <p:nvPr/>
        </p:nvCxnSpPr>
        <p:spPr>
          <a:xfrm flipV="1">
            <a:off x="2971800" y="2514600"/>
            <a:ext cx="2971800" cy="152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05400" y="2743200"/>
            <a:ext cx="13716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91200" y="2895600"/>
            <a:ext cx="2148986" cy="369332"/>
          </a:xfrm>
          <a:prstGeom prst="rect">
            <a:avLst/>
          </a:prstGeom>
          <a:noFill/>
        </p:spPr>
        <p:txBody>
          <a:bodyPr wrap="none" rtlCol="0">
            <a:spAutoFit/>
          </a:bodyPr>
          <a:lstStyle/>
          <a:p>
            <a:r>
              <a:rPr lang="en-US" dirty="0" smtClean="0">
                <a:solidFill>
                  <a:schemeClr val="accent6">
                    <a:lumMod val="75000"/>
                  </a:schemeClr>
                </a:solidFill>
              </a:rPr>
              <a:t>Add this new pointer</a:t>
            </a:r>
            <a:endParaRPr lang="en-US" dirty="0">
              <a:solidFill>
                <a:schemeClr val="accent6">
                  <a:lumMod val="75000"/>
                </a:schemeClr>
              </a:solidFill>
            </a:endParaRPr>
          </a:p>
        </p:txBody>
      </p:sp>
      <p:sp>
        <p:nvSpPr>
          <p:cNvPr id="27" name="TextBox 26"/>
          <p:cNvSpPr txBox="1"/>
          <p:nvPr/>
        </p:nvSpPr>
        <p:spPr>
          <a:xfrm>
            <a:off x="1600200" y="2743200"/>
            <a:ext cx="1889876" cy="923330"/>
          </a:xfrm>
          <a:prstGeom prst="rect">
            <a:avLst/>
          </a:prstGeom>
          <a:noFill/>
        </p:spPr>
        <p:txBody>
          <a:bodyPr wrap="none" rtlCol="0">
            <a:spAutoFit/>
          </a:bodyPr>
          <a:lstStyle/>
          <a:p>
            <a:r>
              <a:rPr lang="en-US" dirty="0" smtClean="0">
                <a:solidFill>
                  <a:schemeClr val="accent2">
                    <a:lumMod val="75000"/>
                  </a:schemeClr>
                </a:solidFill>
              </a:rPr>
              <a:t>Move (1)’s </a:t>
            </a:r>
            <a:r>
              <a:rPr lang="en-US" dirty="0" err="1" smtClean="0">
                <a:solidFill>
                  <a:schemeClr val="accent2">
                    <a:lumMod val="75000"/>
                  </a:schemeClr>
                </a:solidFill>
              </a:rPr>
              <a:t>obj</a:t>
            </a:r>
            <a:r>
              <a:rPr lang="en-US" dirty="0" smtClean="0">
                <a:solidFill>
                  <a:schemeClr val="accent2">
                    <a:lumMod val="75000"/>
                  </a:schemeClr>
                </a:solidFill>
              </a:rPr>
              <a:t> ref</a:t>
            </a:r>
          </a:p>
          <a:p>
            <a:r>
              <a:rPr lang="en-US" dirty="0" smtClean="0">
                <a:solidFill>
                  <a:schemeClr val="accent2">
                    <a:lumMod val="75000"/>
                  </a:schemeClr>
                </a:solidFill>
              </a:rPr>
              <a:t>from what was (2)</a:t>
            </a:r>
          </a:p>
          <a:p>
            <a:r>
              <a:rPr lang="en-US" dirty="0" smtClean="0">
                <a:solidFill>
                  <a:schemeClr val="accent2">
                    <a:lumMod val="75000"/>
                  </a:schemeClr>
                </a:solidFill>
              </a:rPr>
              <a:t>to </a:t>
            </a:r>
            <a:r>
              <a:rPr lang="en-US" dirty="0" err="1" smtClean="0">
                <a:solidFill>
                  <a:schemeClr val="accent2">
                    <a:lumMod val="75000"/>
                  </a:schemeClr>
                </a:solidFill>
              </a:rPr>
              <a:t>newNode</a:t>
            </a:r>
            <a:endParaRPr lang="en-US" dirty="0">
              <a:solidFill>
                <a:schemeClr val="accent2">
                  <a:lumMod val="75000"/>
                </a:schemeClr>
              </a:solidFill>
            </a:endParaRPr>
          </a:p>
        </p:txBody>
      </p:sp>
      <p:sp>
        <p:nvSpPr>
          <p:cNvPr id="28" name="TextBox 27"/>
          <p:cNvSpPr txBox="1"/>
          <p:nvPr/>
        </p:nvSpPr>
        <p:spPr>
          <a:xfrm>
            <a:off x="7391400" y="2145268"/>
            <a:ext cx="990600" cy="369332"/>
          </a:xfrm>
          <a:prstGeom prst="rect">
            <a:avLst/>
          </a:prstGeom>
          <a:noFill/>
        </p:spPr>
        <p:txBody>
          <a:bodyPr wrap="square" rtlCol="0">
            <a:spAutoFit/>
          </a:bodyPr>
          <a:lstStyle/>
          <a:p>
            <a:r>
              <a:rPr lang="en-US" dirty="0" smtClean="0"/>
              <a:t>?-&gt;(</a:t>
            </a:r>
            <a:r>
              <a:rPr lang="en-US" dirty="0"/>
              <a:t>2</a:t>
            </a:r>
            <a:r>
              <a:rPr lang="en-US" dirty="0" smtClean="0"/>
              <a:t>)</a:t>
            </a:r>
            <a:endParaRPr lang="en-US" dirty="0"/>
          </a:p>
        </p:txBody>
      </p:sp>
      <p:grpSp>
        <p:nvGrpSpPr>
          <p:cNvPr id="25" name="Group 24"/>
          <p:cNvGrpSpPr/>
          <p:nvPr/>
        </p:nvGrpSpPr>
        <p:grpSpPr>
          <a:xfrm>
            <a:off x="3505200" y="2819400"/>
            <a:ext cx="152400" cy="152400"/>
            <a:chOff x="3505200" y="2819400"/>
            <a:chExt cx="152400" cy="152400"/>
          </a:xfrm>
        </p:grpSpPr>
        <p:cxnSp>
          <p:nvCxnSpPr>
            <p:cNvPr id="29" name="Straight Connector 28"/>
            <p:cNvCxnSpPr/>
            <p:nvPr/>
          </p:nvCxnSpPr>
          <p:spPr>
            <a:xfrm flipH="1">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754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3104</TotalTime>
  <Words>1373</Words>
  <Application>Microsoft Office PowerPoint</Application>
  <PresentationFormat>On-screen Show (4:3)</PresentationFormat>
  <Paragraphs>177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Consolas</vt:lpstr>
      <vt:lpstr>Office Theme</vt:lpstr>
      <vt:lpstr>Linked Lists 3 An ordered Linked List</vt:lpstr>
      <vt:lpstr>An Ordered Linked List</vt:lpstr>
      <vt:lpstr>More methods</vt:lpstr>
      <vt:lpstr>Ordered LL by index, or by value</vt:lpstr>
      <vt:lpstr>1st one, You keep track of what the order is and order means</vt:lpstr>
      <vt:lpstr>PowerPoint Presentation</vt:lpstr>
      <vt:lpstr>PowerPoint Presentation</vt:lpstr>
      <vt:lpstr>Coding the InsertAt(index, data)</vt:lpstr>
      <vt:lpstr>InsertAt(2, 1432)  //Add by INDEX</vt:lpstr>
      <vt:lpstr>PowerPoint Presentation</vt:lpstr>
      <vt:lpstr>Coding the RemoveAt(index)</vt:lpstr>
      <vt:lpstr>RemoveAt(1) //Remove by INDEX</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186</cp:revision>
  <dcterms:created xsi:type="dcterms:W3CDTF">2013-01-27T23:57:48Z</dcterms:created>
  <dcterms:modified xsi:type="dcterms:W3CDTF">2019-04-30T04:03:53Z</dcterms:modified>
</cp:coreProperties>
</file>