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4" r:id="rId3"/>
    <p:sldId id="291" r:id="rId4"/>
    <p:sldId id="292" r:id="rId5"/>
    <p:sldId id="293" r:id="rId6"/>
    <p:sldId id="288" r:id="rId7"/>
    <p:sldId id="282" r:id="rId8"/>
    <p:sldId id="283" r:id="rId9"/>
    <p:sldId id="28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98"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a:t>
            </a:r>
            <a:r>
              <a:rPr lang="en-US" dirty="0" err="1" smtClean="0"/>
              <a:t>LinkList</a:t>
            </a:r>
            <a:r>
              <a:rPr lang="en-US" dirty="0" smtClean="0"/>
              <a:t> with a Windows Form</a:t>
            </a:r>
            <a:endParaRPr lang="en-US" dirty="0"/>
          </a:p>
        </p:txBody>
      </p:sp>
      <p:sp>
        <p:nvSpPr>
          <p:cNvPr id="3" name="Content Placeholder 2"/>
          <p:cNvSpPr>
            <a:spLocks noGrp="1"/>
          </p:cNvSpPr>
          <p:nvPr>
            <p:ph idx="1"/>
          </p:nvPr>
        </p:nvSpPr>
        <p:spPr/>
        <p:txBody>
          <a:bodyPr/>
          <a:lstStyle/>
          <a:p>
            <a:r>
              <a:rPr lang="en-US" dirty="0"/>
              <a:t>Look at 1-ToDoLL-stack</a:t>
            </a:r>
            <a:endParaRPr lang="en-US" dirty="0" smtClean="0"/>
          </a:p>
          <a:p>
            <a:endParaRPr lang="en-US" dirty="0"/>
          </a:p>
        </p:txBody>
      </p:sp>
    </p:spTree>
    <p:extLst>
      <p:ext uri="{BB962C8B-B14F-4D97-AF65-F5344CB8AC3E}">
        <p14:creationId xmlns:p14="http://schemas.microsoft.com/office/powerpoint/2010/main" val="2069610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lets make a LL that holds an object</a:t>
            </a:r>
            <a:endParaRPr lang="en-US" dirty="0"/>
          </a:p>
        </p:txBody>
      </p:sp>
      <p:sp>
        <p:nvSpPr>
          <p:cNvPr id="3" name="Content Placeholder 2"/>
          <p:cNvSpPr>
            <a:spLocks noGrp="1"/>
          </p:cNvSpPr>
          <p:nvPr>
            <p:ph idx="1"/>
          </p:nvPr>
        </p:nvSpPr>
        <p:spPr/>
        <p:txBody>
          <a:bodyPr/>
          <a:lstStyle/>
          <a:p>
            <a:r>
              <a:rPr lang="en-US" dirty="0" smtClean="0"/>
              <a:t>Our object is really simple, but once you have the LL dealing with objects instead of just </a:t>
            </a:r>
            <a:r>
              <a:rPr lang="en-US" dirty="0" err="1" smtClean="0"/>
              <a:t>int’s</a:t>
            </a:r>
            <a:r>
              <a:rPr lang="en-US" dirty="0" smtClean="0"/>
              <a:t>, it becomes very versatile, as you can store just about anything in it.</a:t>
            </a:r>
          </a:p>
          <a:p>
            <a:endParaRPr lang="en-US" dirty="0"/>
          </a:p>
        </p:txBody>
      </p:sp>
    </p:spTree>
    <p:extLst>
      <p:ext uri="{BB962C8B-B14F-4D97-AF65-F5344CB8AC3E}">
        <p14:creationId xmlns:p14="http://schemas.microsoft.com/office/powerpoint/2010/main" val="2921305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833021"/>
            <a:ext cx="6048451" cy="5047536"/>
          </a:xfrm>
          <a:prstGeom prst="rect">
            <a:avLst/>
          </a:prstGeom>
          <a:noFill/>
        </p:spPr>
        <p:txBody>
          <a:bodyPr wrap="none" rtlCol="0">
            <a:spAutoFit/>
          </a:bodyPr>
          <a:lstStyle/>
          <a:p>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WorkItem</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Why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What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p>
          <a:p>
            <a:endParaRPr lang="en-US" sz="1400" dirty="0" smtClean="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newWorkItem</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WorkItem</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make a new one</a:t>
            </a:r>
          </a:p>
          <a:p>
            <a:r>
              <a:rPr lang="en-US" sz="1400" dirty="0">
                <a:solidFill>
                  <a:srgbClr val="008000"/>
                </a:solidFill>
                <a:highlight>
                  <a:srgbClr val="FFFFFF"/>
                </a:highlight>
                <a:latin typeface="Consolas" panose="020B0609020204030204" pitchFamily="49" charset="0"/>
              </a:rPr>
              <a:t>// pack data into </a:t>
            </a:r>
            <a:r>
              <a:rPr lang="en-US" sz="1400" dirty="0" smtClean="0">
                <a:solidFill>
                  <a:srgbClr val="008000"/>
                </a:solidFill>
                <a:highlight>
                  <a:srgbClr val="FFFFFF"/>
                </a:highlight>
                <a:latin typeface="Consolas" panose="020B0609020204030204" pitchFamily="49" charset="0"/>
              </a:rPr>
              <a:t>object by writing its properties</a:t>
            </a:r>
            <a:endParaRPr lang="en-US" sz="1400" dirty="0">
              <a:solidFill>
                <a:srgbClr val="000000"/>
              </a:solidFill>
              <a:highlight>
                <a:srgbClr val="FFFFFF"/>
              </a:highlight>
              <a:latin typeface="Consolas" panose="020B0609020204030204" pitchFamily="49" charset="0"/>
            </a:endParaRPr>
          </a:p>
          <a:p>
            <a:r>
              <a:rPr lang="en-US" sz="1400" dirty="0" err="1" smtClean="0">
                <a:solidFill>
                  <a:srgbClr val="000000"/>
                </a:solidFill>
                <a:highlight>
                  <a:srgbClr val="FFFFFF"/>
                </a:highlight>
                <a:latin typeface="Consolas" panose="020B0609020204030204" pitchFamily="49" charset="0"/>
              </a:rPr>
              <a:t>ToDoLL.InsertAtFront</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newWorkItem</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insert it in the LL</a:t>
            </a:r>
            <a:endParaRPr lang="en-US" sz="1400" dirty="0" smtClean="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InsertAtFront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pWorkItem</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newNode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pWorkItem</a:t>
            </a:r>
            <a:r>
              <a:rPr lang="en-US" sz="1400" dirty="0" smtClean="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LinkedListNode</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WorkItem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pWorkItem</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need a new </a:t>
            </a:r>
            <a:r>
              <a:rPr lang="en-US" sz="1400" dirty="0" err="1" smtClean="0">
                <a:solidFill>
                  <a:srgbClr val="008000"/>
                </a:solidFill>
                <a:highlight>
                  <a:srgbClr val="FFFFFF"/>
                </a:highlight>
                <a:latin typeface="Consolas" panose="020B0609020204030204" pitchFamily="49" charset="0"/>
              </a:rPr>
              <a:t>contructor</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p>
        </p:txBody>
      </p:sp>
      <p:cxnSp>
        <p:nvCxnSpPr>
          <p:cNvPr id="6" name="Straight Connector 5"/>
          <p:cNvCxnSpPr/>
          <p:nvPr/>
        </p:nvCxnSpPr>
        <p:spPr>
          <a:xfrm>
            <a:off x="838200" y="2357021"/>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3500021"/>
            <a:ext cx="655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8200" y="4566821"/>
            <a:ext cx="6553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33400" y="304800"/>
            <a:ext cx="2767617" cy="369332"/>
          </a:xfrm>
          <a:prstGeom prst="rect">
            <a:avLst/>
          </a:prstGeom>
          <a:noFill/>
        </p:spPr>
        <p:txBody>
          <a:bodyPr wrap="none" rtlCol="0">
            <a:spAutoFit/>
          </a:bodyPr>
          <a:lstStyle/>
          <a:p>
            <a:r>
              <a:rPr lang="en-US" dirty="0" err="1" smtClean="0"/>
              <a:t>ToDoLL-WorkItem</a:t>
            </a:r>
            <a:r>
              <a:rPr lang="en-US" dirty="0" smtClean="0"/>
              <a:t>  program</a:t>
            </a:r>
            <a:endParaRPr lang="en-US" dirty="0"/>
          </a:p>
        </p:txBody>
      </p:sp>
    </p:spTree>
    <p:extLst>
      <p:ext uri="{BB962C8B-B14F-4D97-AF65-F5344CB8AC3E}">
        <p14:creationId xmlns:p14="http://schemas.microsoft.com/office/powerpoint/2010/main" val="904920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2-ToDoLL-WorkItem.zip</a:t>
            </a:r>
            <a:endParaRPr lang="en-US" dirty="0"/>
          </a:p>
        </p:txBody>
      </p:sp>
      <p:sp>
        <p:nvSpPr>
          <p:cNvPr id="3" name="Content Placeholder 2"/>
          <p:cNvSpPr>
            <a:spLocks noGrp="1"/>
          </p:cNvSpPr>
          <p:nvPr>
            <p:ph idx="1"/>
          </p:nvPr>
        </p:nvSpPr>
        <p:spPr/>
        <p:txBody>
          <a:bodyPr/>
          <a:lstStyle/>
          <a:p>
            <a:r>
              <a:rPr lang="en-US" dirty="0" smtClean="0"/>
              <a:t>Replace simple int with an object, a </a:t>
            </a:r>
            <a:r>
              <a:rPr lang="en-US" dirty="0" err="1" smtClean="0"/>
              <a:t>todo</a:t>
            </a:r>
            <a:r>
              <a:rPr lang="en-US" dirty="0" smtClean="0"/>
              <a:t> object</a:t>
            </a:r>
            <a:endParaRPr lang="en-US" dirty="0"/>
          </a:p>
        </p:txBody>
      </p:sp>
    </p:spTree>
    <p:extLst>
      <p:ext uri="{BB962C8B-B14F-4D97-AF65-F5344CB8AC3E}">
        <p14:creationId xmlns:p14="http://schemas.microsoft.com/office/powerpoint/2010/main" val="1191598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Look at </a:t>
            </a:r>
            <a:r>
              <a:rPr lang="en-US" dirty="0"/>
              <a:t>3-ToDoLL-WorkItemOrdVal</a:t>
            </a:r>
          </a:p>
        </p:txBody>
      </p:sp>
      <p:sp>
        <p:nvSpPr>
          <p:cNvPr id="3" name="Content Placeholder 2"/>
          <p:cNvSpPr>
            <a:spLocks noGrp="1"/>
          </p:cNvSpPr>
          <p:nvPr>
            <p:ph idx="1"/>
          </p:nvPr>
        </p:nvSpPr>
        <p:spPr/>
        <p:txBody>
          <a:bodyPr>
            <a:normAutofit/>
          </a:bodyPr>
          <a:lstStyle/>
          <a:p>
            <a:r>
              <a:rPr lang="en-US" dirty="0" smtClean="0"/>
              <a:t>This project supports a linked list that stores its objects In the Order of some property  </a:t>
            </a:r>
            <a:endParaRPr lang="en-US" dirty="0"/>
          </a:p>
        </p:txBody>
      </p:sp>
    </p:spTree>
    <p:extLst>
      <p:ext uri="{BB962C8B-B14F-4D97-AF65-F5344CB8AC3E}">
        <p14:creationId xmlns:p14="http://schemas.microsoft.com/office/powerpoint/2010/main" val="559023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type of ordered LL</a:t>
            </a:r>
            <a:endParaRPr lang="en-US" dirty="0"/>
          </a:p>
        </p:txBody>
      </p:sp>
      <p:sp>
        <p:nvSpPr>
          <p:cNvPr id="3" name="Content Placeholder 2"/>
          <p:cNvSpPr>
            <a:spLocks noGrp="1"/>
          </p:cNvSpPr>
          <p:nvPr>
            <p:ph idx="1"/>
          </p:nvPr>
        </p:nvSpPr>
        <p:spPr/>
        <p:txBody>
          <a:bodyPr>
            <a:normAutofit fontScale="92500"/>
          </a:bodyPr>
          <a:lstStyle/>
          <a:p>
            <a:r>
              <a:rPr lang="en-US" dirty="0"/>
              <a:t>A list that keeps things in </a:t>
            </a:r>
            <a:r>
              <a:rPr lang="en-US" b="1" dirty="0"/>
              <a:t>order by the </a:t>
            </a:r>
            <a:r>
              <a:rPr lang="en-US" b="1" dirty="0" smtClean="0"/>
              <a:t>value</a:t>
            </a:r>
          </a:p>
          <a:p>
            <a:r>
              <a:rPr lang="en-US" dirty="0" smtClean="0"/>
              <a:t>Next slides describe how to write this</a:t>
            </a:r>
          </a:p>
          <a:p>
            <a:r>
              <a:rPr lang="en-US" dirty="0" smtClean="0"/>
              <a:t>The project has a new method to insert by value</a:t>
            </a:r>
          </a:p>
          <a:p>
            <a:r>
              <a:rPr lang="en-US" dirty="0" smtClean="0"/>
              <a:t>And the form code  has changed the “Add to List” button event method to do new item inserts using this method instead.</a:t>
            </a:r>
          </a:p>
          <a:p>
            <a:pPr lvl="1"/>
            <a:r>
              <a:rPr lang="en-US" dirty="0" smtClean="0"/>
              <a:t> our “Get </a:t>
            </a:r>
            <a:r>
              <a:rPr lang="en-US" dirty="0"/>
              <a:t>Next To Do</a:t>
            </a:r>
            <a:r>
              <a:rPr lang="en-US" dirty="0" smtClean="0"/>
              <a:t>” item will automatically retrieve the item with the lowest value, simulating a “priority 0, 1, 2” kind of list.</a:t>
            </a:r>
            <a:endParaRPr lang="en-US" dirty="0"/>
          </a:p>
        </p:txBody>
      </p:sp>
    </p:spTree>
    <p:extLst>
      <p:ext uri="{BB962C8B-B14F-4D97-AF65-F5344CB8AC3E}">
        <p14:creationId xmlns:p14="http://schemas.microsoft.com/office/powerpoint/2010/main" val="352385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400" dirty="0" smtClean="0"/>
              <a:t>A list that keeps things in order by the </a:t>
            </a:r>
            <a:r>
              <a:rPr lang="en-US" sz="2400" b="1" i="1" dirty="0" smtClean="0"/>
              <a:t>value</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57150" indent="0">
              <a:buNone/>
            </a:pPr>
            <a:r>
              <a:rPr lang="en-US" sz="2000" dirty="0" smtClean="0">
                <a:solidFill>
                  <a:srgbClr val="0000FF"/>
                </a:solidFill>
                <a:highlight>
                  <a:srgbClr val="FFFFFF"/>
                </a:highlight>
                <a:latin typeface="Consolas" panose="020B0609020204030204" pitchFamily="49" charset="0"/>
              </a:rPr>
              <a:t>public</a:t>
            </a:r>
            <a:r>
              <a:rPr lang="en-US" sz="2000" dirty="0" smtClean="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InsertInOrder</a:t>
            </a:r>
            <a:r>
              <a:rPr lang="en-US" sz="2000" dirty="0" smtClean="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WorkItem</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//assumes you start from empty list, and ONLY call this method to add </a:t>
            </a:r>
            <a:r>
              <a:rPr lang="en-US" sz="2000" dirty="0" smtClean="0">
                <a:solidFill>
                  <a:srgbClr val="008000"/>
                </a:solidFill>
                <a:highlight>
                  <a:srgbClr val="FFFFFF"/>
                </a:highlight>
                <a:latin typeface="Consolas" panose="020B0609020204030204" pitchFamily="49" charset="0"/>
              </a:rPr>
              <a:t>things</a:t>
            </a:r>
          </a:p>
          <a:p>
            <a:pPr marL="400050"/>
            <a:r>
              <a:rPr lang="en-US" sz="2000" dirty="0" smtClean="0"/>
              <a:t>By using the “value” property as a key, our Linked List or </a:t>
            </a:r>
            <a:r>
              <a:rPr lang="en-US" sz="2000" dirty="0" err="1" smtClean="0"/>
              <a:t>WorkItems</a:t>
            </a:r>
            <a:r>
              <a:rPr lang="en-US" sz="2000" dirty="0" smtClean="0"/>
              <a:t> will be in order from lowest to highest value.</a:t>
            </a:r>
          </a:p>
          <a:p>
            <a:pPr marL="400050"/>
            <a:r>
              <a:rPr lang="en-US" sz="2000" dirty="0" smtClean="0">
                <a:highlight>
                  <a:srgbClr val="FFFFFF"/>
                </a:highlight>
              </a:rPr>
              <a:t>With a proper set of &lt;, &gt;, &lt;=, or &gt;= in your tests, your code should insert a new item with the same value as a prior entry in FRONT of the old one.  That means the most recently entered item with the same priority setting as any others is deemed more important.</a:t>
            </a:r>
          </a:p>
          <a:p>
            <a:pPr marL="400050"/>
            <a:r>
              <a:rPr lang="en-US" sz="2000" dirty="0" smtClean="0">
                <a:highlight>
                  <a:srgbClr val="FFFFFF"/>
                </a:highlight>
              </a:rPr>
              <a:t>(make sure you test this, as I will when I check your homework. You don’t have to create a </a:t>
            </a:r>
            <a:r>
              <a:rPr lang="en-US" sz="2000" dirty="0" err="1" smtClean="0">
                <a:highlight>
                  <a:srgbClr val="FFFFFF"/>
                </a:highlight>
              </a:rPr>
              <a:t>UnitTest</a:t>
            </a:r>
            <a:r>
              <a:rPr lang="en-US" sz="2000" dirty="0" smtClean="0">
                <a:highlight>
                  <a:srgbClr val="FFFFFF"/>
                </a:highlight>
              </a:rPr>
              <a:t> project, you can manually test it using the form.  But you might WANT to create a </a:t>
            </a:r>
            <a:r>
              <a:rPr lang="en-US" sz="2000" dirty="0" err="1" smtClean="0">
                <a:highlight>
                  <a:srgbClr val="FFFFFF"/>
                </a:highlight>
              </a:rPr>
              <a:t>UnitTest</a:t>
            </a:r>
            <a:r>
              <a:rPr lang="en-US" sz="2000" dirty="0" smtClean="0">
                <a:highlight>
                  <a:srgbClr val="FFFFFF"/>
                </a:highlight>
              </a:rPr>
              <a:t>!)</a:t>
            </a:r>
          </a:p>
          <a:p>
            <a:pPr marL="400050"/>
            <a:r>
              <a:rPr lang="en-US" sz="2000" dirty="0" smtClean="0"/>
              <a:t>The complimentary method to this would just the method we already have, </a:t>
            </a:r>
          </a:p>
          <a:p>
            <a:pPr marL="800100" lvl="1"/>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RemoveFromFront</a:t>
            </a:r>
            <a:r>
              <a:rPr lang="en-US" sz="1800" dirty="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800100" lvl="1"/>
            <a:r>
              <a:rPr lang="en-US" sz="1800" dirty="0" smtClean="0"/>
              <a:t>Which would remove them by the order of the values</a:t>
            </a:r>
            <a:endParaRPr lang="en-US" sz="1800" dirty="0" smtClean="0">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25108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lstStyle/>
          <a:p>
            <a:pPr lvl="1" algn="ctr" rtl="0">
              <a:spcBef>
                <a:spcPct val="0"/>
              </a:spcBef>
            </a:pPr>
            <a:r>
              <a:rPr lang="en-US" sz="2400" dirty="0" smtClean="0"/>
              <a:t>Coding the </a:t>
            </a:r>
            <a:r>
              <a:rPr lang="en-US" sz="2400" dirty="0" err="1" smtClean="0"/>
              <a:t>InsertInOrder</a:t>
            </a:r>
            <a:r>
              <a:rPr lang="en-US" sz="2400" dirty="0" smtClean="0"/>
              <a:t>(data)</a:t>
            </a:r>
            <a:endParaRPr lang="en-US" dirty="0"/>
          </a:p>
        </p:txBody>
      </p:sp>
      <p:sp>
        <p:nvSpPr>
          <p:cNvPr id="3" name="Content Placeholder 2"/>
          <p:cNvSpPr>
            <a:spLocks noGrp="1"/>
          </p:cNvSpPr>
          <p:nvPr>
            <p:ph idx="1"/>
          </p:nvPr>
        </p:nvSpPr>
        <p:spPr>
          <a:xfrm>
            <a:off x="304800" y="838200"/>
            <a:ext cx="8534400" cy="5638800"/>
          </a:xfrm>
        </p:spPr>
        <p:txBody>
          <a:bodyPr>
            <a:normAutofit fontScale="92500" lnSpcReduction="10000"/>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smtClean="0">
                <a:solidFill>
                  <a:srgbClr val="000000"/>
                </a:solidFill>
                <a:highlight>
                  <a:srgbClr val="FFFFFF"/>
                </a:highlight>
                <a:latin typeface="Consolas" panose="020B0609020204030204" pitchFamily="49" charset="0"/>
              </a:rPr>
              <a:t>InsertInOrder</a:t>
            </a:r>
            <a:r>
              <a:rPr lang="en-US" sz="2000" dirty="0" smtClean="0">
                <a:solidFill>
                  <a:srgbClr val="000000"/>
                </a:solidFill>
                <a:highlight>
                  <a:srgbClr val="FFFFFF"/>
                </a:highlight>
                <a:latin typeface="Consolas" panose="020B0609020204030204" pitchFamily="49" charset="0"/>
              </a:rPr>
              <a:t>(</a:t>
            </a:r>
            <a:r>
              <a:rPr lang="en-US" sz="2000" dirty="0" err="1" smtClean="0">
                <a:solidFill>
                  <a:srgbClr val="2B91AF"/>
                </a:solidFill>
                <a:highlight>
                  <a:srgbClr val="FFFFFF"/>
                </a:highlight>
                <a:latin typeface="Consolas" panose="020B0609020204030204" pitchFamily="49" charset="0"/>
              </a:rPr>
              <a:t>WorkItem</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newData</a:t>
            </a:r>
            <a:r>
              <a:rPr lang="en-US" sz="2000" dirty="0">
                <a:solidFill>
                  <a:srgbClr val="000000"/>
                </a:solidFill>
                <a:highlight>
                  <a:srgbClr val="FFFFFF"/>
                </a:highlight>
                <a:latin typeface="Consolas" panose="020B0609020204030204" pitchFamily="49" charset="0"/>
              </a:rPr>
              <a:t>) </a:t>
            </a:r>
            <a:endParaRPr lang="en-US" sz="2000" dirty="0" smtClean="0">
              <a:solidFill>
                <a:srgbClr val="000000"/>
              </a:solidFill>
              <a:highlight>
                <a:srgbClr val="FFFFFF"/>
              </a:highlight>
              <a:latin typeface="Consolas" panose="020B0609020204030204" pitchFamily="49" charset="0"/>
            </a:endParaRPr>
          </a:p>
          <a:p>
            <a:r>
              <a:rPr lang="en-US" sz="2400" dirty="0"/>
              <a:t>If </a:t>
            </a:r>
            <a:r>
              <a:rPr lang="en-US" sz="2400" dirty="0" err="1"/>
              <a:t>frontOfList</a:t>
            </a:r>
            <a:r>
              <a:rPr lang="en-US" sz="2400" dirty="0"/>
              <a:t> </a:t>
            </a:r>
            <a:r>
              <a:rPr lang="en-US" sz="2400" dirty="0" smtClean="0"/>
              <a:t>is null (list is empty) or, if  the data value (</a:t>
            </a:r>
            <a:r>
              <a:rPr lang="en-US" sz="2400" dirty="0" err="1" smtClean="0"/>
              <a:t>node_data</a:t>
            </a:r>
            <a:r>
              <a:rPr lang="en-US" sz="2400" dirty="0" smtClean="0"/>
              <a:t>) of the </a:t>
            </a:r>
            <a:r>
              <a:rPr lang="en-US" sz="2400" dirty="0" err="1" smtClean="0"/>
              <a:t>frontOfList</a:t>
            </a:r>
            <a:r>
              <a:rPr lang="en-US" sz="2400" dirty="0" smtClean="0"/>
              <a:t> node  is greater than or the same as the </a:t>
            </a:r>
            <a:r>
              <a:rPr lang="en-US" sz="2400" dirty="0" err="1" smtClean="0"/>
              <a:t>newData</a:t>
            </a:r>
            <a:r>
              <a:rPr lang="en-US" sz="2400" dirty="0" smtClean="0"/>
              <a:t> value  </a:t>
            </a:r>
            <a:r>
              <a:rPr lang="en-US" sz="2400" dirty="0"/>
              <a:t>just call our existing method </a:t>
            </a:r>
            <a:r>
              <a:rPr lang="en-US" sz="2400" dirty="0" err="1"/>
              <a:t>InsertAtFront</a:t>
            </a:r>
            <a:r>
              <a:rPr lang="en-US" sz="2400" dirty="0"/>
              <a:t>(</a:t>
            </a:r>
            <a:r>
              <a:rPr lang="en-US" sz="2400" dirty="0" err="1"/>
              <a:t>newData</a:t>
            </a:r>
            <a:r>
              <a:rPr lang="en-US" sz="2400" dirty="0" smtClean="0"/>
              <a:t>)</a:t>
            </a:r>
            <a:endParaRPr lang="en-US" sz="2000" dirty="0" smtClean="0"/>
          </a:p>
          <a:p>
            <a:pPr lvl="0"/>
            <a:r>
              <a:rPr lang="en-US" sz="2400" dirty="0">
                <a:solidFill>
                  <a:prstClr val="black"/>
                </a:solidFill>
              </a:rPr>
              <a:t>Otherwise, </a:t>
            </a:r>
          </a:p>
          <a:p>
            <a:pPr lvl="1"/>
            <a:r>
              <a:rPr lang="en-US" sz="2400" dirty="0">
                <a:solidFill>
                  <a:prstClr val="black"/>
                </a:solidFill>
              </a:rPr>
              <a:t>create a new </a:t>
            </a:r>
            <a:r>
              <a:rPr lang="en-US" sz="2400" dirty="0" err="1">
                <a:solidFill>
                  <a:prstClr val="black"/>
                </a:solidFill>
              </a:rPr>
              <a:t>LinkedListNode</a:t>
            </a:r>
            <a:r>
              <a:rPr lang="en-US" sz="2400" dirty="0">
                <a:solidFill>
                  <a:prstClr val="black"/>
                </a:solidFill>
              </a:rPr>
              <a:t> “</a:t>
            </a:r>
            <a:r>
              <a:rPr lang="en-US" sz="2400" dirty="0" err="1"/>
              <a:t>newNode</a:t>
            </a:r>
            <a:r>
              <a:rPr lang="en-US" sz="2400" dirty="0" smtClean="0"/>
              <a:t>” passing in </a:t>
            </a:r>
            <a:r>
              <a:rPr lang="en-US" sz="2400" dirty="0" err="1" smtClean="0"/>
              <a:t>newData</a:t>
            </a:r>
            <a:r>
              <a:rPr lang="en-US" sz="2400" dirty="0" smtClean="0"/>
              <a:t> object to the constructor</a:t>
            </a:r>
            <a:endParaRPr lang="en-US" sz="2400" dirty="0">
              <a:solidFill>
                <a:prstClr val="black"/>
              </a:solidFill>
            </a:endParaRPr>
          </a:p>
          <a:p>
            <a:pPr lvl="1"/>
            <a:r>
              <a:rPr lang="en-US" sz="2400" dirty="0" smtClean="0">
                <a:solidFill>
                  <a:prstClr val="black"/>
                </a:solidFill>
              </a:rPr>
              <a:t>Create </a:t>
            </a:r>
            <a:r>
              <a:rPr lang="en-US" sz="2400" dirty="0">
                <a:solidFill>
                  <a:prstClr val="black"/>
                </a:solidFill>
              </a:rPr>
              <a:t>an index object ref ( cur) to read the list’s node </a:t>
            </a:r>
            <a:r>
              <a:rPr lang="en-US" sz="2400" dirty="0" smtClean="0">
                <a:solidFill>
                  <a:prstClr val="black"/>
                </a:solidFill>
              </a:rPr>
              <a:t>values, set it equal to the </a:t>
            </a:r>
            <a:r>
              <a:rPr lang="en-US" sz="2400" dirty="0" err="1" smtClean="0">
                <a:solidFill>
                  <a:prstClr val="black"/>
                </a:solidFill>
              </a:rPr>
              <a:t>frontOfList</a:t>
            </a:r>
            <a:endParaRPr lang="en-US" sz="2400" dirty="0">
              <a:solidFill>
                <a:prstClr val="black"/>
              </a:solidFill>
            </a:endParaRPr>
          </a:p>
          <a:p>
            <a:pPr lvl="0"/>
            <a:r>
              <a:rPr lang="en-US" sz="2400" dirty="0"/>
              <a:t>In a while loop, </a:t>
            </a:r>
            <a:r>
              <a:rPr lang="en-US" sz="2400" dirty="0" smtClean="0"/>
              <a:t>keep walking down the list as long as the cur node’s next pointer is not null, AND the cur node’s next </a:t>
            </a:r>
            <a:r>
              <a:rPr lang="en-US" sz="2400" dirty="0" err="1" smtClean="0"/>
              <a:t>pointer.node’s</a:t>
            </a:r>
            <a:r>
              <a:rPr lang="en-US" sz="2400" dirty="0" smtClean="0"/>
              <a:t> data is less then our new </a:t>
            </a:r>
            <a:r>
              <a:rPr lang="en-US" sz="2400" dirty="0" err="1" smtClean="0"/>
              <a:t>datavalue</a:t>
            </a:r>
            <a:r>
              <a:rPr lang="en-US" sz="2400" dirty="0"/>
              <a:t> </a:t>
            </a:r>
            <a:r>
              <a:rPr lang="en-US" sz="2400" dirty="0" smtClean="0"/>
              <a:t>(make sure you do the test in that exact order, else you will get exceptions thrown!)</a:t>
            </a:r>
          </a:p>
          <a:p>
            <a:pPr lvl="0"/>
            <a:r>
              <a:rPr lang="en-US" sz="2400" dirty="0" smtClean="0">
                <a:solidFill>
                  <a:prstClr val="black"/>
                </a:solidFill>
              </a:rPr>
              <a:t>When </a:t>
            </a:r>
            <a:r>
              <a:rPr lang="en-US" sz="2400" dirty="0">
                <a:solidFill>
                  <a:prstClr val="black"/>
                </a:solidFill>
              </a:rPr>
              <a:t>we </a:t>
            </a:r>
            <a:r>
              <a:rPr lang="en-US" sz="2400" dirty="0" smtClean="0">
                <a:solidFill>
                  <a:prstClr val="black"/>
                </a:solidFill>
              </a:rPr>
              <a:t>exit that while loop, we are either pointing to the end of the list, so we insert this one there, or, we are right in front of the node where we need to do the insert, so we need to rewrite the pointers to insert this new node there.</a:t>
            </a:r>
            <a:endParaRPr lang="en-US" sz="1900" dirty="0">
              <a:solidFill>
                <a:prstClr val="black"/>
              </a:solidFill>
            </a:endParaRPr>
          </a:p>
          <a:p>
            <a:endParaRPr lang="en-US" sz="2000" dirty="0" smtClean="0">
              <a:solidFill>
                <a:srgbClr val="008000"/>
              </a:solidFill>
              <a:highlight>
                <a:srgbClr val="FFFFFF"/>
              </a:highlight>
              <a:latin typeface="Consolas" panose="020B0609020204030204" pitchFamily="49" charset="0"/>
            </a:endParaRPr>
          </a:p>
          <a:p>
            <a:pPr marL="0" indent="0">
              <a:buNone/>
            </a:pPr>
            <a:endParaRPr lang="en-US" sz="2000" dirty="0">
              <a:solidFill>
                <a:srgbClr val="008000"/>
              </a:solidFill>
              <a:highlight>
                <a:srgbClr val="FFFFFF"/>
              </a:highlight>
              <a:latin typeface="Consolas" panose="020B0609020204030204" pitchFamily="49" charset="0"/>
            </a:endParaRPr>
          </a:p>
          <a:p>
            <a:endParaRPr lang="en-US" dirty="0"/>
          </a:p>
        </p:txBody>
      </p:sp>
    </p:spTree>
    <p:extLst>
      <p:ext uri="{BB962C8B-B14F-4D97-AF65-F5344CB8AC3E}">
        <p14:creationId xmlns:p14="http://schemas.microsoft.com/office/powerpoint/2010/main" val="172325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err="1" smtClean="0">
                <a:solidFill>
                  <a:srgbClr val="000000"/>
                </a:solidFill>
                <a:highlight>
                  <a:srgbClr val="FFFFFF"/>
                </a:highlight>
                <a:latin typeface="Consolas" panose="020B0609020204030204" pitchFamily="49" charset="0"/>
              </a:rPr>
              <a:t>InsertInOrder</a:t>
            </a:r>
            <a:r>
              <a:rPr lang="en-US" sz="2000" smtClean="0">
                <a:solidFill>
                  <a:srgbClr val="000000"/>
                </a:solidFill>
                <a:highlight>
                  <a:srgbClr val="FFFFFF"/>
                </a:highlight>
                <a:latin typeface="Consolas" panose="020B0609020204030204" pitchFamily="49" charset="0"/>
              </a:rPr>
              <a:t>(where value prop = </a:t>
            </a:r>
            <a:r>
              <a:rPr lang="en-US" sz="2000" smtClean="0">
                <a:solidFill>
                  <a:srgbClr val="0000FF"/>
                </a:solidFill>
                <a:highlight>
                  <a:srgbClr val="FFFFFF"/>
                </a:highlight>
                <a:latin typeface="Consolas" panose="020B0609020204030204" pitchFamily="49" charset="0"/>
              </a:rPr>
              <a:t>14</a:t>
            </a:r>
            <a:r>
              <a:rPr lang="en-US" sz="2000" dirty="0" smtClean="0">
                <a:solidFill>
                  <a:srgbClr val="000000"/>
                </a:solidFill>
                <a:highlight>
                  <a:srgbClr val="FFFFFF"/>
                </a:highlight>
                <a:latin typeface="Consolas" panose="020B0609020204030204" pitchFamily="49" charset="0"/>
              </a:rPr>
              <a:t>)</a:t>
            </a:r>
            <a:endParaRPr lang="en-US" sz="2000" dirty="0">
              <a:solidFill>
                <a:srgbClr val="008000"/>
              </a:solidFill>
              <a:highlight>
                <a:srgbClr val="FFFFFF"/>
              </a:highlight>
              <a:latin typeface="Consolas" panose="020B0609020204030204" pitchFamily="49" charset="0"/>
            </a:endParaRPr>
          </a:p>
        </p:txBody>
      </p:sp>
      <p:sp>
        <p:nvSpPr>
          <p:cNvPr id="4" name="Rectangle 3"/>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frontOfList </a:t>
            </a:r>
            <a:r>
              <a:rPr lang="en-US" dirty="0" err="1" smtClean="0"/>
              <a:t>Obj</a:t>
            </a:r>
            <a:r>
              <a:rPr lang="en-US" dirty="0" smtClean="0"/>
              <a:t> ref</a:t>
            </a:r>
            <a:endParaRPr lang="en-US" dirty="0"/>
          </a:p>
        </p:txBody>
      </p:sp>
      <p:sp>
        <p:nvSpPr>
          <p:cNvPr id="5" name="Rectangle 4"/>
          <p:cNvSpPr/>
          <p:nvPr/>
        </p:nvSpPr>
        <p:spPr>
          <a:xfrm>
            <a:off x="5562600" y="3505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21</a:t>
            </a:r>
          </a:p>
          <a:p>
            <a:pPr algn="ctr"/>
            <a:r>
              <a:rPr lang="en-US" dirty="0" smtClean="0"/>
              <a:t>void</a:t>
            </a:r>
            <a:endParaRPr lang="en-US" dirty="0"/>
          </a:p>
        </p:txBody>
      </p:sp>
      <p:sp>
        <p:nvSpPr>
          <p:cNvPr id="11" name="Rectangle 10"/>
          <p:cNvSpPr/>
          <p:nvPr/>
        </p:nvSpPr>
        <p:spPr>
          <a:xfrm>
            <a:off x="2438400" y="2057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4</a:t>
            </a:r>
          </a:p>
          <a:p>
            <a:pPr algn="ctr"/>
            <a:r>
              <a:rPr lang="en-US" dirty="0" err="1" smtClean="0"/>
              <a:t>Obj</a:t>
            </a:r>
            <a:r>
              <a:rPr lang="en-US" dirty="0" smtClean="0"/>
              <a:t> ref</a:t>
            </a:r>
            <a:endParaRPr lang="en-US" dirty="0"/>
          </a:p>
        </p:txBody>
      </p:sp>
      <p:cxnSp>
        <p:nvCxnSpPr>
          <p:cNvPr id="13" name="Straight Arrow Connector 12"/>
          <p:cNvCxnSpPr>
            <a:endCxn id="11" idx="1"/>
          </p:cNvCxnSpPr>
          <p:nvPr/>
        </p:nvCxnSpPr>
        <p:spPr>
          <a:xfrm>
            <a:off x="1295400" y="1905000"/>
            <a:ext cx="11430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62400" y="2743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16</a:t>
            </a:r>
          </a:p>
          <a:p>
            <a:pPr algn="ctr"/>
            <a:r>
              <a:rPr lang="en-US" dirty="0" err="1" smtClean="0"/>
              <a:t>Obj</a:t>
            </a:r>
            <a:r>
              <a:rPr lang="en-US" dirty="0" smtClean="0"/>
              <a:t> ref</a:t>
            </a:r>
            <a:endParaRPr lang="en-US" dirty="0"/>
          </a:p>
        </p:txBody>
      </p:sp>
      <p:cxnSp>
        <p:nvCxnSpPr>
          <p:cNvPr id="15" name="Straight Arrow Connector 14"/>
          <p:cNvCxnSpPr>
            <a:endCxn id="12" idx="1"/>
          </p:cNvCxnSpPr>
          <p:nvPr/>
        </p:nvCxnSpPr>
        <p:spPr>
          <a:xfrm>
            <a:off x="2971800" y="2667000"/>
            <a:ext cx="990600" cy="3810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 idx="1"/>
          </p:cNvCxnSpPr>
          <p:nvPr/>
        </p:nvCxnSpPr>
        <p:spPr>
          <a:xfrm>
            <a:off x="4495800" y="3352800"/>
            <a:ext cx="10668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8600" y="1143000"/>
            <a:ext cx="4363695" cy="369332"/>
          </a:xfrm>
          <a:prstGeom prst="rect">
            <a:avLst/>
          </a:prstGeom>
          <a:noFill/>
        </p:spPr>
        <p:txBody>
          <a:bodyPr wrap="none" rtlCol="0">
            <a:spAutoFit/>
          </a:bodyPr>
          <a:lstStyle/>
          <a:p>
            <a:r>
              <a:rPr lang="en-US" dirty="0">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cur = frontOfList;</a:t>
            </a:r>
            <a:endParaRPr lang="en-US" dirty="0"/>
          </a:p>
        </p:txBody>
      </p:sp>
      <p:sp>
        <p:nvSpPr>
          <p:cNvPr id="22" name="Rectangle 21"/>
          <p:cNvSpPr/>
          <p:nvPr/>
        </p:nvSpPr>
        <p:spPr>
          <a:xfrm>
            <a:off x="5943600" y="21336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14</a:t>
            </a:r>
          </a:p>
          <a:p>
            <a:pPr algn="ctr"/>
            <a:r>
              <a:rPr lang="en-US" dirty="0" err="1" smtClean="0"/>
              <a:t>Obj</a:t>
            </a:r>
            <a:r>
              <a:rPr lang="en-US" dirty="0" smtClean="0"/>
              <a:t> ref</a:t>
            </a:r>
            <a:endParaRPr lang="en-US" dirty="0"/>
          </a:p>
        </p:txBody>
      </p:sp>
      <p:sp>
        <p:nvSpPr>
          <p:cNvPr id="8" name="TextBox 7"/>
          <p:cNvSpPr txBox="1"/>
          <p:nvPr/>
        </p:nvSpPr>
        <p:spPr>
          <a:xfrm>
            <a:off x="6096000" y="1828800"/>
            <a:ext cx="1094017" cy="369332"/>
          </a:xfrm>
          <a:prstGeom prst="rect">
            <a:avLst/>
          </a:prstGeom>
          <a:noFill/>
        </p:spPr>
        <p:txBody>
          <a:bodyPr wrap="none" rtlCol="0">
            <a:spAutoFit/>
          </a:bodyPr>
          <a:lstStyle/>
          <a:p>
            <a:r>
              <a:rPr lang="en-US" dirty="0" err="1" smtClean="0"/>
              <a:t>newNode</a:t>
            </a:r>
            <a:endParaRPr lang="en-US" dirty="0"/>
          </a:p>
        </p:txBody>
      </p:sp>
      <p:cxnSp>
        <p:nvCxnSpPr>
          <p:cNvPr id="23" name="Straight Arrow Connector 22"/>
          <p:cNvCxnSpPr>
            <a:stCxn id="11" idx="2"/>
          </p:cNvCxnSpPr>
          <p:nvPr/>
        </p:nvCxnSpPr>
        <p:spPr>
          <a:xfrm flipV="1">
            <a:off x="2971800" y="2514600"/>
            <a:ext cx="2971800" cy="152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81600" y="2743200"/>
            <a:ext cx="1295400" cy="457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91200" y="2895600"/>
            <a:ext cx="2148986" cy="369332"/>
          </a:xfrm>
          <a:prstGeom prst="rect">
            <a:avLst/>
          </a:prstGeom>
          <a:noFill/>
        </p:spPr>
        <p:txBody>
          <a:bodyPr wrap="none" rtlCol="0">
            <a:spAutoFit/>
          </a:bodyPr>
          <a:lstStyle/>
          <a:p>
            <a:r>
              <a:rPr lang="en-US" dirty="0" smtClean="0">
                <a:solidFill>
                  <a:schemeClr val="accent6">
                    <a:lumMod val="75000"/>
                  </a:schemeClr>
                </a:solidFill>
              </a:rPr>
              <a:t>Add this new pointer</a:t>
            </a:r>
            <a:endParaRPr lang="en-US" dirty="0">
              <a:solidFill>
                <a:schemeClr val="accent6">
                  <a:lumMod val="75000"/>
                </a:schemeClr>
              </a:solidFill>
            </a:endParaRPr>
          </a:p>
        </p:txBody>
      </p:sp>
      <p:sp>
        <p:nvSpPr>
          <p:cNvPr id="27" name="TextBox 26"/>
          <p:cNvSpPr txBox="1"/>
          <p:nvPr/>
        </p:nvSpPr>
        <p:spPr>
          <a:xfrm>
            <a:off x="3657600" y="1752600"/>
            <a:ext cx="1681358" cy="923330"/>
          </a:xfrm>
          <a:prstGeom prst="rect">
            <a:avLst/>
          </a:prstGeom>
          <a:noFill/>
        </p:spPr>
        <p:txBody>
          <a:bodyPr wrap="none" rtlCol="0">
            <a:spAutoFit/>
          </a:bodyPr>
          <a:lstStyle/>
          <a:p>
            <a:r>
              <a:rPr lang="en-US" dirty="0" smtClean="0">
                <a:solidFill>
                  <a:schemeClr val="accent2">
                    <a:lumMod val="75000"/>
                  </a:schemeClr>
                </a:solidFill>
              </a:rPr>
              <a:t>Move  </a:t>
            </a:r>
            <a:r>
              <a:rPr lang="en-US" dirty="0" err="1" smtClean="0">
                <a:solidFill>
                  <a:schemeClr val="accent2">
                    <a:lumMod val="75000"/>
                  </a:schemeClr>
                </a:solidFill>
              </a:rPr>
              <a:t>obj</a:t>
            </a:r>
            <a:r>
              <a:rPr lang="en-US" dirty="0" smtClean="0">
                <a:solidFill>
                  <a:schemeClr val="accent2">
                    <a:lumMod val="75000"/>
                  </a:schemeClr>
                </a:solidFill>
              </a:rPr>
              <a:t> ref</a:t>
            </a:r>
          </a:p>
          <a:p>
            <a:r>
              <a:rPr lang="en-US" dirty="0" smtClean="0">
                <a:solidFill>
                  <a:schemeClr val="accent2">
                    <a:lumMod val="75000"/>
                  </a:schemeClr>
                </a:solidFill>
              </a:rPr>
              <a:t>from prior node</a:t>
            </a:r>
          </a:p>
          <a:p>
            <a:r>
              <a:rPr lang="en-US" dirty="0" smtClean="0">
                <a:solidFill>
                  <a:schemeClr val="accent2">
                    <a:lumMod val="75000"/>
                  </a:schemeClr>
                </a:solidFill>
              </a:rPr>
              <a:t>to </a:t>
            </a:r>
            <a:r>
              <a:rPr lang="en-US" dirty="0" err="1" smtClean="0">
                <a:solidFill>
                  <a:schemeClr val="accent2">
                    <a:lumMod val="75000"/>
                  </a:schemeClr>
                </a:solidFill>
              </a:rPr>
              <a:t>newNode</a:t>
            </a:r>
            <a:endParaRPr lang="en-US" dirty="0">
              <a:solidFill>
                <a:schemeClr val="accent2">
                  <a:lumMod val="75000"/>
                </a:schemeClr>
              </a:solidFill>
            </a:endParaRPr>
          </a:p>
        </p:txBody>
      </p:sp>
      <p:grpSp>
        <p:nvGrpSpPr>
          <p:cNvPr id="25" name="Group 24"/>
          <p:cNvGrpSpPr/>
          <p:nvPr/>
        </p:nvGrpSpPr>
        <p:grpSpPr>
          <a:xfrm>
            <a:off x="3505200" y="2819400"/>
            <a:ext cx="152400" cy="152400"/>
            <a:chOff x="3505200" y="2819400"/>
            <a:chExt cx="152400" cy="152400"/>
          </a:xfrm>
        </p:grpSpPr>
        <p:cxnSp>
          <p:nvCxnSpPr>
            <p:cNvPr id="29" name="Straight Connector 28"/>
            <p:cNvCxnSpPr/>
            <p:nvPr/>
          </p:nvCxnSpPr>
          <p:spPr>
            <a:xfrm flipH="1">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05200" y="2819400"/>
              <a:ext cx="15240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2076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TotalTime>
  <Words>691</Words>
  <Application>Microsoft Office PowerPoint</Application>
  <PresentationFormat>On-screen Show (4:3)</PresentationFormat>
  <Paragraphs>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Using a LinkList with a Windows Form</vt:lpstr>
      <vt:lpstr>Now lets make a LL that holds an object</vt:lpstr>
      <vt:lpstr>PowerPoint Presentation</vt:lpstr>
      <vt:lpstr>Look at 2-ToDoLL-WorkItem.zip</vt:lpstr>
      <vt:lpstr>Look at 3-ToDoLL-WorkItemOrdVal</vt:lpstr>
      <vt:lpstr>2nd type of ordered LL</vt:lpstr>
      <vt:lpstr>A list that keeps things in order by the value </vt:lpstr>
      <vt:lpstr>Coding the InsertInOrder(data)</vt:lpstr>
      <vt:lpstr>InsertInOrder(where value prop = 14)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186</cp:revision>
  <dcterms:created xsi:type="dcterms:W3CDTF">2013-01-27T23:57:48Z</dcterms:created>
  <dcterms:modified xsi:type="dcterms:W3CDTF">2019-04-30T04:02:51Z</dcterms:modified>
</cp:coreProperties>
</file>