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1"/>
  </p:notesMasterIdLst>
  <p:sldIdLst>
    <p:sldId id="301" r:id="rId2"/>
    <p:sldId id="258" r:id="rId3"/>
    <p:sldId id="282" r:id="rId4"/>
    <p:sldId id="306" r:id="rId5"/>
    <p:sldId id="286" r:id="rId6"/>
    <p:sldId id="309" r:id="rId7"/>
    <p:sldId id="310" r:id="rId8"/>
    <p:sldId id="303" r:id="rId9"/>
    <p:sldId id="304" r:id="rId10"/>
    <p:sldId id="308" r:id="rId11"/>
    <p:sldId id="307" r:id="rId12"/>
    <p:sldId id="290" r:id="rId13"/>
    <p:sldId id="294" r:id="rId14"/>
    <p:sldId id="295" r:id="rId15"/>
    <p:sldId id="296" r:id="rId16"/>
    <p:sldId id="297" r:id="rId17"/>
    <p:sldId id="300" r:id="rId18"/>
    <p:sldId id="314" r:id="rId19"/>
    <p:sldId id="313"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41" autoAdjust="0"/>
    <p:restoredTop sz="94803" autoAdjust="0"/>
  </p:normalViewPr>
  <p:slideViewPr>
    <p:cSldViewPr snapToGrid="0">
      <p:cViewPr varScale="1">
        <p:scale>
          <a:sx n="141" d="100"/>
          <a:sy n="141" d="100"/>
        </p:scale>
        <p:origin x="126"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73B94A1E-C2E0-4C71-AFA5-E143DEADE2EC}" type="slidenum">
              <a:rPr lang="en-US"/>
              <a:pPr>
                <a:defRPr/>
              </a:pPr>
              <a:t>‹#›</a:t>
            </a:fld>
            <a:endParaRPr lang="en-US"/>
          </a:p>
        </p:txBody>
      </p:sp>
    </p:spTree>
    <p:extLst>
      <p:ext uri="{BB962C8B-B14F-4D97-AF65-F5344CB8AC3E}">
        <p14:creationId xmlns:p14="http://schemas.microsoft.com/office/powerpoint/2010/main" val="275249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Emphasize that we’re going to deal with a SUBSET of the array most of the time</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04A93406-25DB-462F-91E1-B053FC86EB53}"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206114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BDD81F-02CB-4022-9524-469D57D1FA27}" type="slidenum">
              <a:rPr lang="en-US" smtClean="0"/>
              <a:pPr>
                <a:defRPr/>
              </a:pPr>
              <a:t>‹#›</a:t>
            </a:fld>
            <a:endParaRPr lang="en-US"/>
          </a:p>
        </p:txBody>
      </p:sp>
    </p:spTree>
    <p:extLst>
      <p:ext uri="{BB962C8B-B14F-4D97-AF65-F5344CB8AC3E}">
        <p14:creationId xmlns:p14="http://schemas.microsoft.com/office/powerpoint/2010/main" val="263404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CB5851-02E2-43EB-8FB5-27571196C084}" type="slidenum">
              <a:rPr lang="en-US" smtClean="0"/>
              <a:pPr>
                <a:defRPr/>
              </a:pPr>
              <a:t>‹#›</a:t>
            </a:fld>
            <a:endParaRPr lang="en-US"/>
          </a:p>
        </p:txBody>
      </p:sp>
    </p:spTree>
    <p:extLst>
      <p:ext uri="{BB962C8B-B14F-4D97-AF65-F5344CB8AC3E}">
        <p14:creationId xmlns:p14="http://schemas.microsoft.com/office/powerpoint/2010/main" val="125783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D7AAD0-8E13-449C-A3AF-C1BA8B865B10}" type="slidenum">
              <a:rPr lang="en-US" smtClean="0"/>
              <a:pPr>
                <a:defRPr/>
              </a:pPr>
              <a:t>‹#›</a:t>
            </a:fld>
            <a:endParaRPr lang="en-US"/>
          </a:p>
        </p:txBody>
      </p:sp>
    </p:spTree>
    <p:extLst>
      <p:ext uri="{BB962C8B-B14F-4D97-AF65-F5344CB8AC3E}">
        <p14:creationId xmlns:p14="http://schemas.microsoft.com/office/powerpoint/2010/main" val="407817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75D99B-E3E2-47B5-8AF6-4E01CE61E9AD}" type="slidenum">
              <a:rPr lang="en-US" smtClean="0"/>
              <a:pPr>
                <a:defRPr/>
              </a:pPr>
              <a:t>‹#›</a:t>
            </a:fld>
            <a:endParaRPr lang="en-US"/>
          </a:p>
        </p:txBody>
      </p:sp>
    </p:spTree>
    <p:extLst>
      <p:ext uri="{BB962C8B-B14F-4D97-AF65-F5344CB8AC3E}">
        <p14:creationId xmlns:p14="http://schemas.microsoft.com/office/powerpoint/2010/main" val="354156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91C165-A6B3-4C6C-A899-E51A7E898D4B}" type="slidenum">
              <a:rPr lang="en-US" smtClean="0"/>
              <a:pPr>
                <a:defRPr/>
              </a:pPr>
              <a:t>‹#›</a:t>
            </a:fld>
            <a:endParaRPr lang="en-US"/>
          </a:p>
        </p:txBody>
      </p:sp>
    </p:spTree>
    <p:extLst>
      <p:ext uri="{BB962C8B-B14F-4D97-AF65-F5344CB8AC3E}">
        <p14:creationId xmlns:p14="http://schemas.microsoft.com/office/powerpoint/2010/main" val="260896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36A45-B490-492B-8F08-8230302953E6}" type="slidenum">
              <a:rPr lang="en-US" smtClean="0"/>
              <a:pPr>
                <a:defRPr/>
              </a:pPr>
              <a:t>‹#›</a:t>
            </a:fld>
            <a:endParaRPr lang="en-US"/>
          </a:p>
        </p:txBody>
      </p:sp>
    </p:spTree>
    <p:extLst>
      <p:ext uri="{BB962C8B-B14F-4D97-AF65-F5344CB8AC3E}">
        <p14:creationId xmlns:p14="http://schemas.microsoft.com/office/powerpoint/2010/main" val="402531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9A7AB7C-BCDB-4C7C-B63E-19D02563FF84}" type="slidenum">
              <a:rPr lang="en-US" smtClean="0"/>
              <a:pPr>
                <a:defRPr/>
              </a:pPr>
              <a:t>‹#›</a:t>
            </a:fld>
            <a:endParaRPr lang="en-US"/>
          </a:p>
        </p:txBody>
      </p:sp>
    </p:spTree>
    <p:extLst>
      <p:ext uri="{BB962C8B-B14F-4D97-AF65-F5344CB8AC3E}">
        <p14:creationId xmlns:p14="http://schemas.microsoft.com/office/powerpoint/2010/main" val="26266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A24DF6-6730-4B4D-B80E-AE8E1A33AC8A}" type="slidenum">
              <a:rPr lang="en-US" smtClean="0"/>
              <a:pPr>
                <a:defRPr/>
              </a:pPr>
              <a:t>‹#›</a:t>
            </a:fld>
            <a:endParaRPr lang="en-US"/>
          </a:p>
        </p:txBody>
      </p:sp>
    </p:spTree>
    <p:extLst>
      <p:ext uri="{BB962C8B-B14F-4D97-AF65-F5344CB8AC3E}">
        <p14:creationId xmlns:p14="http://schemas.microsoft.com/office/powerpoint/2010/main" val="410568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2CAC5DA-ACA4-45B2-8DA7-6CE32634C954}" type="slidenum">
              <a:rPr lang="en-US" smtClean="0"/>
              <a:pPr>
                <a:defRPr/>
              </a:pPr>
              <a:t>‹#›</a:t>
            </a:fld>
            <a:endParaRPr lang="en-US"/>
          </a:p>
        </p:txBody>
      </p:sp>
    </p:spTree>
    <p:extLst>
      <p:ext uri="{BB962C8B-B14F-4D97-AF65-F5344CB8AC3E}">
        <p14:creationId xmlns:p14="http://schemas.microsoft.com/office/powerpoint/2010/main" val="236792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FF51C75-59F3-4A5B-9937-889C202014E7}" type="slidenum">
              <a:rPr lang="en-US" smtClean="0"/>
              <a:pPr>
                <a:defRPr/>
              </a:pPr>
              <a:t>‹#›</a:t>
            </a:fld>
            <a:endParaRPr lang="en-US"/>
          </a:p>
        </p:txBody>
      </p:sp>
    </p:spTree>
    <p:extLst>
      <p:ext uri="{BB962C8B-B14F-4D97-AF65-F5344CB8AC3E}">
        <p14:creationId xmlns:p14="http://schemas.microsoft.com/office/powerpoint/2010/main" val="106361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F752B4-3A45-43BA-94C7-ABD6F58224CD}" type="slidenum">
              <a:rPr lang="en-US" smtClean="0"/>
              <a:pPr>
                <a:defRPr/>
              </a:pPr>
              <a:t>‹#›</a:t>
            </a:fld>
            <a:endParaRPr lang="en-US"/>
          </a:p>
        </p:txBody>
      </p:sp>
    </p:spTree>
    <p:extLst>
      <p:ext uri="{BB962C8B-B14F-4D97-AF65-F5344CB8AC3E}">
        <p14:creationId xmlns:p14="http://schemas.microsoft.com/office/powerpoint/2010/main" val="184804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F98F7B0-7450-4011-A514-BDEDC722B5D4}" type="slidenum">
              <a:rPr lang="en-US" smtClean="0"/>
              <a:pPr>
                <a:defRPr/>
              </a:pPr>
              <a:t>‹#›</a:t>
            </a:fld>
            <a:endParaRPr lang="en-US"/>
          </a:p>
        </p:txBody>
      </p:sp>
    </p:spTree>
    <p:extLst>
      <p:ext uri="{BB962C8B-B14F-4D97-AF65-F5344CB8AC3E}">
        <p14:creationId xmlns:p14="http://schemas.microsoft.com/office/powerpoint/2010/main" val="91356284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aXXWXz5rF64&amp;feature=iv&amp;src_vid=es2T6KY45cA&amp;annotation_id=annotation_2485638237" TargetMode="External"/><Relationship Id="rId2" Type="http://schemas.openxmlformats.org/officeDocument/2006/relationships/hyperlink" Target="https://www.youtube.com/watch?v=y_G9BkAm6B8" TargetMode="External"/><Relationship Id="rId1" Type="http://schemas.openxmlformats.org/officeDocument/2006/relationships/slideLayout" Target="../slideLayouts/slideLayout2.xml"/><Relationship Id="rId5" Type="http://schemas.openxmlformats.org/officeDocument/2006/relationships/hyperlink" Target="https://www.youtube.com/watch?v=ywWBy6J5gz8" TargetMode="External"/><Relationship Id="rId4" Type="http://schemas.openxmlformats.org/officeDocument/2006/relationships/hyperlink" Target="https://www.youtube.com/watch?v=es2T6KY45c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Quicksort</a:t>
            </a:r>
            <a:br>
              <a:rPr lang="en-US" dirty="0"/>
            </a:br>
            <a:r>
              <a:rPr lang="en-US" dirty="0"/>
              <a:t>1960 C. A. R. Hoare</a:t>
            </a:r>
          </a:p>
        </p:txBody>
      </p:sp>
      <p:sp>
        <p:nvSpPr>
          <p:cNvPr id="3" name="Subtitle 2"/>
          <p:cNvSpPr>
            <a:spLocks noGrp="1"/>
          </p:cNvSpPr>
          <p:nvPr>
            <p:ph type="subTitle" idx="1"/>
          </p:nvPr>
        </p:nvSpPr>
        <p:spPr/>
        <p:txBody>
          <a:bodyPr/>
          <a:lstStyle/>
          <a:p>
            <a:r>
              <a:rPr lang="en-US" dirty="0"/>
              <a:t>Kurt Friedrich</a:t>
            </a:r>
          </a:p>
          <a:p>
            <a:r>
              <a:rPr lang="en-US"/>
              <a:t>Spring </a:t>
            </a:r>
            <a:r>
              <a:rPr lang="en-US" smtClean="0"/>
              <a:t>2018</a:t>
            </a:r>
            <a:endParaRPr lang="en-US" dirty="0"/>
          </a:p>
        </p:txBody>
      </p:sp>
      <p:sp>
        <p:nvSpPr>
          <p:cNvPr id="4" name="Rectangle 3"/>
          <p:cNvSpPr txBox="1">
            <a:spLocks noChangeArrowheads="1"/>
          </p:cNvSpPr>
          <p:nvPr/>
        </p:nvSpPr>
        <p:spPr>
          <a:xfrm>
            <a:off x="1371600" y="5181600"/>
            <a:ext cx="7239000" cy="12954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pPr>
            <a:r>
              <a:rPr lang="en-US" sz="2000" dirty="0"/>
              <a:t>The content for a few slides and the code was originally created by Gerard Harrison.</a:t>
            </a:r>
          </a:p>
          <a:p>
            <a:pPr fontAlgn="auto">
              <a:spcAft>
                <a:spcPts val="0"/>
              </a:spcAft>
            </a:pPr>
            <a:r>
              <a:rPr lang="en-US" sz="2000" dirty="0"/>
              <a:t>Code Ported to C# by Mike Panitz</a:t>
            </a:r>
          </a:p>
        </p:txBody>
      </p:sp>
      <p:sp>
        <p:nvSpPr>
          <p:cNvPr id="5" name="5-Point Star 4"/>
          <p:cNvSpPr/>
          <p:nvPr/>
        </p:nvSpPr>
        <p:spPr>
          <a:xfrm>
            <a:off x="8077200" y="47244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2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normAutofit/>
          </a:bodyPr>
          <a:lstStyle/>
          <a:p>
            <a:r>
              <a:rPr lang="en-US" sz="2800" dirty="0"/>
              <a:t>Quicksort algorithm performance depends upon how random the keys are distributed.</a:t>
            </a:r>
          </a:p>
        </p:txBody>
      </p:sp>
      <p:sp>
        <p:nvSpPr>
          <p:cNvPr id="3" name="Content Placeholder 2"/>
          <p:cNvSpPr>
            <a:spLocks noGrp="1"/>
          </p:cNvSpPr>
          <p:nvPr>
            <p:ph idx="1"/>
          </p:nvPr>
        </p:nvSpPr>
        <p:spPr/>
        <p:txBody>
          <a:bodyPr/>
          <a:lstStyle/>
          <a:p>
            <a:r>
              <a:rPr lang="en-US" dirty="0"/>
              <a:t>The Quicksort algorithm is fastest when the median of the array is chosen as the pivot value. That is because the resulting partitions are of very similar size. Each partition splits itself in two and thus the base case is reached very quickly (fewest recursion levels).</a:t>
            </a:r>
          </a:p>
          <a:p>
            <a:r>
              <a:rPr lang="en-US" dirty="0"/>
              <a:t>In practice, the Quicksort algorithm becomes very slow when the array passed to it is already close to being sorted. </a:t>
            </a:r>
          </a:p>
          <a:p>
            <a:pPr lvl="1"/>
            <a:r>
              <a:rPr lang="en-US" dirty="0"/>
              <a:t>Because there is no efficient way for the computer to find the median element to use as the pivot, the first element of the array is used as the pivot. </a:t>
            </a:r>
          </a:p>
          <a:p>
            <a:pPr lvl="1"/>
            <a:r>
              <a:rPr lang="en-US" dirty="0"/>
              <a:t>So when the array is almost sorted, the partitions are lopsided as in next diagram. </a:t>
            </a:r>
          </a:p>
          <a:p>
            <a:pPr lvl="1"/>
            <a:r>
              <a:rPr lang="en-US" dirty="0"/>
              <a:t>This means that one of the recursion branches is much deeper than the other, and causes execution time to go up.</a:t>
            </a:r>
          </a:p>
          <a:p>
            <a:endParaRPr lang="en-US" dirty="0"/>
          </a:p>
        </p:txBody>
      </p:sp>
    </p:spTree>
    <p:extLst>
      <p:ext uri="{BB962C8B-B14F-4D97-AF65-F5344CB8AC3E}">
        <p14:creationId xmlns:p14="http://schemas.microsoft.com/office/powerpoint/2010/main" val="259382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581025"/>
            <a:ext cx="3457575" cy="6048375"/>
          </a:xfrm>
          <a:prstGeom prst="rect">
            <a:avLst/>
          </a:prstGeom>
        </p:spPr>
      </p:pic>
      <p:sp>
        <p:nvSpPr>
          <p:cNvPr id="2" name="Title 1"/>
          <p:cNvSpPr>
            <a:spLocks noGrp="1"/>
          </p:cNvSpPr>
          <p:nvPr>
            <p:ph type="title"/>
          </p:nvPr>
        </p:nvSpPr>
        <p:spPr>
          <a:xfrm>
            <a:off x="228600" y="76200"/>
            <a:ext cx="3733800" cy="715962"/>
          </a:xfrm>
        </p:spPr>
        <p:txBody>
          <a:bodyPr>
            <a:noAutofit/>
          </a:bodyPr>
          <a:lstStyle/>
          <a:p>
            <a:r>
              <a:rPr lang="en-US" sz="2400" dirty="0"/>
              <a:t>This is a “ugly”, distribution</a:t>
            </a:r>
          </a:p>
        </p:txBody>
      </p:sp>
      <p:sp>
        <p:nvSpPr>
          <p:cNvPr id="4" name="TextBox 3"/>
          <p:cNvSpPr txBox="1"/>
          <p:nvPr/>
        </p:nvSpPr>
        <p:spPr>
          <a:xfrm>
            <a:off x="1524000" y="609600"/>
            <a:ext cx="1441677" cy="307777"/>
          </a:xfrm>
          <a:prstGeom prst="rect">
            <a:avLst/>
          </a:prstGeom>
          <a:noFill/>
        </p:spPr>
        <p:txBody>
          <a:bodyPr wrap="none" rtlCol="0">
            <a:spAutoFit/>
          </a:bodyPr>
          <a:lstStyle/>
          <a:p>
            <a:r>
              <a:rPr lang="en-US" sz="1400" dirty="0"/>
              <a:t>Starting array</a:t>
            </a:r>
          </a:p>
        </p:txBody>
      </p:sp>
      <p:sp>
        <p:nvSpPr>
          <p:cNvPr id="6" name="TextBox 5"/>
          <p:cNvSpPr txBox="1"/>
          <p:nvPr/>
        </p:nvSpPr>
        <p:spPr>
          <a:xfrm>
            <a:off x="803366" y="1110343"/>
            <a:ext cx="1954381" cy="307777"/>
          </a:xfrm>
          <a:prstGeom prst="rect">
            <a:avLst/>
          </a:prstGeom>
          <a:noFill/>
        </p:spPr>
        <p:txBody>
          <a:bodyPr wrap="none" rtlCol="0">
            <a:spAutoFit/>
          </a:bodyPr>
          <a:lstStyle/>
          <a:p>
            <a:r>
              <a:rPr lang="en-US" sz="1400" dirty="0"/>
              <a:t>Pick pivot point = 1</a:t>
            </a:r>
          </a:p>
        </p:txBody>
      </p:sp>
      <p:sp>
        <p:nvSpPr>
          <p:cNvPr id="7" name="TextBox 6"/>
          <p:cNvSpPr txBox="1"/>
          <p:nvPr/>
        </p:nvSpPr>
        <p:spPr>
          <a:xfrm>
            <a:off x="5233852" y="1764567"/>
            <a:ext cx="3312061" cy="307777"/>
          </a:xfrm>
          <a:prstGeom prst="rect">
            <a:avLst/>
          </a:prstGeom>
          <a:noFill/>
        </p:spPr>
        <p:txBody>
          <a:bodyPr wrap="none" rtlCol="0">
            <a:spAutoFit/>
          </a:bodyPr>
          <a:lstStyle/>
          <a:p>
            <a:r>
              <a:rPr lang="en-US" sz="1400" dirty="0"/>
              <a:t>Move  other values to correct side </a:t>
            </a:r>
          </a:p>
        </p:txBody>
      </p:sp>
      <p:sp>
        <p:nvSpPr>
          <p:cNvPr id="14" name="TextBox 13"/>
          <p:cNvSpPr txBox="1"/>
          <p:nvPr/>
        </p:nvSpPr>
        <p:spPr>
          <a:xfrm>
            <a:off x="718457" y="5468983"/>
            <a:ext cx="2037737" cy="307777"/>
          </a:xfrm>
          <a:prstGeom prst="rect">
            <a:avLst/>
          </a:prstGeom>
          <a:noFill/>
        </p:spPr>
        <p:txBody>
          <a:bodyPr wrap="none" rtlCol="0">
            <a:spAutoFit/>
          </a:bodyPr>
          <a:lstStyle/>
          <a:p>
            <a:r>
              <a:rPr lang="en-US" sz="1400" dirty="0"/>
              <a:t>And then 5, 6, 7, 8 !</a:t>
            </a:r>
          </a:p>
        </p:txBody>
      </p:sp>
      <p:sp>
        <p:nvSpPr>
          <p:cNvPr id="16" name="TextBox 15"/>
          <p:cNvSpPr txBox="1"/>
          <p:nvPr/>
        </p:nvSpPr>
        <p:spPr>
          <a:xfrm>
            <a:off x="6435634" y="5662749"/>
            <a:ext cx="2047355" cy="523220"/>
          </a:xfrm>
          <a:prstGeom prst="rect">
            <a:avLst/>
          </a:prstGeom>
          <a:noFill/>
        </p:spPr>
        <p:txBody>
          <a:bodyPr wrap="none" rtlCol="0">
            <a:spAutoFit/>
          </a:bodyPr>
          <a:lstStyle/>
          <a:p>
            <a:r>
              <a:rPr lang="en-US" sz="1400" dirty="0"/>
              <a:t>Finally can do all the</a:t>
            </a:r>
          </a:p>
          <a:p>
            <a:r>
              <a:rPr lang="en-US" sz="1400" dirty="0"/>
              <a:t>returns and joins</a:t>
            </a:r>
          </a:p>
        </p:txBody>
      </p:sp>
      <p:sp>
        <p:nvSpPr>
          <p:cNvPr id="19" name="TextBox 18"/>
          <p:cNvSpPr txBox="1"/>
          <p:nvPr/>
        </p:nvSpPr>
        <p:spPr>
          <a:xfrm>
            <a:off x="851263" y="2316480"/>
            <a:ext cx="1954381" cy="307777"/>
          </a:xfrm>
          <a:prstGeom prst="rect">
            <a:avLst/>
          </a:prstGeom>
          <a:noFill/>
        </p:spPr>
        <p:txBody>
          <a:bodyPr wrap="none" rtlCol="0">
            <a:spAutoFit/>
          </a:bodyPr>
          <a:lstStyle/>
          <a:p>
            <a:r>
              <a:rPr lang="en-US" sz="1400" dirty="0"/>
              <a:t>Pick pivot point = 2</a:t>
            </a:r>
          </a:p>
        </p:txBody>
      </p:sp>
      <p:sp>
        <p:nvSpPr>
          <p:cNvPr id="20" name="TextBox 19"/>
          <p:cNvSpPr txBox="1"/>
          <p:nvPr/>
        </p:nvSpPr>
        <p:spPr>
          <a:xfrm>
            <a:off x="755469" y="3518263"/>
            <a:ext cx="1954381" cy="307777"/>
          </a:xfrm>
          <a:prstGeom prst="rect">
            <a:avLst/>
          </a:prstGeom>
          <a:noFill/>
        </p:spPr>
        <p:txBody>
          <a:bodyPr wrap="none" rtlCol="0">
            <a:spAutoFit/>
          </a:bodyPr>
          <a:lstStyle/>
          <a:p>
            <a:r>
              <a:rPr lang="en-US" sz="1400" dirty="0"/>
              <a:t>Pick pivot point = 3</a:t>
            </a:r>
          </a:p>
        </p:txBody>
      </p:sp>
      <p:sp>
        <p:nvSpPr>
          <p:cNvPr id="21" name="TextBox 20"/>
          <p:cNvSpPr txBox="1"/>
          <p:nvPr/>
        </p:nvSpPr>
        <p:spPr>
          <a:xfrm>
            <a:off x="781594" y="4737463"/>
            <a:ext cx="1954381" cy="307777"/>
          </a:xfrm>
          <a:prstGeom prst="rect">
            <a:avLst/>
          </a:prstGeom>
          <a:noFill/>
        </p:spPr>
        <p:txBody>
          <a:bodyPr wrap="none" rtlCol="0">
            <a:spAutoFit/>
          </a:bodyPr>
          <a:lstStyle/>
          <a:p>
            <a:r>
              <a:rPr lang="en-US" sz="1400" dirty="0"/>
              <a:t>Pick pivot point = 4</a:t>
            </a:r>
          </a:p>
        </p:txBody>
      </p:sp>
      <p:sp>
        <p:nvSpPr>
          <p:cNvPr id="5" name="Rectangle 4"/>
          <p:cNvSpPr/>
          <p:nvPr/>
        </p:nvSpPr>
        <p:spPr>
          <a:xfrm>
            <a:off x="3735977" y="870857"/>
            <a:ext cx="287383" cy="31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6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t>Analysis: Average/Expected Case</a:t>
            </a:r>
            <a:endParaRPr lang="en-US"/>
          </a:p>
        </p:txBody>
      </p:sp>
      <p:sp>
        <p:nvSpPr>
          <p:cNvPr id="14339" name="Rectangle 3"/>
          <p:cNvSpPr>
            <a:spLocks noGrp="1" noChangeArrowheads="1"/>
          </p:cNvSpPr>
          <p:nvPr>
            <p:ph idx="1"/>
          </p:nvPr>
        </p:nvSpPr>
        <p:spPr>
          <a:xfrm>
            <a:off x="1370013" y="1827213"/>
            <a:ext cx="7313612" cy="915987"/>
          </a:xfrm>
          <a:noFill/>
        </p:spPr>
        <p:txBody>
          <a:bodyPr/>
          <a:lstStyle/>
          <a:p>
            <a:pPr eaLnBrk="1" hangingPunct="1">
              <a:spcBef>
                <a:spcPct val="0"/>
              </a:spcBef>
              <a:buFont typeface="Wingdings" pitchFamily="2" charset="2"/>
              <a:buChar char="Ø"/>
            </a:pPr>
            <a:r>
              <a:rPr lang="en-GB"/>
              <a:t>The list is divided in half each time,</a:t>
            </a:r>
          </a:p>
          <a:p>
            <a:pPr lvl="1" eaLnBrk="1" hangingPunct="1">
              <a:spcBef>
                <a:spcPct val="0"/>
              </a:spcBef>
              <a:buFont typeface="Wingdings" pitchFamily="2" charset="2"/>
              <a:buChar char="Ø"/>
            </a:pPr>
            <a:r>
              <a:rPr lang="en-GB"/>
              <a:t>Resulting in O(log</a:t>
            </a:r>
            <a:r>
              <a:rPr lang="en-GB" baseline="-25000"/>
              <a:t>2</a:t>
            </a:r>
            <a:r>
              <a:rPr lang="en-GB"/>
              <a:t> n)</a:t>
            </a:r>
          </a:p>
        </p:txBody>
      </p:sp>
      <p:sp>
        <p:nvSpPr>
          <p:cNvPr id="14340" name="AutoShape 32"/>
          <p:cNvSpPr>
            <a:spLocks noChangeArrowheads="1"/>
          </p:cNvSpPr>
          <p:nvPr/>
        </p:nvSpPr>
        <p:spPr bwMode="auto">
          <a:xfrm>
            <a:off x="2295525" y="3856038"/>
            <a:ext cx="2284413" cy="365125"/>
          </a:xfrm>
          <a:prstGeom prst="roundRect">
            <a:avLst>
              <a:gd name="adj" fmla="val 4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1" name="AutoShape 33"/>
          <p:cNvSpPr>
            <a:spLocks noChangeArrowheads="1"/>
          </p:cNvSpPr>
          <p:nvPr/>
        </p:nvSpPr>
        <p:spPr bwMode="auto">
          <a:xfrm>
            <a:off x="1655763" y="4572000"/>
            <a:ext cx="1239837"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AutoShape 34"/>
          <p:cNvSpPr>
            <a:spLocks noChangeArrowheads="1"/>
          </p:cNvSpPr>
          <p:nvPr/>
        </p:nvSpPr>
        <p:spPr bwMode="auto">
          <a:xfrm>
            <a:off x="4114800" y="4572000"/>
            <a:ext cx="110490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AutoShape 36"/>
          <p:cNvSpPr>
            <a:spLocks noChangeArrowheads="1"/>
          </p:cNvSpPr>
          <p:nvPr/>
        </p:nvSpPr>
        <p:spPr bwMode="auto">
          <a:xfrm>
            <a:off x="990600" y="5410200"/>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Line 40"/>
          <p:cNvSpPr>
            <a:spLocks noChangeShapeType="1"/>
          </p:cNvSpPr>
          <p:nvPr/>
        </p:nvSpPr>
        <p:spPr bwMode="auto">
          <a:xfrm flipH="1">
            <a:off x="2286000" y="4222750"/>
            <a:ext cx="1198563"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41"/>
          <p:cNvSpPr>
            <a:spLocks noChangeShapeType="1"/>
          </p:cNvSpPr>
          <p:nvPr/>
        </p:nvSpPr>
        <p:spPr bwMode="auto">
          <a:xfrm>
            <a:off x="3484563" y="4222750"/>
            <a:ext cx="1163637"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42"/>
          <p:cNvSpPr>
            <a:spLocks noChangeShapeType="1"/>
          </p:cNvSpPr>
          <p:nvPr/>
        </p:nvSpPr>
        <p:spPr bwMode="auto">
          <a:xfrm flipH="1">
            <a:off x="1563688" y="4953000"/>
            <a:ext cx="64135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43"/>
          <p:cNvSpPr>
            <a:spLocks noChangeShapeType="1"/>
          </p:cNvSpPr>
          <p:nvPr/>
        </p:nvSpPr>
        <p:spPr bwMode="auto">
          <a:xfrm>
            <a:off x="2295525" y="4953000"/>
            <a:ext cx="4572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44"/>
          <p:cNvSpPr>
            <a:spLocks noChangeShapeType="1"/>
          </p:cNvSpPr>
          <p:nvPr/>
        </p:nvSpPr>
        <p:spPr bwMode="auto">
          <a:xfrm flipH="1">
            <a:off x="4124325" y="4953000"/>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45"/>
          <p:cNvSpPr>
            <a:spLocks noChangeShapeType="1"/>
          </p:cNvSpPr>
          <p:nvPr/>
        </p:nvSpPr>
        <p:spPr bwMode="auto">
          <a:xfrm>
            <a:off x="4764088" y="4953000"/>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Text Box 46"/>
          <p:cNvSpPr txBox="1">
            <a:spLocks noChangeArrowheads="1"/>
          </p:cNvSpPr>
          <p:nvPr/>
        </p:nvSpPr>
        <p:spPr bwMode="auto">
          <a:xfrm>
            <a:off x="1219200" y="3505200"/>
            <a:ext cx="14620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Original list</a:t>
            </a:r>
          </a:p>
        </p:txBody>
      </p:sp>
      <p:sp>
        <p:nvSpPr>
          <p:cNvPr id="14351" name="Text Box 47"/>
          <p:cNvSpPr txBox="1">
            <a:spLocks noChangeArrowheads="1"/>
          </p:cNvSpPr>
          <p:nvPr/>
        </p:nvSpPr>
        <p:spPr bwMode="auto">
          <a:xfrm>
            <a:off x="2706688" y="3875088"/>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 elements</a:t>
            </a:r>
          </a:p>
        </p:txBody>
      </p:sp>
      <p:sp>
        <p:nvSpPr>
          <p:cNvPr id="14352" name="Text Box 48"/>
          <p:cNvSpPr txBox="1">
            <a:spLocks noChangeArrowheads="1"/>
          </p:cNvSpPr>
          <p:nvPr/>
        </p:nvSpPr>
        <p:spPr bwMode="auto">
          <a:xfrm>
            <a:off x="1447800" y="4648200"/>
            <a:ext cx="14620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N/2</a:t>
            </a:r>
          </a:p>
        </p:txBody>
      </p:sp>
      <p:sp>
        <p:nvSpPr>
          <p:cNvPr id="14353" name="Text Box 49"/>
          <p:cNvSpPr txBox="1">
            <a:spLocks noChangeArrowheads="1"/>
          </p:cNvSpPr>
          <p:nvPr/>
        </p:nvSpPr>
        <p:spPr bwMode="auto">
          <a:xfrm>
            <a:off x="3960813" y="4670425"/>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N/2</a:t>
            </a:r>
          </a:p>
        </p:txBody>
      </p:sp>
      <p:sp>
        <p:nvSpPr>
          <p:cNvPr id="14354" name="Text Box 50"/>
          <p:cNvSpPr txBox="1">
            <a:spLocks noChangeArrowheads="1"/>
          </p:cNvSpPr>
          <p:nvPr/>
        </p:nvSpPr>
        <p:spPr bwMode="auto">
          <a:xfrm>
            <a:off x="990600" y="54102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4355" name="AutoShape 51"/>
          <p:cNvSpPr>
            <a:spLocks noChangeArrowheads="1"/>
          </p:cNvSpPr>
          <p:nvPr/>
        </p:nvSpPr>
        <p:spPr bwMode="auto">
          <a:xfrm>
            <a:off x="2362200" y="5410200"/>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6" name="Text Box 52"/>
          <p:cNvSpPr txBox="1">
            <a:spLocks noChangeArrowheads="1"/>
          </p:cNvSpPr>
          <p:nvPr/>
        </p:nvSpPr>
        <p:spPr bwMode="auto">
          <a:xfrm>
            <a:off x="2362200" y="54102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4357" name="AutoShape 53"/>
          <p:cNvSpPr>
            <a:spLocks noChangeArrowheads="1"/>
          </p:cNvSpPr>
          <p:nvPr/>
        </p:nvSpPr>
        <p:spPr bwMode="auto">
          <a:xfrm>
            <a:off x="3581400" y="5410200"/>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8" name="Text Box 54"/>
          <p:cNvSpPr txBox="1">
            <a:spLocks noChangeArrowheads="1"/>
          </p:cNvSpPr>
          <p:nvPr/>
        </p:nvSpPr>
        <p:spPr bwMode="auto">
          <a:xfrm>
            <a:off x="3581400" y="54102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4359" name="AutoShape 55"/>
          <p:cNvSpPr>
            <a:spLocks noChangeArrowheads="1"/>
          </p:cNvSpPr>
          <p:nvPr/>
        </p:nvSpPr>
        <p:spPr bwMode="auto">
          <a:xfrm>
            <a:off x="5029200" y="5410200"/>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0" name="Text Box 56"/>
          <p:cNvSpPr txBox="1">
            <a:spLocks noChangeArrowheads="1"/>
          </p:cNvSpPr>
          <p:nvPr/>
        </p:nvSpPr>
        <p:spPr bwMode="auto">
          <a:xfrm>
            <a:off x="5029200" y="54102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4361" name="Text Box 57"/>
          <p:cNvSpPr txBox="1">
            <a:spLocks noChangeArrowheads="1"/>
          </p:cNvSpPr>
          <p:nvPr/>
        </p:nvSpPr>
        <p:spPr bwMode="auto">
          <a:xfrm>
            <a:off x="5867400" y="2971800"/>
            <a:ext cx="1600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0000"/>
              <a:t>}</a:t>
            </a:r>
          </a:p>
        </p:txBody>
      </p:sp>
      <p:sp>
        <p:nvSpPr>
          <p:cNvPr id="14362" name="Text Box 58"/>
          <p:cNvSpPr txBox="1">
            <a:spLocks noChangeArrowheads="1"/>
          </p:cNvSpPr>
          <p:nvPr/>
        </p:nvSpPr>
        <p:spPr bwMode="auto">
          <a:xfrm>
            <a:off x="7239000" y="35052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t>Log2(N) levels deep</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Analysis: Average/Expected Case</a:t>
            </a:r>
            <a:endParaRPr lang="en-US"/>
          </a:p>
        </p:txBody>
      </p:sp>
      <p:sp>
        <p:nvSpPr>
          <p:cNvPr id="15363" name="Rectangle 3"/>
          <p:cNvSpPr>
            <a:spLocks noGrp="1" noChangeArrowheads="1"/>
          </p:cNvSpPr>
          <p:nvPr>
            <p:ph idx="1"/>
          </p:nvPr>
        </p:nvSpPr>
        <p:spPr>
          <a:xfrm>
            <a:off x="1370013" y="1600200"/>
            <a:ext cx="7313612" cy="2514600"/>
          </a:xfrm>
          <a:noFill/>
        </p:spPr>
        <p:txBody>
          <a:bodyPr/>
          <a:lstStyle/>
          <a:p>
            <a:pPr eaLnBrk="1" hangingPunct="1">
              <a:lnSpc>
                <a:spcPct val="90000"/>
              </a:lnSpc>
              <a:spcBef>
                <a:spcPct val="0"/>
              </a:spcBef>
              <a:buFont typeface="Wingdings" pitchFamily="2" charset="2"/>
              <a:buChar char="Ø"/>
            </a:pPr>
            <a:r>
              <a:rPr lang="en-GB" sz="2500"/>
              <a:t>So how much time at each level?</a:t>
            </a:r>
          </a:p>
          <a:p>
            <a:pPr lvl="1" eaLnBrk="1" hangingPunct="1">
              <a:lnSpc>
                <a:spcPct val="90000"/>
              </a:lnSpc>
              <a:spcBef>
                <a:spcPct val="0"/>
              </a:spcBef>
              <a:buFont typeface="Wingdings" pitchFamily="2" charset="2"/>
              <a:buChar char="Ø"/>
            </a:pPr>
            <a:r>
              <a:rPr lang="en-GB" sz="2100"/>
              <a:t>Partition will take O(N) time on each array</a:t>
            </a:r>
          </a:p>
          <a:p>
            <a:pPr lvl="2" eaLnBrk="1" hangingPunct="1">
              <a:lnSpc>
                <a:spcPct val="90000"/>
              </a:lnSpc>
              <a:spcBef>
                <a:spcPct val="0"/>
              </a:spcBef>
              <a:buFont typeface="Wingdings" pitchFamily="2" charset="2"/>
              <a:buChar char="Ø"/>
            </a:pPr>
            <a:r>
              <a:rPr lang="en-GB" sz="2000"/>
              <a:t>(N = # elements)</a:t>
            </a:r>
          </a:p>
          <a:p>
            <a:pPr lvl="1" eaLnBrk="1" hangingPunct="1">
              <a:lnSpc>
                <a:spcPct val="90000"/>
              </a:lnSpc>
              <a:spcBef>
                <a:spcPct val="0"/>
              </a:spcBef>
              <a:buFont typeface="Wingdings" pitchFamily="2" charset="2"/>
              <a:buChar char="Ø"/>
            </a:pPr>
            <a:r>
              <a:rPr lang="en-GB" sz="2100"/>
              <a:t>Partition will be run on all the sub-arrays of each level</a:t>
            </a:r>
          </a:p>
          <a:p>
            <a:pPr lvl="1" eaLnBrk="1" hangingPunct="1">
              <a:lnSpc>
                <a:spcPct val="90000"/>
              </a:lnSpc>
              <a:spcBef>
                <a:spcPct val="0"/>
              </a:spcBef>
              <a:buFont typeface="Wingdings" pitchFamily="2" charset="2"/>
              <a:buChar char="Ø"/>
            </a:pPr>
            <a:r>
              <a:rPr lang="en-GB" sz="2100"/>
              <a:t>Therefore, on each level, all the calls to partition will take a total of O(N) time</a:t>
            </a:r>
          </a:p>
          <a:p>
            <a:pPr lvl="2" eaLnBrk="1" hangingPunct="1">
              <a:lnSpc>
                <a:spcPct val="90000"/>
              </a:lnSpc>
              <a:spcBef>
                <a:spcPct val="0"/>
              </a:spcBef>
              <a:buFont typeface="Wingdings" pitchFamily="2" charset="2"/>
              <a:buChar char="Ø"/>
            </a:pPr>
            <a:r>
              <a:rPr lang="en-GB" sz="2000"/>
              <a:t>N = size of given array</a:t>
            </a:r>
          </a:p>
        </p:txBody>
      </p:sp>
      <p:sp>
        <p:nvSpPr>
          <p:cNvPr id="15364" name="AutoShape 4"/>
          <p:cNvSpPr>
            <a:spLocks noChangeArrowheads="1"/>
          </p:cNvSpPr>
          <p:nvPr/>
        </p:nvSpPr>
        <p:spPr bwMode="auto">
          <a:xfrm>
            <a:off x="2295525" y="4602163"/>
            <a:ext cx="2284413" cy="365125"/>
          </a:xfrm>
          <a:prstGeom prst="roundRect">
            <a:avLst>
              <a:gd name="adj" fmla="val 4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AutoShape 5"/>
          <p:cNvSpPr>
            <a:spLocks noChangeArrowheads="1"/>
          </p:cNvSpPr>
          <p:nvPr/>
        </p:nvSpPr>
        <p:spPr bwMode="auto">
          <a:xfrm>
            <a:off x="1655763" y="5318125"/>
            <a:ext cx="1239837"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6" name="AutoShape 6"/>
          <p:cNvSpPr>
            <a:spLocks noChangeArrowheads="1"/>
          </p:cNvSpPr>
          <p:nvPr/>
        </p:nvSpPr>
        <p:spPr bwMode="auto">
          <a:xfrm>
            <a:off x="4114800" y="5318125"/>
            <a:ext cx="110490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7" name="AutoShape 7"/>
          <p:cNvSpPr>
            <a:spLocks noChangeArrowheads="1"/>
          </p:cNvSpPr>
          <p:nvPr/>
        </p:nvSpPr>
        <p:spPr bwMode="auto">
          <a:xfrm>
            <a:off x="9906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Line 8"/>
          <p:cNvSpPr>
            <a:spLocks noChangeShapeType="1"/>
          </p:cNvSpPr>
          <p:nvPr/>
        </p:nvSpPr>
        <p:spPr bwMode="auto">
          <a:xfrm flipH="1">
            <a:off x="2286000" y="4968875"/>
            <a:ext cx="1198563"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a:off x="3484563" y="4968875"/>
            <a:ext cx="1163637"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flipH="1">
            <a:off x="1563688" y="5699125"/>
            <a:ext cx="64135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2295525" y="5699125"/>
            <a:ext cx="4572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flipH="1">
            <a:off x="4124325" y="5699125"/>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4764088" y="5699125"/>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Text Box 14"/>
          <p:cNvSpPr txBox="1">
            <a:spLocks noChangeArrowheads="1"/>
          </p:cNvSpPr>
          <p:nvPr/>
        </p:nvSpPr>
        <p:spPr bwMode="auto">
          <a:xfrm>
            <a:off x="1219200" y="4251325"/>
            <a:ext cx="14620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Original list</a:t>
            </a:r>
          </a:p>
        </p:txBody>
      </p:sp>
      <p:sp>
        <p:nvSpPr>
          <p:cNvPr id="15375" name="Text Box 15"/>
          <p:cNvSpPr txBox="1">
            <a:spLocks noChangeArrowheads="1"/>
          </p:cNvSpPr>
          <p:nvPr/>
        </p:nvSpPr>
        <p:spPr bwMode="auto">
          <a:xfrm>
            <a:off x="2706688" y="4621213"/>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 elements</a:t>
            </a:r>
          </a:p>
        </p:txBody>
      </p:sp>
      <p:sp>
        <p:nvSpPr>
          <p:cNvPr id="15376" name="Text Box 16"/>
          <p:cNvSpPr txBox="1">
            <a:spLocks noChangeArrowheads="1"/>
          </p:cNvSpPr>
          <p:nvPr/>
        </p:nvSpPr>
        <p:spPr bwMode="auto">
          <a:xfrm>
            <a:off x="1447800" y="5394325"/>
            <a:ext cx="14620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N/2</a:t>
            </a:r>
          </a:p>
        </p:txBody>
      </p:sp>
      <p:sp>
        <p:nvSpPr>
          <p:cNvPr id="15377" name="Text Box 17"/>
          <p:cNvSpPr txBox="1">
            <a:spLocks noChangeArrowheads="1"/>
          </p:cNvSpPr>
          <p:nvPr/>
        </p:nvSpPr>
        <p:spPr bwMode="auto">
          <a:xfrm>
            <a:off x="3960813" y="5416550"/>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N/2</a:t>
            </a:r>
          </a:p>
        </p:txBody>
      </p:sp>
      <p:sp>
        <p:nvSpPr>
          <p:cNvPr id="15378" name="Text Box 18"/>
          <p:cNvSpPr txBox="1">
            <a:spLocks noChangeArrowheads="1"/>
          </p:cNvSpPr>
          <p:nvPr/>
        </p:nvSpPr>
        <p:spPr bwMode="auto">
          <a:xfrm>
            <a:off x="9906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5379" name="AutoShape 19"/>
          <p:cNvSpPr>
            <a:spLocks noChangeArrowheads="1"/>
          </p:cNvSpPr>
          <p:nvPr/>
        </p:nvSpPr>
        <p:spPr bwMode="auto">
          <a:xfrm>
            <a:off x="23622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0" name="Text Box 20"/>
          <p:cNvSpPr txBox="1">
            <a:spLocks noChangeArrowheads="1"/>
          </p:cNvSpPr>
          <p:nvPr/>
        </p:nvSpPr>
        <p:spPr bwMode="auto">
          <a:xfrm>
            <a:off x="23622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5381" name="AutoShape 21"/>
          <p:cNvSpPr>
            <a:spLocks noChangeArrowheads="1"/>
          </p:cNvSpPr>
          <p:nvPr/>
        </p:nvSpPr>
        <p:spPr bwMode="auto">
          <a:xfrm>
            <a:off x="35814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2" name="Text Box 22"/>
          <p:cNvSpPr txBox="1">
            <a:spLocks noChangeArrowheads="1"/>
          </p:cNvSpPr>
          <p:nvPr/>
        </p:nvSpPr>
        <p:spPr bwMode="auto">
          <a:xfrm>
            <a:off x="35814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5383" name="AutoShape 23"/>
          <p:cNvSpPr>
            <a:spLocks noChangeArrowheads="1"/>
          </p:cNvSpPr>
          <p:nvPr/>
        </p:nvSpPr>
        <p:spPr bwMode="auto">
          <a:xfrm>
            <a:off x="50292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4" name="Text Box 24"/>
          <p:cNvSpPr txBox="1">
            <a:spLocks noChangeArrowheads="1"/>
          </p:cNvSpPr>
          <p:nvPr/>
        </p:nvSpPr>
        <p:spPr bwMode="auto">
          <a:xfrm>
            <a:off x="50292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N/4</a:t>
            </a:r>
          </a:p>
        </p:txBody>
      </p:sp>
      <p:sp>
        <p:nvSpPr>
          <p:cNvPr id="15385" name="Text Box 25"/>
          <p:cNvSpPr txBox="1">
            <a:spLocks noChangeArrowheads="1"/>
          </p:cNvSpPr>
          <p:nvPr/>
        </p:nvSpPr>
        <p:spPr bwMode="auto">
          <a:xfrm>
            <a:off x="5867400" y="3717925"/>
            <a:ext cx="1600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0000"/>
              <a:t>}</a:t>
            </a:r>
          </a:p>
        </p:txBody>
      </p:sp>
      <p:sp>
        <p:nvSpPr>
          <p:cNvPr id="15386" name="Text Box 26"/>
          <p:cNvSpPr txBox="1">
            <a:spLocks noChangeArrowheads="1"/>
          </p:cNvSpPr>
          <p:nvPr/>
        </p:nvSpPr>
        <p:spPr bwMode="auto">
          <a:xfrm>
            <a:off x="7239000" y="4251325"/>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t>Log2(N) levels deep</a:t>
            </a:r>
            <a:endParaRPr lang="en-US"/>
          </a:p>
        </p:txBody>
      </p:sp>
      <p:sp>
        <p:nvSpPr>
          <p:cNvPr id="27" name="5-Point Star 26"/>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t>Analysis: Average/Expected Case</a:t>
            </a:r>
            <a:endParaRPr lang="en-US"/>
          </a:p>
        </p:txBody>
      </p:sp>
      <p:sp>
        <p:nvSpPr>
          <p:cNvPr id="16387" name="Rectangle 3"/>
          <p:cNvSpPr>
            <a:spLocks noGrp="1" noChangeArrowheads="1"/>
          </p:cNvSpPr>
          <p:nvPr>
            <p:ph idx="1"/>
          </p:nvPr>
        </p:nvSpPr>
        <p:spPr>
          <a:xfrm>
            <a:off x="1370013" y="1600200"/>
            <a:ext cx="7313612" cy="2514600"/>
          </a:xfrm>
          <a:noFill/>
        </p:spPr>
        <p:txBody>
          <a:bodyPr/>
          <a:lstStyle/>
          <a:p>
            <a:pPr eaLnBrk="1" hangingPunct="1">
              <a:lnSpc>
                <a:spcPct val="90000"/>
              </a:lnSpc>
              <a:spcBef>
                <a:spcPct val="0"/>
              </a:spcBef>
              <a:buFont typeface="Wingdings" pitchFamily="2" charset="2"/>
              <a:buChar char="Ø"/>
            </a:pPr>
            <a:r>
              <a:rPr lang="en-GB"/>
              <a:t>Therefore, the expected time is </a:t>
            </a:r>
            <a:br>
              <a:rPr lang="en-GB"/>
            </a:br>
            <a:r>
              <a:rPr lang="en-GB"/>
              <a:t>O(N • log</a:t>
            </a:r>
            <a:r>
              <a:rPr lang="en-GB" baseline="-25000"/>
              <a:t>2</a:t>
            </a:r>
            <a:r>
              <a:rPr lang="en-GB"/>
              <a:t>(N) )</a:t>
            </a:r>
          </a:p>
          <a:p>
            <a:pPr eaLnBrk="1" hangingPunct="1">
              <a:lnSpc>
                <a:spcPct val="90000"/>
              </a:lnSpc>
              <a:spcBef>
                <a:spcPct val="0"/>
              </a:spcBef>
              <a:buFont typeface="Wingdings" pitchFamily="2" charset="2"/>
              <a:buChar char="Ø"/>
            </a:pPr>
            <a:endParaRPr lang="en-GB"/>
          </a:p>
          <a:p>
            <a:pPr eaLnBrk="1" hangingPunct="1">
              <a:lnSpc>
                <a:spcPct val="90000"/>
              </a:lnSpc>
              <a:spcBef>
                <a:spcPct val="0"/>
              </a:spcBef>
              <a:buFont typeface="Wingdings" pitchFamily="2" charset="2"/>
              <a:buChar char="Ø"/>
            </a:pPr>
            <a:r>
              <a:rPr lang="en-GB"/>
              <a:t>In the </a:t>
            </a:r>
            <a:r>
              <a:rPr lang="en-GB" b="1"/>
              <a:t>average</a:t>
            </a:r>
            <a:r>
              <a:rPr lang="en-GB"/>
              <a:t> case</a:t>
            </a:r>
          </a:p>
          <a:p>
            <a:pPr eaLnBrk="1" hangingPunct="1">
              <a:lnSpc>
                <a:spcPct val="90000"/>
              </a:lnSpc>
              <a:spcBef>
                <a:spcPct val="0"/>
              </a:spcBef>
              <a:buFont typeface="Wingdings" pitchFamily="2" charset="2"/>
              <a:buChar char="Ø"/>
            </a:pPr>
            <a:endParaRPr lang="en-GB"/>
          </a:p>
          <a:p>
            <a:pPr eaLnBrk="1" hangingPunct="1">
              <a:lnSpc>
                <a:spcPct val="90000"/>
              </a:lnSpc>
              <a:spcBef>
                <a:spcPct val="0"/>
              </a:spcBef>
              <a:buFont typeface="Wingdings" pitchFamily="2" charset="2"/>
              <a:buChar char="Ø"/>
            </a:pPr>
            <a:r>
              <a:rPr lang="en-GB"/>
              <a:t>What is the worst case?</a:t>
            </a:r>
          </a:p>
        </p:txBody>
      </p:sp>
      <p:sp>
        <p:nvSpPr>
          <p:cNvPr id="27" name="5-Point Star 26"/>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t>Analysis: Worst Case</a:t>
            </a:r>
            <a:endParaRPr lang="en-US"/>
          </a:p>
        </p:txBody>
      </p:sp>
      <p:sp>
        <p:nvSpPr>
          <p:cNvPr id="18435" name="Rectangle 3"/>
          <p:cNvSpPr>
            <a:spLocks noGrp="1" noChangeArrowheads="1"/>
          </p:cNvSpPr>
          <p:nvPr>
            <p:ph idx="1"/>
          </p:nvPr>
        </p:nvSpPr>
        <p:spPr>
          <a:xfrm>
            <a:off x="1370013" y="1600200"/>
            <a:ext cx="7313612" cy="2514600"/>
          </a:xfrm>
          <a:noFill/>
        </p:spPr>
        <p:txBody>
          <a:bodyPr/>
          <a:lstStyle/>
          <a:p>
            <a:pPr eaLnBrk="1" hangingPunct="1">
              <a:spcBef>
                <a:spcPct val="0"/>
              </a:spcBef>
              <a:buFont typeface="Wingdings" pitchFamily="2" charset="2"/>
              <a:buChar char="Ø"/>
            </a:pPr>
            <a:r>
              <a:rPr lang="en-GB"/>
              <a:t>Worst possible situation: we call partition, and split off a SINGLE element, leaving N-1 to be recursively sorted</a:t>
            </a:r>
          </a:p>
        </p:txBody>
      </p:sp>
      <p:sp>
        <p:nvSpPr>
          <p:cNvPr id="18436" name="AutoShape 4"/>
          <p:cNvSpPr>
            <a:spLocks noChangeArrowheads="1"/>
          </p:cNvSpPr>
          <p:nvPr/>
        </p:nvSpPr>
        <p:spPr bwMode="auto">
          <a:xfrm>
            <a:off x="2295525" y="4602163"/>
            <a:ext cx="2284413" cy="365125"/>
          </a:xfrm>
          <a:prstGeom prst="roundRect">
            <a:avLst>
              <a:gd name="adj" fmla="val 4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AutoShape 5"/>
          <p:cNvSpPr>
            <a:spLocks noChangeArrowheads="1"/>
          </p:cNvSpPr>
          <p:nvPr/>
        </p:nvSpPr>
        <p:spPr bwMode="auto">
          <a:xfrm>
            <a:off x="2133600" y="5318125"/>
            <a:ext cx="762000" cy="396875"/>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AutoShape 6"/>
          <p:cNvSpPr>
            <a:spLocks noChangeArrowheads="1"/>
          </p:cNvSpPr>
          <p:nvPr/>
        </p:nvSpPr>
        <p:spPr bwMode="auto">
          <a:xfrm>
            <a:off x="4114800" y="5318125"/>
            <a:ext cx="110490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Line 8"/>
          <p:cNvSpPr>
            <a:spLocks noChangeShapeType="1"/>
          </p:cNvSpPr>
          <p:nvPr/>
        </p:nvSpPr>
        <p:spPr bwMode="auto">
          <a:xfrm flipH="1">
            <a:off x="2286000" y="4968875"/>
            <a:ext cx="1198563"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9"/>
          <p:cNvSpPr>
            <a:spLocks noChangeShapeType="1"/>
          </p:cNvSpPr>
          <p:nvPr/>
        </p:nvSpPr>
        <p:spPr bwMode="auto">
          <a:xfrm>
            <a:off x="3484563" y="4968875"/>
            <a:ext cx="1163637" cy="349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2"/>
          <p:cNvSpPr>
            <a:spLocks noChangeShapeType="1"/>
          </p:cNvSpPr>
          <p:nvPr/>
        </p:nvSpPr>
        <p:spPr bwMode="auto">
          <a:xfrm flipH="1">
            <a:off x="4124325" y="5699125"/>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3"/>
          <p:cNvSpPr>
            <a:spLocks noChangeShapeType="1"/>
          </p:cNvSpPr>
          <p:nvPr/>
        </p:nvSpPr>
        <p:spPr bwMode="auto">
          <a:xfrm>
            <a:off x="4764088" y="5699125"/>
            <a:ext cx="5492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Text Box 14"/>
          <p:cNvSpPr txBox="1">
            <a:spLocks noChangeArrowheads="1"/>
          </p:cNvSpPr>
          <p:nvPr/>
        </p:nvSpPr>
        <p:spPr bwMode="auto">
          <a:xfrm>
            <a:off x="1219200" y="4251325"/>
            <a:ext cx="14620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Original list</a:t>
            </a:r>
          </a:p>
        </p:txBody>
      </p:sp>
      <p:sp>
        <p:nvSpPr>
          <p:cNvPr id="18444" name="Text Box 15"/>
          <p:cNvSpPr txBox="1">
            <a:spLocks noChangeArrowheads="1"/>
          </p:cNvSpPr>
          <p:nvPr/>
        </p:nvSpPr>
        <p:spPr bwMode="auto">
          <a:xfrm>
            <a:off x="2706688" y="4621213"/>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 elements</a:t>
            </a:r>
          </a:p>
        </p:txBody>
      </p:sp>
      <p:sp>
        <p:nvSpPr>
          <p:cNvPr id="18445" name="Text Box 16"/>
          <p:cNvSpPr txBox="1">
            <a:spLocks noChangeArrowheads="1"/>
          </p:cNvSpPr>
          <p:nvPr/>
        </p:nvSpPr>
        <p:spPr bwMode="auto">
          <a:xfrm>
            <a:off x="2057400" y="5394325"/>
            <a:ext cx="8524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1</a:t>
            </a:r>
          </a:p>
        </p:txBody>
      </p:sp>
      <p:sp>
        <p:nvSpPr>
          <p:cNvPr id="18446" name="Text Box 17"/>
          <p:cNvSpPr txBox="1">
            <a:spLocks noChangeArrowheads="1"/>
          </p:cNvSpPr>
          <p:nvPr/>
        </p:nvSpPr>
        <p:spPr bwMode="auto">
          <a:xfrm>
            <a:off x="3960813" y="5416550"/>
            <a:ext cx="1462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N-1</a:t>
            </a:r>
          </a:p>
        </p:txBody>
      </p:sp>
      <p:sp>
        <p:nvSpPr>
          <p:cNvPr id="18447" name="AutoShape 21"/>
          <p:cNvSpPr>
            <a:spLocks noChangeArrowheads="1"/>
          </p:cNvSpPr>
          <p:nvPr/>
        </p:nvSpPr>
        <p:spPr bwMode="auto">
          <a:xfrm>
            <a:off x="35814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Text Box 22"/>
          <p:cNvSpPr txBox="1">
            <a:spLocks noChangeArrowheads="1"/>
          </p:cNvSpPr>
          <p:nvPr/>
        </p:nvSpPr>
        <p:spPr bwMode="auto">
          <a:xfrm>
            <a:off x="35814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1</a:t>
            </a:r>
          </a:p>
        </p:txBody>
      </p:sp>
      <p:sp>
        <p:nvSpPr>
          <p:cNvPr id="18449" name="AutoShape 23"/>
          <p:cNvSpPr>
            <a:spLocks noChangeArrowheads="1"/>
          </p:cNvSpPr>
          <p:nvPr/>
        </p:nvSpPr>
        <p:spPr bwMode="auto">
          <a:xfrm>
            <a:off x="5029200" y="6156325"/>
            <a:ext cx="755650" cy="381000"/>
          </a:xfrm>
          <a:prstGeom prst="roundRect">
            <a:avLst>
              <a:gd name="adj" fmla="val 57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Text Box 24"/>
          <p:cNvSpPr txBox="1">
            <a:spLocks noChangeArrowheads="1"/>
          </p:cNvSpPr>
          <p:nvPr/>
        </p:nvSpPr>
        <p:spPr bwMode="auto">
          <a:xfrm>
            <a:off x="5029200" y="6156325"/>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tabLst>
                <a:tab pos="723900" algn="l"/>
                <a:tab pos="1447800" algn="l"/>
              </a:tabLst>
              <a:defRPr>
                <a:solidFill>
                  <a:schemeClr val="tx1"/>
                </a:solidFill>
                <a:latin typeface="Verdana" pitchFamily="34" charset="0"/>
              </a:defRPr>
            </a:lvl1pPr>
            <a:lvl2pPr marL="742950" indent="-285750">
              <a:tabLst>
                <a:tab pos="723900" algn="l"/>
                <a:tab pos="1447800" algn="l"/>
              </a:tabLst>
              <a:defRPr>
                <a:solidFill>
                  <a:schemeClr val="tx1"/>
                </a:solidFill>
                <a:latin typeface="Verdana" pitchFamily="34" charset="0"/>
              </a:defRPr>
            </a:lvl2pPr>
            <a:lvl3pPr marL="1143000" indent="-228600">
              <a:tabLst>
                <a:tab pos="723900" algn="l"/>
                <a:tab pos="1447800" algn="l"/>
              </a:tabLst>
              <a:defRPr>
                <a:solidFill>
                  <a:schemeClr val="tx1"/>
                </a:solidFill>
                <a:latin typeface="Verdana" pitchFamily="34" charset="0"/>
              </a:defRPr>
            </a:lvl3pPr>
            <a:lvl4pPr marL="1600200" indent="-228600">
              <a:tabLst>
                <a:tab pos="723900" algn="l"/>
                <a:tab pos="1447800" algn="l"/>
              </a:tabLst>
              <a:defRPr>
                <a:solidFill>
                  <a:schemeClr val="tx1"/>
                </a:solidFill>
                <a:latin typeface="Verdana" pitchFamily="34" charset="0"/>
              </a:defRPr>
            </a:lvl4pPr>
            <a:lvl5pPr marL="2057400" indent="-228600">
              <a:tabLst>
                <a:tab pos="723900" algn="l"/>
                <a:tab pos="1447800" algn="l"/>
              </a:tabLst>
              <a:defRPr>
                <a:solidFill>
                  <a:schemeClr val="tx1"/>
                </a:solidFill>
                <a:latin typeface="Verdana" pitchFamily="34" charset="0"/>
              </a:defRPr>
            </a:lvl5pPr>
            <a:lvl6pPr marL="2514600" indent="-228600" eaLnBrk="0" fontAlgn="base" hangingPunct="0">
              <a:spcBef>
                <a:spcPct val="0"/>
              </a:spcBef>
              <a:spcAft>
                <a:spcPct val="0"/>
              </a:spcAft>
              <a:tabLst>
                <a:tab pos="723900" algn="l"/>
                <a:tab pos="1447800" algn="l"/>
              </a:tabLst>
              <a:defRPr>
                <a:solidFill>
                  <a:schemeClr val="tx1"/>
                </a:solidFill>
                <a:latin typeface="Verdana" pitchFamily="34" charset="0"/>
              </a:defRPr>
            </a:lvl6pPr>
            <a:lvl7pPr marL="2971800" indent="-228600" eaLnBrk="0" fontAlgn="base" hangingPunct="0">
              <a:spcBef>
                <a:spcPct val="0"/>
              </a:spcBef>
              <a:spcAft>
                <a:spcPct val="0"/>
              </a:spcAft>
              <a:tabLst>
                <a:tab pos="723900" algn="l"/>
                <a:tab pos="1447800" algn="l"/>
              </a:tabLst>
              <a:defRPr>
                <a:solidFill>
                  <a:schemeClr val="tx1"/>
                </a:solidFill>
                <a:latin typeface="Verdana" pitchFamily="34" charset="0"/>
              </a:defRPr>
            </a:lvl7pPr>
            <a:lvl8pPr marL="3429000" indent="-228600" eaLnBrk="0" fontAlgn="base" hangingPunct="0">
              <a:spcBef>
                <a:spcPct val="0"/>
              </a:spcBef>
              <a:spcAft>
                <a:spcPct val="0"/>
              </a:spcAft>
              <a:tabLst>
                <a:tab pos="723900" algn="l"/>
                <a:tab pos="1447800" algn="l"/>
              </a:tabLst>
              <a:defRPr>
                <a:solidFill>
                  <a:schemeClr val="tx1"/>
                </a:solidFill>
                <a:latin typeface="Verdana" pitchFamily="34" charset="0"/>
              </a:defRPr>
            </a:lvl8pPr>
            <a:lvl9pPr marL="3886200" indent="-228600" eaLnBrk="0" fontAlgn="base" hangingPunct="0">
              <a:spcBef>
                <a:spcPct val="0"/>
              </a:spcBef>
              <a:spcAft>
                <a:spcPct val="0"/>
              </a:spcAft>
              <a:tabLst>
                <a:tab pos="723900" algn="l"/>
                <a:tab pos="1447800" algn="l"/>
              </a:tabLst>
              <a:defRPr>
                <a:solidFill>
                  <a:schemeClr val="tx1"/>
                </a:solidFill>
                <a:latin typeface="Verdana" pitchFamily="34" charset="0"/>
              </a:defRPr>
            </a:lvl9pPr>
          </a:lstStyle>
          <a:p>
            <a:pPr>
              <a:lnSpc>
                <a:spcPct val="85000"/>
              </a:lnSpc>
            </a:pPr>
            <a:r>
              <a:rPr lang="en-GB" sz="2400">
                <a:latin typeface="Times New Roman" pitchFamily="18" charset="0"/>
              </a:rPr>
              <a:t>N-2</a:t>
            </a:r>
          </a:p>
        </p:txBody>
      </p:sp>
      <p:sp>
        <p:nvSpPr>
          <p:cNvPr id="18451" name="Text Box 25"/>
          <p:cNvSpPr txBox="1">
            <a:spLocks noChangeArrowheads="1"/>
          </p:cNvSpPr>
          <p:nvPr/>
        </p:nvSpPr>
        <p:spPr bwMode="auto">
          <a:xfrm>
            <a:off x="5867400" y="3717925"/>
            <a:ext cx="1600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0000"/>
              <a:t>}</a:t>
            </a:r>
          </a:p>
        </p:txBody>
      </p:sp>
      <p:sp>
        <p:nvSpPr>
          <p:cNvPr id="18452" name="Text Box 26"/>
          <p:cNvSpPr txBox="1">
            <a:spLocks noChangeArrowheads="1"/>
          </p:cNvSpPr>
          <p:nvPr/>
        </p:nvSpPr>
        <p:spPr bwMode="auto">
          <a:xfrm>
            <a:off x="7239000" y="4251325"/>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t>N levels deep</a:t>
            </a:r>
            <a:endParaRPr lang="en-US"/>
          </a:p>
        </p:txBody>
      </p:sp>
      <p:sp>
        <p:nvSpPr>
          <p:cNvPr id="21" name="5-Point Star 20"/>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t>Analysis: Worst Case</a:t>
            </a:r>
            <a:endParaRPr lang="en-US"/>
          </a:p>
        </p:txBody>
      </p:sp>
      <p:sp>
        <p:nvSpPr>
          <p:cNvPr id="19459" name="Rectangle 3"/>
          <p:cNvSpPr>
            <a:spLocks noGrp="1" noChangeArrowheads="1"/>
          </p:cNvSpPr>
          <p:nvPr>
            <p:ph idx="1"/>
          </p:nvPr>
        </p:nvSpPr>
        <p:spPr>
          <a:xfrm>
            <a:off x="1370013" y="1600200"/>
            <a:ext cx="7313612" cy="2514600"/>
          </a:xfrm>
          <a:noFill/>
        </p:spPr>
        <p:txBody>
          <a:bodyPr/>
          <a:lstStyle/>
          <a:p>
            <a:pPr eaLnBrk="1" hangingPunct="1">
              <a:spcBef>
                <a:spcPct val="0"/>
              </a:spcBef>
              <a:buFont typeface="Wingdings" pitchFamily="2" charset="2"/>
              <a:buChar char="Ø"/>
            </a:pPr>
            <a:r>
              <a:rPr lang="en-GB" dirty="0"/>
              <a:t>Therefore, the expected time is </a:t>
            </a:r>
            <a:br>
              <a:rPr lang="en-GB" dirty="0"/>
            </a:br>
            <a:r>
              <a:rPr lang="en-GB" dirty="0"/>
              <a:t>O(N • N ) = O(N</a:t>
            </a:r>
            <a:r>
              <a:rPr lang="en-GB" baseline="30000" dirty="0"/>
              <a:t>2</a:t>
            </a:r>
            <a:r>
              <a:rPr lang="en-GB" dirty="0"/>
              <a:t>)</a:t>
            </a:r>
          </a:p>
          <a:p>
            <a:pPr marL="0" indent="0" eaLnBrk="1" hangingPunct="1">
              <a:spcBef>
                <a:spcPct val="0"/>
              </a:spcBef>
              <a:buNone/>
            </a:pPr>
            <a:endParaRPr lang="en-GB" dirty="0"/>
          </a:p>
          <a:p>
            <a:pPr eaLnBrk="1" hangingPunct="1">
              <a:spcBef>
                <a:spcPct val="0"/>
              </a:spcBef>
              <a:buFont typeface="Wingdings" pitchFamily="2" charset="2"/>
              <a:buChar char="Ø"/>
            </a:pPr>
            <a:endParaRPr lang="en-GB" dirty="0"/>
          </a:p>
        </p:txBody>
      </p:sp>
      <p:sp>
        <p:nvSpPr>
          <p:cNvPr id="4" name="5-Point Star 3"/>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Maybe a better way to pick the pivot:</a:t>
            </a:r>
          </a:p>
        </p:txBody>
      </p:sp>
      <p:sp>
        <p:nvSpPr>
          <p:cNvPr id="3" name="Content Placeholder 2"/>
          <p:cNvSpPr>
            <a:spLocks noGrp="1"/>
          </p:cNvSpPr>
          <p:nvPr>
            <p:ph idx="1"/>
          </p:nvPr>
        </p:nvSpPr>
        <p:spPr/>
        <p:txBody>
          <a:bodyPr>
            <a:normAutofit/>
          </a:bodyPr>
          <a:lstStyle/>
          <a:p>
            <a:pPr lvl="1"/>
            <a:r>
              <a:rPr lang="en-US" sz="2400" dirty="0"/>
              <a:t>The "median-of-three" pivot rule.</a:t>
            </a:r>
          </a:p>
          <a:p>
            <a:pPr lvl="1"/>
            <a:r>
              <a:rPr lang="en-US" sz="2400" dirty="0"/>
              <a:t>Do a little bit of extra work with the hopes of getting much better performance on input arrays that are nearly sorted or reverse sorted.</a:t>
            </a:r>
          </a:p>
          <a:p>
            <a:pPr lvl="1"/>
            <a:r>
              <a:rPr lang="en-US" sz="2400" dirty="0"/>
              <a:t>Choose the pivot as follows. </a:t>
            </a:r>
          </a:p>
          <a:p>
            <a:pPr lvl="2"/>
            <a:r>
              <a:rPr lang="en-US" sz="1800" dirty="0"/>
              <a:t>Consider the first, middle, and final elements of the given array. </a:t>
            </a:r>
          </a:p>
          <a:p>
            <a:pPr lvl="3"/>
            <a:r>
              <a:rPr lang="en-US" sz="1600" dirty="0"/>
              <a:t>If the array has odd length it should be clear what the "middle" element is; </a:t>
            </a:r>
          </a:p>
          <a:p>
            <a:pPr lvl="3"/>
            <a:r>
              <a:rPr lang="en-US" sz="1600" dirty="0"/>
              <a:t>For an array with even length pick the one in front  of the mid point. </a:t>
            </a:r>
          </a:p>
          <a:p>
            <a:pPr lvl="3"/>
            <a:r>
              <a:rPr lang="en-US" sz="1600" dirty="0"/>
              <a:t>So for the array 3  4  5  6  7  8, the "middle" element is the second one ---- 5 and not 6!)</a:t>
            </a:r>
          </a:p>
          <a:p>
            <a:pPr lvl="2"/>
            <a:r>
              <a:rPr lang="en-US" sz="1800" dirty="0"/>
              <a:t>Identify which of these three elements is the median (i.e., the one whose value is in between the other two), and use this as your pivot</a:t>
            </a:r>
          </a:p>
          <a:p>
            <a:pPr lvl="1"/>
            <a:endParaRPr lang="en-US" sz="2400" dirty="0"/>
          </a:p>
          <a:p>
            <a:endParaRPr lang="en-US" sz="2800" dirty="0"/>
          </a:p>
        </p:txBody>
      </p:sp>
      <p:sp>
        <p:nvSpPr>
          <p:cNvPr id="4" name="5-Point Star 3"/>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87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text version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592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6" y="427750"/>
            <a:ext cx="8194432" cy="6494085"/>
          </a:xfrm>
          <a:prstGeom prst="rect">
            <a:avLst/>
          </a:prstGeom>
          <a:noFill/>
        </p:spPr>
        <p:txBody>
          <a:bodyPr wrap="square" rtlCol="0">
            <a:spAutoFit/>
          </a:bodyPr>
          <a:lstStyle/>
          <a:p>
            <a:r>
              <a:rPr lang="en-US" sz="1600" dirty="0" smtClean="0">
                <a:solidFill>
                  <a:srgbClr val="FF0000"/>
                </a:solidFill>
              </a:rPr>
              <a:t>are</a:t>
            </a:r>
            <a:r>
              <a:rPr lang="en-US" sz="1600" dirty="0" smtClean="0"/>
              <a:t>  </a:t>
            </a:r>
            <a:r>
              <a:rPr lang="en-US" sz="1600" dirty="0"/>
              <a:t>for  tomatoes  stomach  apples  than  better  my</a:t>
            </a:r>
          </a:p>
          <a:p>
            <a:endParaRPr lang="en-US" sz="1600" dirty="0"/>
          </a:p>
          <a:p>
            <a:r>
              <a:rPr lang="en-US" sz="1600" dirty="0"/>
              <a:t>into </a:t>
            </a:r>
            <a:r>
              <a:rPr lang="en-US" sz="1600" dirty="0" err="1"/>
              <a:t>FLipInPartion</a:t>
            </a:r>
            <a:r>
              <a:rPr lang="en-US" sz="1600" dirty="0"/>
              <a:t>, pivot value = </a:t>
            </a:r>
            <a:r>
              <a:rPr lang="en-US" sz="1600" i="1" dirty="0"/>
              <a:t>are</a:t>
            </a:r>
            <a:r>
              <a:rPr lang="en-US" sz="1600" dirty="0"/>
              <a:t>  </a:t>
            </a:r>
            <a:r>
              <a:rPr lang="en-US" sz="1600" dirty="0" err="1"/>
              <a:t>leftpointer</a:t>
            </a:r>
            <a:r>
              <a:rPr lang="en-US" sz="1600" dirty="0"/>
              <a:t> = 0  right pointer = 7</a:t>
            </a:r>
          </a:p>
          <a:p>
            <a:r>
              <a:rPr lang="en-US" sz="1600" dirty="0" smtClean="0"/>
              <a:t>apples  </a:t>
            </a:r>
            <a:r>
              <a:rPr lang="en-US" sz="1600" b="1" dirty="0"/>
              <a:t>are</a:t>
            </a:r>
            <a:r>
              <a:rPr lang="en-US" sz="1600" dirty="0"/>
              <a:t>  tomatoes  stomach  for  than  better  </a:t>
            </a:r>
            <a:r>
              <a:rPr lang="en-US" sz="1600" dirty="0" smtClean="0"/>
              <a:t>my</a:t>
            </a:r>
          </a:p>
          <a:p>
            <a:endParaRPr lang="en-US" sz="1600" dirty="0" smtClean="0"/>
          </a:p>
          <a:p>
            <a:r>
              <a:rPr lang="en-US" sz="1600" dirty="0" smtClean="0"/>
              <a:t>apples  </a:t>
            </a:r>
            <a:r>
              <a:rPr lang="en-US" sz="1600" b="1" dirty="0"/>
              <a:t>are</a:t>
            </a:r>
            <a:r>
              <a:rPr lang="en-US" sz="1600" dirty="0"/>
              <a:t>  </a:t>
            </a:r>
            <a:r>
              <a:rPr lang="en-US" sz="1600" dirty="0">
                <a:solidFill>
                  <a:srgbClr val="FF0000"/>
                </a:solidFill>
              </a:rPr>
              <a:t>tomatoes</a:t>
            </a:r>
            <a:r>
              <a:rPr lang="en-US" sz="1600" dirty="0"/>
              <a:t>  stomach  for  than  better  my</a:t>
            </a:r>
          </a:p>
          <a:p>
            <a:endParaRPr lang="en-US" sz="1600" dirty="0"/>
          </a:p>
          <a:p>
            <a:r>
              <a:rPr lang="en-US" sz="1600" dirty="0"/>
              <a:t>into </a:t>
            </a:r>
            <a:r>
              <a:rPr lang="en-US" sz="1600" dirty="0" err="1"/>
              <a:t>FLipInPartion</a:t>
            </a:r>
            <a:r>
              <a:rPr lang="en-US" sz="1600" dirty="0"/>
              <a:t>, pivot value = </a:t>
            </a:r>
            <a:r>
              <a:rPr lang="en-US" sz="1600" i="1" dirty="0"/>
              <a:t>tomatoes</a:t>
            </a:r>
            <a:r>
              <a:rPr lang="en-US" sz="1600" dirty="0"/>
              <a:t>  </a:t>
            </a:r>
            <a:r>
              <a:rPr lang="en-US" sz="1600" dirty="0" err="1"/>
              <a:t>leftpointer</a:t>
            </a:r>
            <a:r>
              <a:rPr lang="en-US" sz="1600" dirty="0"/>
              <a:t> = 2  right pointer = 7</a:t>
            </a:r>
          </a:p>
          <a:p>
            <a:r>
              <a:rPr lang="en-US" sz="1600" dirty="0" smtClean="0"/>
              <a:t>apples  </a:t>
            </a:r>
            <a:r>
              <a:rPr lang="en-US" sz="1600" b="1" dirty="0"/>
              <a:t>are</a:t>
            </a:r>
            <a:r>
              <a:rPr lang="en-US" sz="1600" dirty="0"/>
              <a:t>  my  stomach  for  than  better  </a:t>
            </a:r>
            <a:r>
              <a:rPr lang="en-US" sz="1600" b="1" dirty="0"/>
              <a:t>tomatoes</a:t>
            </a:r>
          </a:p>
          <a:p>
            <a:endParaRPr lang="en-US" sz="1600" dirty="0"/>
          </a:p>
          <a:p>
            <a:r>
              <a:rPr lang="en-US" sz="1600" dirty="0"/>
              <a:t>apples  </a:t>
            </a:r>
            <a:r>
              <a:rPr lang="en-US" sz="1600" b="1" dirty="0"/>
              <a:t>are</a:t>
            </a:r>
            <a:r>
              <a:rPr lang="en-US" sz="1600" dirty="0"/>
              <a:t>  </a:t>
            </a:r>
            <a:r>
              <a:rPr lang="en-US" sz="1600" dirty="0">
                <a:solidFill>
                  <a:srgbClr val="FF0000"/>
                </a:solidFill>
              </a:rPr>
              <a:t>my</a:t>
            </a:r>
            <a:r>
              <a:rPr lang="en-US" sz="1600" dirty="0"/>
              <a:t>  stomach  for  than  better  </a:t>
            </a:r>
            <a:r>
              <a:rPr lang="en-US" sz="1600" b="1" dirty="0"/>
              <a:t>tomatoes</a:t>
            </a:r>
          </a:p>
          <a:p>
            <a:endParaRPr lang="en-US" sz="1600" dirty="0"/>
          </a:p>
          <a:p>
            <a:r>
              <a:rPr lang="en-US" sz="1600" dirty="0"/>
              <a:t>into </a:t>
            </a:r>
            <a:r>
              <a:rPr lang="en-US" sz="1600" dirty="0" err="1"/>
              <a:t>FLipInPartion</a:t>
            </a:r>
            <a:r>
              <a:rPr lang="en-US" sz="1600" dirty="0"/>
              <a:t>, pivot value = </a:t>
            </a:r>
            <a:r>
              <a:rPr lang="en-US" sz="1600" u="sng" dirty="0"/>
              <a:t>my</a:t>
            </a:r>
            <a:r>
              <a:rPr lang="en-US" sz="1600" dirty="0"/>
              <a:t>  </a:t>
            </a:r>
            <a:r>
              <a:rPr lang="en-US" sz="1600" dirty="0" err="1"/>
              <a:t>leftpointer</a:t>
            </a:r>
            <a:r>
              <a:rPr lang="en-US" sz="1600" dirty="0"/>
              <a:t> = 2  right pointer = 6</a:t>
            </a:r>
          </a:p>
          <a:p>
            <a:r>
              <a:rPr lang="en-US" sz="1600" dirty="0" smtClean="0"/>
              <a:t>apples  </a:t>
            </a:r>
            <a:r>
              <a:rPr lang="en-US" sz="1600" b="1" dirty="0"/>
              <a:t>are</a:t>
            </a:r>
            <a:r>
              <a:rPr lang="en-US" sz="1600" dirty="0"/>
              <a:t>  better  for  </a:t>
            </a:r>
            <a:r>
              <a:rPr lang="en-US" sz="1600" b="1" dirty="0"/>
              <a:t>my</a:t>
            </a:r>
            <a:r>
              <a:rPr lang="en-US" sz="1600" dirty="0"/>
              <a:t>  than  stomach  </a:t>
            </a:r>
            <a:r>
              <a:rPr lang="en-US" sz="1600" b="1" dirty="0"/>
              <a:t>tomatoes</a:t>
            </a:r>
          </a:p>
          <a:p>
            <a:endParaRPr lang="en-US" sz="1600" dirty="0"/>
          </a:p>
          <a:p>
            <a:r>
              <a:rPr lang="en-US" sz="1600" dirty="0"/>
              <a:t>apples  </a:t>
            </a:r>
            <a:r>
              <a:rPr lang="en-US" sz="1600" b="1" dirty="0"/>
              <a:t>are</a:t>
            </a:r>
            <a:r>
              <a:rPr lang="en-US" sz="1600" dirty="0"/>
              <a:t>  </a:t>
            </a:r>
            <a:r>
              <a:rPr lang="en-US" sz="1600" dirty="0">
                <a:solidFill>
                  <a:srgbClr val="FF0000"/>
                </a:solidFill>
              </a:rPr>
              <a:t>better</a:t>
            </a:r>
            <a:r>
              <a:rPr lang="en-US" sz="1600" dirty="0"/>
              <a:t>  for  </a:t>
            </a:r>
            <a:r>
              <a:rPr lang="en-US" sz="1600" b="1" dirty="0"/>
              <a:t>my</a:t>
            </a:r>
            <a:r>
              <a:rPr lang="en-US" sz="1600" dirty="0"/>
              <a:t>  than  stomach  </a:t>
            </a:r>
            <a:r>
              <a:rPr lang="en-US" sz="1600" b="1" dirty="0"/>
              <a:t>tomatoes</a:t>
            </a:r>
          </a:p>
          <a:p>
            <a:endParaRPr lang="en-US" sz="1600" dirty="0"/>
          </a:p>
          <a:p>
            <a:r>
              <a:rPr lang="en-US" sz="1600" dirty="0"/>
              <a:t>into </a:t>
            </a:r>
            <a:r>
              <a:rPr lang="en-US" sz="1600" dirty="0" err="1"/>
              <a:t>FLipInPartion</a:t>
            </a:r>
            <a:r>
              <a:rPr lang="en-US" sz="1600" dirty="0"/>
              <a:t>, pivot value = </a:t>
            </a:r>
            <a:r>
              <a:rPr lang="en-US" sz="1600" i="1" dirty="0"/>
              <a:t>better</a:t>
            </a:r>
            <a:r>
              <a:rPr lang="en-US" sz="1600" dirty="0"/>
              <a:t>  </a:t>
            </a:r>
            <a:r>
              <a:rPr lang="en-US" sz="1600" dirty="0" err="1"/>
              <a:t>leftpointer</a:t>
            </a:r>
            <a:r>
              <a:rPr lang="en-US" sz="1600" dirty="0"/>
              <a:t> = 2  right pointer = 3</a:t>
            </a:r>
          </a:p>
          <a:p>
            <a:r>
              <a:rPr lang="en-US" sz="1600" dirty="0" smtClean="0"/>
              <a:t>apples  </a:t>
            </a:r>
            <a:r>
              <a:rPr lang="en-US" sz="1600" b="1" dirty="0"/>
              <a:t>are</a:t>
            </a:r>
            <a:r>
              <a:rPr lang="en-US" sz="1600" dirty="0"/>
              <a:t>  </a:t>
            </a:r>
            <a:r>
              <a:rPr lang="en-US" sz="1600" b="1" dirty="0"/>
              <a:t>better</a:t>
            </a:r>
            <a:r>
              <a:rPr lang="en-US" sz="1600" dirty="0"/>
              <a:t>  for  </a:t>
            </a:r>
            <a:r>
              <a:rPr lang="en-US" sz="1600" b="1" dirty="0"/>
              <a:t>my</a:t>
            </a:r>
            <a:r>
              <a:rPr lang="en-US" sz="1600" dirty="0"/>
              <a:t>  than  stomach  </a:t>
            </a:r>
            <a:r>
              <a:rPr lang="en-US" sz="1600" b="1" dirty="0"/>
              <a:t>tomatoes</a:t>
            </a:r>
          </a:p>
          <a:p>
            <a:endParaRPr lang="en-US" sz="1600" dirty="0"/>
          </a:p>
          <a:p>
            <a:r>
              <a:rPr lang="en-US" sz="1600" dirty="0"/>
              <a:t>apples  </a:t>
            </a:r>
            <a:r>
              <a:rPr lang="en-US" sz="1600" b="1" dirty="0"/>
              <a:t>are</a:t>
            </a:r>
            <a:r>
              <a:rPr lang="en-US" sz="1600" dirty="0"/>
              <a:t>  </a:t>
            </a:r>
            <a:r>
              <a:rPr lang="en-US" sz="1600" b="1" dirty="0"/>
              <a:t>better</a:t>
            </a:r>
            <a:r>
              <a:rPr lang="en-US" sz="1600" dirty="0"/>
              <a:t>  for  </a:t>
            </a:r>
            <a:r>
              <a:rPr lang="en-US" sz="1600" b="1" dirty="0"/>
              <a:t>my</a:t>
            </a:r>
            <a:r>
              <a:rPr lang="en-US" sz="1600" dirty="0"/>
              <a:t>  </a:t>
            </a:r>
            <a:r>
              <a:rPr lang="en-US" sz="1600" dirty="0">
                <a:solidFill>
                  <a:srgbClr val="FF0000"/>
                </a:solidFill>
              </a:rPr>
              <a:t>than</a:t>
            </a:r>
            <a:r>
              <a:rPr lang="en-US" sz="1600" dirty="0"/>
              <a:t>  stomach  </a:t>
            </a:r>
            <a:r>
              <a:rPr lang="en-US" sz="1600" b="1" dirty="0"/>
              <a:t>tomatoes</a:t>
            </a:r>
          </a:p>
          <a:p>
            <a:endParaRPr lang="en-US" sz="1600" dirty="0"/>
          </a:p>
          <a:p>
            <a:r>
              <a:rPr lang="en-US" sz="1600" dirty="0"/>
              <a:t>into </a:t>
            </a:r>
            <a:r>
              <a:rPr lang="en-US" sz="1600" dirty="0" err="1"/>
              <a:t>FLipInPartion</a:t>
            </a:r>
            <a:r>
              <a:rPr lang="en-US" sz="1600" dirty="0"/>
              <a:t>, pivot value = </a:t>
            </a:r>
            <a:r>
              <a:rPr lang="en-US" sz="1600" i="1" dirty="0"/>
              <a:t>than</a:t>
            </a:r>
            <a:r>
              <a:rPr lang="en-US" sz="1600" dirty="0"/>
              <a:t>  </a:t>
            </a:r>
            <a:r>
              <a:rPr lang="en-US" sz="1600" dirty="0" err="1"/>
              <a:t>leftpointer</a:t>
            </a:r>
            <a:r>
              <a:rPr lang="en-US" sz="1600" dirty="0"/>
              <a:t> = 5  right pointer = 6</a:t>
            </a:r>
          </a:p>
          <a:p>
            <a:r>
              <a:rPr lang="en-US" sz="1600" dirty="0" smtClean="0"/>
              <a:t>apples  </a:t>
            </a:r>
            <a:r>
              <a:rPr lang="en-US" sz="1600" b="1" dirty="0"/>
              <a:t>are</a:t>
            </a:r>
            <a:r>
              <a:rPr lang="en-US" sz="1600" dirty="0"/>
              <a:t>  </a:t>
            </a:r>
            <a:r>
              <a:rPr lang="en-US" sz="1600" b="1" dirty="0"/>
              <a:t>better</a:t>
            </a:r>
            <a:r>
              <a:rPr lang="en-US" sz="1600" dirty="0"/>
              <a:t>  for  </a:t>
            </a:r>
            <a:r>
              <a:rPr lang="en-US" sz="1600" b="1" dirty="0"/>
              <a:t>my</a:t>
            </a:r>
            <a:r>
              <a:rPr lang="en-US" sz="1600" dirty="0"/>
              <a:t>  stomach  </a:t>
            </a:r>
            <a:r>
              <a:rPr lang="en-US" sz="1600" b="1" dirty="0"/>
              <a:t>than</a:t>
            </a:r>
            <a:r>
              <a:rPr lang="en-US" sz="1600" dirty="0"/>
              <a:t>  </a:t>
            </a:r>
            <a:r>
              <a:rPr lang="en-US" sz="1600" b="1" dirty="0"/>
              <a:t>tomatoes</a:t>
            </a:r>
          </a:p>
          <a:p>
            <a:endParaRPr lang="en-US" sz="1600" dirty="0"/>
          </a:p>
          <a:p>
            <a:endParaRPr lang="en-US" sz="1600" dirty="0"/>
          </a:p>
        </p:txBody>
      </p:sp>
      <p:cxnSp>
        <p:nvCxnSpPr>
          <p:cNvPr id="3" name="Straight Arrow Connector 2"/>
          <p:cNvCxnSpPr/>
          <p:nvPr/>
        </p:nvCxnSpPr>
        <p:spPr>
          <a:xfrm flipH="1" flipV="1">
            <a:off x="5092505" y="5671895"/>
            <a:ext cx="1285632" cy="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4164036" y="5611001"/>
            <a:ext cx="647116" cy="51886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963637" y="453290"/>
            <a:ext cx="2595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80160" y="741680"/>
            <a:ext cx="4818185" cy="140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30923" y="741680"/>
            <a:ext cx="2693963" cy="56270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230923" y="672512"/>
            <a:ext cx="2328203" cy="63187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13538" y="1712350"/>
            <a:ext cx="288388" cy="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859194" y="1973188"/>
            <a:ext cx="239151" cy="1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208628" y="1828708"/>
            <a:ext cx="3573194" cy="67846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813538" y="1875600"/>
            <a:ext cx="2278967" cy="63157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187526" y="2991787"/>
            <a:ext cx="1125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4811151" y="3147254"/>
            <a:ext cx="1287194" cy="2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577904" y="3157806"/>
            <a:ext cx="1969478" cy="51698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187526" y="3072812"/>
            <a:ext cx="860474" cy="65121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261381" y="4146061"/>
            <a:ext cx="3717388"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2395024" y="4384810"/>
            <a:ext cx="3836965" cy="37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Left Brace 44"/>
          <p:cNvSpPr/>
          <p:nvPr/>
        </p:nvSpPr>
        <p:spPr>
          <a:xfrm>
            <a:off x="115147" y="372533"/>
            <a:ext cx="335019" cy="1144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a:off x="115146" y="1619040"/>
            <a:ext cx="335019" cy="1144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a:off x="148230" y="2912868"/>
            <a:ext cx="335019" cy="1144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a:off x="148230" y="4163131"/>
            <a:ext cx="335019" cy="1144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a:off x="148230" y="5438730"/>
            <a:ext cx="335019" cy="1144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p:nvPr/>
        </p:nvCxnSpPr>
        <p:spPr>
          <a:xfrm flipV="1">
            <a:off x="115146" y="1523608"/>
            <a:ext cx="8263467" cy="139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94082" y="2833818"/>
            <a:ext cx="8263467" cy="139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81772" y="4089385"/>
            <a:ext cx="8263467" cy="139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94082" y="5352762"/>
            <a:ext cx="8263467" cy="139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854027" y="5411638"/>
            <a:ext cx="684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995225" y="5611001"/>
            <a:ext cx="646071" cy="58659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rot="16200000">
            <a:off x="3077832" y="-1991072"/>
            <a:ext cx="451984" cy="570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p:cNvSpPr/>
          <p:nvPr/>
        </p:nvSpPr>
        <p:spPr>
          <a:xfrm rot="16200000">
            <a:off x="3835457" y="-186969"/>
            <a:ext cx="362790" cy="4430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rot="16200000">
            <a:off x="3257409" y="1522542"/>
            <a:ext cx="352305" cy="32907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rot="16200000">
            <a:off x="2198034" y="3877234"/>
            <a:ext cx="352305" cy="1130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Left Brace 68"/>
          <p:cNvSpPr/>
          <p:nvPr/>
        </p:nvSpPr>
        <p:spPr>
          <a:xfrm rot="16200000">
            <a:off x="4215678" y="4821460"/>
            <a:ext cx="253099" cy="15662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3478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t>Divide and Conquer</a:t>
            </a:r>
            <a:endParaRPr lang="en-US"/>
          </a:p>
        </p:txBody>
      </p:sp>
      <p:sp>
        <p:nvSpPr>
          <p:cNvPr id="4099" name="Rectangle 3"/>
          <p:cNvSpPr>
            <a:spLocks noGrp="1" noChangeArrowheads="1"/>
          </p:cNvSpPr>
          <p:nvPr>
            <p:ph idx="1"/>
          </p:nvPr>
        </p:nvSpPr>
        <p:spPr/>
        <p:txBody>
          <a:bodyPr/>
          <a:lstStyle/>
          <a:p>
            <a:pPr eaLnBrk="1" hangingPunct="1"/>
            <a:r>
              <a:rPr lang="en-GB" dirty="0"/>
              <a:t>Reduce the problem by reducing the data set.</a:t>
            </a:r>
          </a:p>
          <a:p>
            <a:pPr lvl="1" eaLnBrk="1" hangingPunct="1"/>
            <a:r>
              <a:rPr lang="en-GB" dirty="0"/>
              <a:t>A smaller </a:t>
            </a:r>
            <a:r>
              <a:rPr lang="en-GB" dirty="0" err="1"/>
              <a:t>chunck</a:t>
            </a:r>
            <a:r>
              <a:rPr lang="en-GB" dirty="0"/>
              <a:t> of data will easier to solve.</a:t>
            </a:r>
          </a:p>
          <a:p>
            <a:pPr lvl="1" eaLnBrk="1" hangingPunct="1"/>
            <a:endParaRPr lang="en-GB" dirty="0"/>
          </a:p>
          <a:p>
            <a:pPr eaLnBrk="1" hangingPunct="1"/>
            <a:r>
              <a:rPr lang="en-GB" dirty="0"/>
              <a:t>Ideally, subdivide the data set into two equal parts</a:t>
            </a:r>
          </a:p>
          <a:p>
            <a:pPr lvl="1" eaLnBrk="1" hangingPunct="1"/>
            <a:r>
              <a:rPr lang="en-GB" dirty="0"/>
              <a:t>Solve each part recursively</a:t>
            </a:r>
          </a:p>
          <a:p>
            <a:pPr lvl="1" eaLnBrk="1" hangingPunct="1"/>
            <a:endParaRPr lang="en-GB" dirty="0"/>
          </a:p>
          <a:p>
            <a:pPr lvl="1" eaLnBrk="1" hangingPunct="1"/>
            <a:endParaRPr lang="en-GB" dirty="0"/>
          </a:p>
          <a:p>
            <a:r>
              <a:rPr lang="en-GB" dirty="0"/>
              <a:t>Very similar to </a:t>
            </a:r>
            <a:r>
              <a:rPr lang="en-GB" dirty="0" err="1"/>
              <a:t>MergeSort</a:t>
            </a:r>
            <a:r>
              <a:rPr lang="en-GB" dirty="0"/>
              <a:t>:  DIFFERENCE: </a:t>
            </a:r>
            <a:r>
              <a:rPr lang="en-GB" dirty="0" err="1"/>
              <a:t>MergeSort</a:t>
            </a:r>
            <a:r>
              <a:rPr lang="en-GB" dirty="0"/>
              <a:t> sorts things ‘on the way back up’, while </a:t>
            </a:r>
            <a:r>
              <a:rPr lang="en-GB" dirty="0" err="1"/>
              <a:t>QuickSort</a:t>
            </a:r>
            <a:r>
              <a:rPr lang="en-GB" dirty="0"/>
              <a:t> puts things into semi-sorted order on the way down</a:t>
            </a:r>
          </a:p>
          <a:p>
            <a:pPr lvl="1"/>
            <a:r>
              <a:rPr lang="en-GB" dirty="0"/>
              <a:t>So once we reach the base case(s), we’re done – we don’t need to merge stuff</a:t>
            </a:r>
          </a:p>
          <a:p>
            <a:endParaRPr lang="en-US" dirty="0"/>
          </a:p>
        </p:txBody>
      </p:sp>
      <p:sp>
        <p:nvSpPr>
          <p:cNvPr id="4" name="5-Point Star 3"/>
          <p:cNvSpPr/>
          <p:nvPr/>
        </p:nvSpPr>
        <p:spPr>
          <a:xfrm>
            <a:off x="8305800" y="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886700" cy="625474"/>
          </a:xfrm>
        </p:spPr>
        <p:txBody>
          <a:bodyPr/>
          <a:lstStyle/>
          <a:p>
            <a:pPr eaLnBrk="1" hangingPunct="1"/>
            <a:r>
              <a:rPr lang="en-GB" dirty="0" err="1"/>
              <a:t>QuickSort</a:t>
            </a:r>
            <a:r>
              <a:rPr lang="en-GB" dirty="0"/>
              <a:t> outline</a:t>
            </a:r>
            <a:endParaRPr lang="en-US" dirty="0"/>
          </a:p>
        </p:txBody>
      </p:sp>
      <p:sp>
        <p:nvSpPr>
          <p:cNvPr id="6147" name="Rectangle 3"/>
          <p:cNvSpPr>
            <a:spLocks noGrp="1" noChangeArrowheads="1"/>
          </p:cNvSpPr>
          <p:nvPr>
            <p:ph idx="1"/>
          </p:nvPr>
        </p:nvSpPr>
        <p:spPr>
          <a:xfrm>
            <a:off x="838200" y="914400"/>
            <a:ext cx="7847013" cy="5487988"/>
          </a:xfrm>
        </p:spPr>
        <p:txBody>
          <a:bodyPr>
            <a:normAutofit fontScale="92500" lnSpcReduction="20000"/>
          </a:bodyPr>
          <a:lstStyle/>
          <a:p>
            <a:pPr eaLnBrk="1" hangingPunct="1">
              <a:lnSpc>
                <a:spcPct val="80000"/>
              </a:lnSpc>
              <a:spcBef>
                <a:spcPct val="0"/>
              </a:spcBef>
            </a:pPr>
            <a:r>
              <a:rPr lang="en-GB" sz="2500" dirty="0"/>
              <a:t>First choose some key from the array and treat it as the </a:t>
            </a:r>
            <a:r>
              <a:rPr lang="en-GB" sz="2500" i="1" dirty="0"/>
              <a:t>pivot</a:t>
            </a:r>
            <a:r>
              <a:rPr lang="en-GB" sz="2500" dirty="0"/>
              <a:t>. </a:t>
            </a:r>
          </a:p>
          <a:p>
            <a:pPr marL="0" indent="0" eaLnBrk="1" hangingPunct="1">
              <a:lnSpc>
                <a:spcPct val="80000"/>
              </a:lnSpc>
              <a:spcBef>
                <a:spcPct val="0"/>
              </a:spcBef>
              <a:buNone/>
            </a:pPr>
            <a:endParaRPr lang="en-GB" sz="2500" dirty="0"/>
          </a:p>
          <a:p>
            <a:pPr lvl="1" eaLnBrk="1" hangingPunct="1">
              <a:lnSpc>
                <a:spcPct val="80000"/>
              </a:lnSpc>
              <a:spcBef>
                <a:spcPct val="0"/>
              </a:spcBef>
            </a:pPr>
            <a:r>
              <a:rPr lang="en-GB" sz="2100" i="1" dirty="0"/>
              <a:t>Ideally</a:t>
            </a:r>
            <a:r>
              <a:rPr lang="en-GB" sz="2100" dirty="0"/>
              <a:t>, about half the keys will come before and half after.</a:t>
            </a:r>
          </a:p>
          <a:p>
            <a:pPr eaLnBrk="1" hangingPunct="1">
              <a:lnSpc>
                <a:spcPct val="80000"/>
              </a:lnSpc>
              <a:spcBef>
                <a:spcPct val="0"/>
              </a:spcBef>
            </a:pPr>
            <a:endParaRPr lang="en-GB" sz="2500" dirty="0"/>
          </a:p>
          <a:p>
            <a:pPr eaLnBrk="1" hangingPunct="1">
              <a:lnSpc>
                <a:spcPct val="80000"/>
              </a:lnSpc>
              <a:spcBef>
                <a:spcPct val="0"/>
              </a:spcBef>
            </a:pPr>
            <a:r>
              <a:rPr lang="en-GB" sz="2500" dirty="0"/>
              <a:t>Then partition the items so that all those with items less than the pivot are at the front of the array, and all those with greater values are at the back of the array (but not in order).</a:t>
            </a:r>
          </a:p>
          <a:p>
            <a:pPr marL="0" indent="0" eaLnBrk="1" hangingPunct="1">
              <a:lnSpc>
                <a:spcPct val="80000"/>
              </a:lnSpc>
              <a:spcBef>
                <a:spcPct val="0"/>
              </a:spcBef>
              <a:buNone/>
            </a:pPr>
            <a:endParaRPr lang="en-GB" sz="2500" dirty="0"/>
          </a:p>
          <a:p>
            <a:pPr lvl="1" eaLnBrk="1" hangingPunct="1">
              <a:lnSpc>
                <a:spcPct val="80000"/>
              </a:lnSpc>
              <a:spcBef>
                <a:spcPct val="0"/>
              </a:spcBef>
            </a:pPr>
            <a:r>
              <a:rPr lang="en-GB" sz="2100" dirty="0"/>
              <a:t>Keeping the pivot in between the front and back segments</a:t>
            </a:r>
          </a:p>
          <a:p>
            <a:pPr eaLnBrk="1" hangingPunct="1">
              <a:lnSpc>
                <a:spcPct val="80000"/>
              </a:lnSpc>
              <a:spcBef>
                <a:spcPct val="0"/>
              </a:spcBef>
            </a:pPr>
            <a:endParaRPr lang="en-GB" sz="2500" dirty="0"/>
          </a:p>
          <a:p>
            <a:pPr eaLnBrk="1" hangingPunct="1">
              <a:lnSpc>
                <a:spcPct val="80000"/>
              </a:lnSpc>
              <a:spcBef>
                <a:spcPct val="0"/>
              </a:spcBef>
            </a:pPr>
            <a:r>
              <a:rPr lang="en-GB" sz="2500" dirty="0"/>
              <a:t>Then sort the two reduced lists separately recursively, and the whole list will be in order.</a:t>
            </a:r>
          </a:p>
          <a:p>
            <a:pPr eaLnBrk="1" hangingPunct="1">
              <a:lnSpc>
                <a:spcPct val="80000"/>
              </a:lnSpc>
              <a:spcBef>
                <a:spcPct val="0"/>
              </a:spcBef>
              <a:buFont typeface="Wingdings" pitchFamily="2" charset="2"/>
              <a:buChar char="Ø"/>
            </a:pPr>
            <a:endParaRPr lang="en-GB" sz="2500" dirty="0"/>
          </a:p>
          <a:p>
            <a:pPr>
              <a:lnSpc>
                <a:spcPct val="80000"/>
              </a:lnSpc>
              <a:spcBef>
                <a:spcPct val="0"/>
              </a:spcBef>
              <a:buFont typeface="Wingdings" pitchFamily="2" charset="2"/>
              <a:buChar char="Ø"/>
            </a:pPr>
            <a:r>
              <a:rPr lang="en-GB" sz="2500" dirty="0">
                <a:hlinkClick r:id="rId2"/>
              </a:rPr>
              <a:t>https://www.youtube.com/watch?v=y_G9BkAm6B8</a:t>
            </a:r>
            <a:endParaRPr lang="en-GB" sz="2500" dirty="0"/>
          </a:p>
          <a:p>
            <a:pPr eaLnBrk="1" hangingPunct="1">
              <a:lnSpc>
                <a:spcPct val="80000"/>
              </a:lnSpc>
              <a:spcBef>
                <a:spcPct val="0"/>
              </a:spcBef>
              <a:buFont typeface="Wingdings" pitchFamily="2" charset="2"/>
              <a:buChar char="Ø"/>
            </a:pPr>
            <a:endParaRPr lang="en-GB" sz="2500" dirty="0"/>
          </a:p>
          <a:p>
            <a:pPr>
              <a:lnSpc>
                <a:spcPct val="80000"/>
              </a:lnSpc>
              <a:spcBef>
                <a:spcPct val="0"/>
              </a:spcBef>
              <a:buFont typeface="Wingdings" pitchFamily="2" charset="2"/>
              <a:buChar char="Ø"/>
            </a:pPr>
            <a:r>
              <a:rPr lang="en-GB" sz="2500" dirty="0">
                <a:hlinkClick r:id="rId3"/>
              </a:rPr>
              <a:t>https://www.youtube.com/watch?v=aXXWXz5rF64&amp;feature=iv&amp;src_vid=es2T6KY45cA&amp;annotation_id=annotation_2485638237</a:t>
            </a:r>
            <a:endParaRPr lang="en-GB" sz="2500" dirty="0"/>
          </a:p>
          <a:p>
            <a:pPr>
              <a:lnSpc>
                <a:spcPct val="80000"/>
              </a:lnSpc>
              <a:spcBef>
                <a:spcPct val="0"/>
              </a:spcBef>
              <a:buFont typeface="Wingdings" pitchFamily="2" charset="2"/>
              <a:buChar char="Ø"/>
            </a:pPr>
            <a:endParaRPr lang="en-GB" sz="2500" dirty="0"/>
          </a:p>
          <a:p>
            <a:pPr>
              <a:lnSpc>
                <a:spcPct val="80000"/>
              </a:lnSpc>
              <a:spcBef>
                <a:spcPct val="0"/>
              </a:spcBef>
              <a:buFont typeface="Wingdings" pitchFamily="2" charset="2"/>
              <a:buChar char="Ø"/>
            </a:pPr>
            <a:endParaRPr lang="en-US" sz="2400" dirty="0"/>
          </a:p>
          <a:p>
            <a:pPr>
              <a:lnSpc>
                <a:spcPct val="80000"/>
              </a:lnSpc>
              <a:spcBef>
                <a:spcPct val="0"/>
              </a:spcBef>
              <a:buFont typeface="Wingdings" pitchFamily="2" charset="2"/>
              <a:buChar char="Ø"/>
            </a:pPr>
            <a:r>
              <a:rPr lang="en-GB" sz="2500" dirty="0"/>
              <a:t> </a:t>
            </a:r>
            <a:r>
              <a:rPr lang="en-US" sz="2400" dirty="0">
                <a:hlinkClick r:id="rId4"/>
              </a:rPr>
              <a:t>https://www.youtube.com/watch?v=es2T6KY45cA</a:t>
            </a:r>
            <a:endParaRPr lang="en-US" sz="2400" dirty="0"/>
          </a:p>
          <a:p>
            <a:pPr>
              <a:lnSpc>
                <a:spcPct val="80000"/>
              </a:lnSpc>
              <a:spcBef>
                <a:spcPct val="0"/>
              </a:spcBef>
              <a:buFont typeface="Wingdings" pitchFamily="2" charset="2"/>
              <a:buChar char="Ø"/>
            </a:pPr>
            <a:endParaRPr lang="en-US" sz="2400" dirty="0"/>
          </a:p>
          <a:p>
            <a:pPr>
              <a:lnSpc>
                <a:spcPct val="80000"/>
              </a:lnSpc>
              <a:spcBef>
                <a:spcPct val="0"/>
              </a:spcBef>
              <a:buFont typeface="Wingdings" pitchFamily="2" charset="2"/>
              <a:buChar char="Ø"/>
            </a:pPr>
            <a:r>
              <a:rPr lang="en-US" sz="2400" dirty="0"/>
              <a:t> More lively:  </a:t>
            </a:r>
            <a:r>
              <a:rPr lang="en-US" sz="1900" dirty="0">
                <a:hlinkClick r:id="rId5"/>
              </a:rPr>
              <a:t>https://www.youtube.com/watch?v=ywWBy6J5gz8</a:t>
            </a:r>
            <a:endParaRPr lang="en-US" sz="1900" dirty="0"/>
          </a:p>
          <a:p>
            <a:pPr>
              <a:lnSpc>
                <a:spcPct val="80000"/>
              </a:lnSpc>
              <a:spcBef>
                <a:spcPct val="0"/>
              </a:spcBef>
              <a:buFont typeface="Wingdings" pitchFamily="2" charset="2"/>
              <a:buChar char="Ø"/>
            </a:pPr>
            <a:endParaRPr lang="en-US" sz="2400" dirty="0"/>
          </a:p>
          <a:p>
            <a:pPr marL="0" indent="0">
              <a:lnSpc>
                <a:spcPct val="80000"/>
              </a:lnSpc>
              <a:spcBef>
                <a:spcPct val="0"/>
              </a:spcBef>
              <a:buNone/>
            </a:pPr>
            <a:endParaRPr lang="en-US" sz="2400" dirty="0"/>
          </a:p>
          <a:p>
            <a:pPr eaLnBrk="1" hangingPunct="1">
              <a:lnSpc>
                <a:spcPct val="80000"/>
              </a:lnSpc>
              <a:spcBef>
                <a:spcPct val="0"/>
              </a:spcBef>
              <a:buFont typeface="Wingdings" pitchFamily="2" charset="2"/>
              <a:buChar char="Ø"/>
            </a:pPr>
            <a:endParaRPr lang="en-GB" sz="2500" dirty="0"/>
          </a:p>
          <a:p>
            <a:pPr marL="0" indent="0" eaLnBrk="1" hangingPunct="1">
              <a:lnSpc>
                <a:spcPct val="80000"/>
              </a:lnSpc>
              <a:spcBef>
                <a:spcPct val="0"/>
              </a:spcBef>
              <a:buNone/>
            </a:pPr>
            <a:endParaRPr lang="en-GB"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ycstutorials.com/articles/image?id=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3962400" cy="5891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70730" y="880646"/>
            <a:ext cx="1441677" cy="307777"/>
          </a:xfrm>
          <a:prstGeom prst="rect">
            <a:avLst/>
          </a:prstGeom>
          <a:noFill/>
        </p:spPr>
        <p:txBody>
          <a:bodyPr wrap="none" rtlCol="0">
            <a:spAutoFit/>
          </a:bodyPr>
          <a:lstStyle/>
          <a:p>
            <a:r>
              <a:rPr lang="en-US" sz="1400" dirty="0"/>
              <a:t>Starting array</a:t>
            </a:r>
          </a:p>
        </p:txBody>
      </p:sp>
      <p:sp>
        <p:nvSpPr>
          <p:cNvPr id="6" name="TextBox 5"/>
          <p:cNvSpPr txBox="1"/>
          <p:nvPr/>
        </p:nvSpPr>
        <p:spPr>
          <a:xfrm>
            <a:off x="1583405" y="1414046"/>
            <a:ext cx="1954381" cy="307777"/>
          </a:xfrm>
          <a:prstGeom prst="rect">
            <a:avLst/>
          </a:prstGeom>
          <a:noFill/>
        </p:spPr>
        <p:txBody>
          <a:bodyPr wrap="none" rtlCol="0">
            <a:spAutoFit/>
          </a:bodyPr>
          <a:lstStyle/>
          <a:p>
            <a:r>
              <a:rPr lang="en-US" sz="1400" dirty="0"/>
              <a:t>Pick pivot point = 5</a:t>
            </a:r>
          </a:p>
        </p:txBody>
      </p:sp>
      <p:sp>
        <p:nvSpPr>
          <p:cNvPr id="7" name="TextBox 6"/>
          <p:cNvSpPr txBox="1"/>
          <p:nvPr/>
        </p:nvSpPr>
        <p:spPr>
          <a:xfrm>
            <a:off x="304800" y="1947446"/>
            <a:ext cx="3312061" cy="307777"/>
          </a:xfrm>
          <a:prstGeom prst="rect">
            <a:avLst/>
          </a:prstGeom>
          <a:noFill/>
        </p:spPr>
        <p:txBody>
          <a:bodyPr wrap="none" rtlCol="0">
            <a:spAutoFit/>
          </a:bodyPr>
          <a:lstStyle/>
          <a:p>
            <a:r>
              <a:rPr lang="en-US" sz="1400" dirty="0"/>
              <a:t>Move  other values to correct side </a:t>
            </a:r>
          </a:p>
        </p:txBody>
      </p:sp>
      <p:sp>
        <p:nvSpPr>
          <p:cNvPr id="8" name="TextBox 7"/>
          <p:cNvSpPr txBox="1"/>
          <p:nvPr/>
        </p:nvSpPr>
        <p:spPr>
          <a:xfrm>
            <a:off x="304800" y="2590800"/>
            <a:ext cx="2571538" cy="307777"/>
          </a:xfrm>
          <a:prstGeom prst="rect">
            <a:avLst/>
          </a:prstGeom>
          <a:noFill/>
        </p:spPr>
        <p:txBody>
          <a:bodyPr wrap="none" rtlCol="0">
            <a:spAutoFit/>
          </a:bodyPr>
          <a:lstStyle/>
          <a:p>
            <a:r>
              <a:rPr lang="en-US" sz="1400" dirty="0"/>
              <a:t>Use same </a:t>
            </a:r>
            <a:r>
              <a:rPr lang="en-US" sz="1400" dirty="0" err="1"/>
              <a:t>algo</a:t>
            </a:r>
            <a:r>
              <a:rPr lang="en-US" sz="1400" dirty="0"/>
              <a:t> on top part</a:t>
            </a:r>
          </a:p>
        </p:txBody>
      </p:sp>
      <p:sp>
        <p:nvSpPr>
          <p:cNvPr id="9" name="TextBox 8"/>
          <p:cNvSpPr txBox="1"/>
          <p:nvPr/>
        </p:nvSpPr>
        <p:spPr>
          <a:xfrm>
            <a:off x="6019800" y="2590800"/>
            <a:ext cx="2634054" cy="307777"/>
          </a:xfrm>
          <a:prstGeom prst="rect">
            <a:avLst/>
          </a:prstGeom>
          <a:noFill/>
        </p:spPr>
        <p:txBody>
          <a:bodyPr wrap="none" rtlCol="0">
            <a:spAutoFit/>
          </a:bodyPr>
          <a:lstStyle/>
          <a:p>
            <a:r>
              <a:rPr lang="en-US" sz="1400" dirty="0"/>
              <a:t>Use same </a:t>
            </a:r>
            <a:r>
              <a:rPr lang="en-US" sz="1400" dirty="0" err="1"/>
              <a:t>algo</a:t>
            </a:r>
            <a:r>
              <a:rPr lang="en-US" sz="1400" dirty="0"/>
              <a:t> on bot  part</a:t>
            </a:r>
          </a:p>
        </p:txBody>
      </p:sp>
      <p:sp>
        <p:nvSpPr>
          <p:cNvPr id="10" name="TextBox 9"/>
          <p:cNvSpPr txBox="1"/>
          <p:nvPr/>
        </p:nvSpPr>
        <p:spPr>
          <a:xfrm>
            <a:off x="1828800" y="4038600"/>
            <a:ext cx="896849" cy="307777"/>
          </a:xfrm>
          <a:prstGeom prst="rect">
            <a:avLst/>
          </a:prstGeom>
          <a:noFill/>
        </p:spPr>
        <p:txBody>
          <a:bodyPr wrap="none" rtlCol="0">
            <a:spAutoFit/>
          </a:bodyPr>
          <a:lstStyle/>
          <a:p>
            <a:r>
              <a:rPr lang="en-US" sz="1400" dirty="0" err="1"/>
              <a:t>Recurse</a:t>
            </a:r>
            <a:endParaRPr lang="en-US" sz="1400" dirty="0"/>
          </a:p>
        </p:txBody>
      </p:sp>
      <p:sp>
        <p:nvSpPr>
          <p:cNvPr id="11" name="TextBox 10"/>
          <p:cNvSpPr txBox="1"/>
          <p:nvPr/>
        </p:nvSpPr>
        <p:spPr>
          <a:xfrm>
            <a:off x="4038600" y="4645223"/>
            <a:ext cx="896849" cy="307777"/>
          </a:xfrm>
          <a:prstGeom prst="rect">
            <a:avLst/>
          </a:prstGeom>
          <a:noFill/>
        </p:spPr>
        <p:txBody>
          <a:bodyPr wrap="none" rtlCol="0">
            <a:spAutoFit/>
          </a:bodyPr>
          <a:lstStyle/>
          <a:p>
            <a:r>
              <a:rPr lang="en-US" sz="1400" dirty="0" err="1"/>
              <a:t>Recurse</a:t>
            </a:r>
            <a:endParaRPr lang="en-US" sz="1400" dirty="0"/>
          </a:p>
        </p:txBody>
      </p:sp>
      <p:sp>
        <p:nvSpPr>
          <p:cNvPr id="12" name="TextBox 11"/>
          <p:cNvSpPr txBox="1"/>
          <p:nvPr/>
        </p:nvSpPr>
        <p:spPr>
          <a:xfrm>
            <a:off x="6629400" y="4267200"/>
            <a:ext cx="896849" cy="307777"/>
          </a:xfrm>
          <a:prstGeom prst="rect">
            <a:avLst/>
          </a:prstGeom>
          <a:noFill/>
        </p:spPr>
        <p:txBody>
          <a:bodyPr wrap="none" rtlCol="0">
            <a:spAutoFit/>
          </a:bodyPr>
          <a:lstStyle/>
          <a:p>
            <a:r>
              <a:rPr lang="en-US" sz="1400" dirty="0" err="1"/>
              <a:t>Recurse</a:t>
            </a:r>
            <a:endParaRPr lang="en-US" sz="1400" dirty="0"/>
          </a:p>
        </p:txBody>
      </p:sp>
      <p:sp>
        <p:nvSpPr>
          <p:cNvPr id="13" name="TextBox 12"/>
          <p:cNvSpPr txBox="1"/>
          <p:nvPr/>
        </p:nvSpPr>
        <p:spPr>
          <a:xfrm>
            <a:off x="4056151" y="4038600"/>
            <a:ext cx="896849" cy="307777"/>
          </a:xfrm>
          <a:prstGeom prst="rect">
            <a:avLst/>
          </a:prstGeom>
          <a:noFill/>
        </p:spPr>
        <p:txBody>
          <a:bodyPr wrap="none" rtlCol="0">
            <a:spAutoFit/>
          </a:bodyPr>
          <a:lstStyle/>
          <a:p>
            <a:r>
              <a:rPr lang="en-US" sz="1400" dirty="0" err="1"/>
              <a:t>Recurse</a:t>
            </a:r>
            <a:endParaRPr lang="en-US" sz="1400" dirty="0"/>
          </a:p>
        </p:txBody>
      </p:sp>
      <p:sp>
        <p:nvSpPr>
          <p:cNvPr id="14" name="TextBox 13"/>
          <p:cNvSpPr txBox="1"/>
          <p:nvPr/>
        </p:nvSpPr>
        <p:spPr>
          <a:xfrm>
            <a:off x="1066800" y="5486400"/>
            <a:ext cx="1581330" cy="307777"/>
          </a:xfrm>
          <a:prstGeom prst="rect">
            <a:avLst/>
          </a:prstGeom>
          <a:noFill/>
        </p:spPr>
        <p:txBody>
          <a:bodyPr wrap="none" rtlCol="0">
            <a:spAutoFit/>
          </a:bodyPr>
          <a:lstStyle/>
          <a:p>
            <a:r>
              <a:rPr lang="en-US" sz="1400" dirty="0"/>
              <a:t>Return and join</a:t>
            </a:r>
          </a:p>
        </p:txBody>
      </p:sp>
      <p:sp>
        <p:nvSpPr>
          <p:cNvPr id="15" name="TextBox 14"/>
          <p:cNvSpPr txBox="1"/>
          <p:nvPr/>
        </p:nvSpPr>
        <p:spPr>
          <a:xfrm>
            <a:off x="6172200" y="4800600"/>
            <a:ext cx="1581330" cy="307777"/>
          </a:xfrm>
          <a:prstGeom prst="rect">
            <a:avLst/>
          </a:prstGeom>
          <a:noFill/>
        </p:spPr>
        <p:txBody>
          <a:bodyPr wrap="none" rtlCol="0">
            <a:spAutoFit/>
          </a:bodyPr>
          <a:lstStyle/>
          <a:p>
            <a:r>
              <a:rPr lang="en-US" sz="1400" dirty="0"/>
              <a:t>Return and join</a:t>
            </a:r>
          </a:p>
        </p:txBody>
      </p:sp>
      <p:sp>
        <p:nvSpPr>
          <p:cNvPr id="16" name="TextBox 15"/>
          <p:cNvSpPr txBox="1"/>
          <p:nvPr/>
        </p:nvSpPr>
        <p:spPr>
          <a:xfrm>
            <a:off x="5486400" y="6324600"/>
            <a:ext cx="1581330" cy="307777"/>
          </a:xfrm>
          <a:prstGeom prst="rect">
            <a:avLst/>
          </a:prstGeom>
          <a:noFill/>
        </p:spPr>
        <p:txBody>
          <a:bodyPr wrap="none" rtlCol="0">
            <a:spAutoFit/>
          </a:bodyPr>
          <a:lstStyle/>
          <a:p>
            <a:r>
              <a:rPr lang="en-US" sz="1400" dirty="0"/>
              <a:t>Return and join</a:t>
            </a:r>
          </a:p>
        </p:txBody>
      </p:sp>
      <p:sp>
        <p:nvSpPr>
          <p:cNvPr id="17" name="TextBox 16"/>
          <p:cNvSpPr txBox="1"/>
          <p:nvPr/>
        </p:nvSpPr>
        <p:spPr>
          <a:xfrm>
            <a:off x="6629400" y="1066800"/>
            <a:ext cx="2476960" cy="307777"/>
          </a:xfrm>
          <a:prstGeom prst="rect">
            <a:avLst/>
          </a:prstGeom>
          <a:noFill/>
        </p:spPr>
        <p:txBody>
          <a:bodyPr wrap="none" rtlCol="0">
            <a:spAutoFit/>
          </a:bodyPr>
          <a:lstStyle/>
          <a:p>
            <a:r>
              <a:rPr lang="en-US" sz="1400" b="1" i="1" dirty="0">
                <a:solidFill>
                  <a:schemeClr val="accent2">
                    <a:lumMod val="75000"/>
                  </a:schemeClr>
                </a:solidFill>
              </a:rPr>
              <a:t>Can be done “in place”</a:t>
            </a:r>
          </a:p>
        </p:txBody>
      </p:sp>
      <p:sp>
        <p:nvSpPr>
          <p:cNvPr id="18" name="TextBox 17"/>
          <p:cNvSpPr txBox="1"/>
          <p:nvPr/>
        </p:nvSpPr>
        <p:spPr>
          <a:xfrm>
            <a:off x="5562600" y="1905000"/>
            <a:ext cx="2443298" cy="307777"/>
          </a:xfrm>
          <a:prstGeom prst="rect">
            <a:avLst/>
          </a:prstGeom>
          <a:noFill/>
        </p:spPr>
        <p:txBody>
          <a:bodyPr wrap="none" rtlCol="0">
            <a:spAutoFit/>
          </a:bodyPr>
          <a:lstStyle/>
          <a:p>
            <a:r>
              <a:rPr lang="en-US" sz="1400" dirty="0"/>
              <a:t>Not sorted, just &gt; or &lt; 5</a:t>
            </a:r>
          </a:p>
        </p:txBody>
      </p:sp>
    </p:spTree>
    <p:extLst>
      <p:ext uri="{BB962C8B-B14F-4D97-AF65-F5344CB8AC3E}">
        <p14:creationId xmlns:p14="http://schemas.microsoft.com/office/powerpoint/2010/main" val="307001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Moving the elements within a segment currently being worked on</a:t>
            </a:r>
            <a:endParaRPr lang="en-US" dirty="0"/>
          </a:p>
        </p:txBody>
      </p:sp>
      <p:sp>
        <p:nvSpPr>
          <p:cNvPr id="10243" name="Rectangle 3"/>
          <p:cNvSpPr>
            <a:spLocks noGrp="1" noChangeArrowheads="1"/>
          </p:cNvSpPr>
          <p:nvPr>
            <p:ph idx="1"/>
          </p:nvPr>
        </p:nvSpPr>
        <p:spPr/>
        <p:txBody>
          <a:bodyPr/>
          <a:lstStyle/>
          <a:p>
            <a:pPr eaLnBrk="1" hangingPunct="1">
              <a:spcBef>
                <a:spcPct val="0"/>
              </a:spcBef>
              <a:buFont typeface="Wingdings" pitchFamily="2" charset="2"/>
              <a:buChar char="Ø"/>
            </a:pPr>
            <a:r>
              <a:rPr lang="en-GB" sz="2500" dirty="0"/>
              <a:t>Work </a:t>
            </a:r>
            <a:r>
              <a:rPr lang="en-GB" sz="2500" dirty="0" smtClean="0"/>
              <a:t>indexes </a:t>
            </a:r>
            <a:r>
              <a:rPr lang="en-GB" sz="2500" dirty="0"/>
              <a:t>inwards from both ends of the array.</a:t>
            </a:r>
          </a:p>
          <a:p>
            <a:pPr lvl="1" eaLnBrk="1" hangingPunct="1">
              <a:spcBef>
                <a:spcPct val="0"/>
              </a:spcBef>
              <a:buFont typeface="Wingdings" pitchFamily="2" charset="2"/>
              <a:buChar char="Ø"/>
            </a:pPr>
            <a:r>
              <a:rPr lang="en-GB" sz="2100" dirty="0"/>
              <a:t>Start from "left" and look for first element greater than pivot.  </a:t>
            </a:r>
          </a:p>
          <a:p>
            <a:pPr lvl="1" eaLnBrk="1" hangingPunct="1">
              <a:spcBef>
                <a:spcPct val="0"/>
              </a:spcBef>
              <a:buFont typeface="Wingdings" pitchFamily="2" charset="2"/>
              <a:buChar char="Ø"/>
            </a:pPr>
            <a:r>
              <a:rPr lang="en-GB" sz="2100" dirty="0"/>
              <a:t>Start from "right" and look for first element less than pivot.</a:t>
            </a:r>
          </a:p>
          <a:p>
            <a:pPr lvl="1" eaLnBrk="1" hangingPunct="1">
              <a:spcBef>
                <a:spcPct val="0"/>
              </a:spcBef>
              <a:buFont typeface="Wingdings" pitchFamily="2" charset="2"/>
              <a:buChar char="Ø"/>
            </a:pPr>
            <a:r>
              <a:rPr lang="en-GB" sz="2100" dirty="0"/>
              <a:t>Swap the two items.  They will now be in the correct ends of the array.</a:t>
            </a:r>
          </a:p>
          <a:p>
            <a:pPr eaLnBrk="1" hangingPunct="1">
              <a:spcBef>
                <a:spcPct val="0"/>
              </a:spcBef>
              <a:buFont typeface="Wingdings" pitchFamily="2" charset="2"/>
              <a:buChar char="Ø"/>
            </a:pPr>
            <a:endParaRPr lang="en-GB" sz="2500" dirty="0"/>
          </a:p>
          <a:p>
            <a:pPr eaLnBrk="1" hangingPunct="1">
              <a:spcBef>
                <a:spcPct val="0"/>
              </a:spcBef>
              <a:buFont typeface="Wingdings" pitchFamily="2" charset="2"/>
              <a:buChar char="Ø"/>
            </a:pPr>
            <a:r>
              <a:rPr lang="en-GB" sz="2500" dirty="0"/>
              <a:t>Repeat until searching </a:t>
            </a:r>
            <a:r>
              <a:rPr lang="en-GB" sz="2500" dirty="0" smtClean="0"/>
              <a:t>indexes  </a:t>
            </a:r>
            <a:r>
              <a:rPr lang="en-GB" sz="2500" dirty="0"/>
              <a:t>"meet".</a:t>
            </a:r>
          </a:p>
        </p:txBody>
      </p:sp>
      <p:sp>
        <p:nvSpPr>
          <p:cNvPr id="4" name="5-Point Star 3"/>
          <p:cNvSpPr/>
          <p:nvPr/>
        </p:nvSpPr>
        <p:spPr>
          <a:xfrm>
            <a:off x="8305800" y="228600"/>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93816" y="173538"/>
            <a:ext cx="7886700" cy="775697"/>
          </a:xfrm>
        </p:spPr>
        <p:txBody>
          <a:bodyPr>
            <a:normAutofit/>
          </a:bodyPr>
          <a:lstStyle/>
          <a:p>
            <a:r>
              <a:rPr lang="en-GB" sz="2800" dirty="0"/>
              <a:t>Algorithm in </a:t>
            </a:r>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QuickSort</a:t>
            </a:r>
            <a:endParaRPr lang="en-US" sz="2800" dirty="0"/>
          </a:p>
        </p:txBody>
      </p:sp>
      <p:sp>
        <p:nvSpPr>
          <p:cNvPr id="5" name="Rectangle 4"/>
          <p:cNvSpPr/>
          <p:nvPr/>
        </p:nvSpPr>
        <p:spPr>
          <a:xfrm>
            <a:off x="313509" y="905693"/>
            <a:ext cx="1445623" cy="86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calls </a:t>
            </a:r>
            <a:r>
              <a:rPr lang="en-US" dirty="0" err="1"/>
              <a:t>QSort</a:t>
            </a:r>
            <a:r>
              <a:rPr lang="en-US" dirty="0"/>
              <a:t>(int[] A</a:t>
            </a:r>
          </a:p>
        </p:txBody>
      </p:sp>
      <p:sp>
        <p:nvSpPr>
          <p:cNvPr id="8" name="Rectangle 7"/>
          <p:cNvSpPr/>
          <p:nvPr/>
        </p:nvSpPr>
        <p:spPr>
          <a:xfrm>
            <a:off x="561706" y="2172789"/>
            <a:ext cx="3278776" cy="77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QSort_private</a:t>
            </a:r>
            <a:r>
              <a:rPr lang="en-US" dirty="0"/>
              <a:t>(A, </a:t>
            </a:r>
            <a:r>
              <a:rPr lang="en-US" dirty="0" err="1"/>
              <a:t>leftPtr</a:t>
            </a:r>
            <a:r>
              <a:rPr lang="en-US" dirty="0"/>
              <a:t>, </a:t>
            </a:r>
            <a:r>
              <a:rPr lang="en-US" dirty="0" err="1"/>
              <a:t>rghtPtr</a:t>
            </a:r>
            <a:r>
              <a:rPr lang="en-US" dirty="0"/>
              <a:t>)</a:t>
            </a:r>
          </a:p>
        </p:txBody>
      </p:sp>
      <p:sp>
        <p:nvSpPr>
          <p:cNvPr id="9" name="Rectangle 8"/>
          <p:cNvSpPr/>
          <p:nvPr/>
        </p:nvSpPr>
        <p:spPr>
          <a:xfrm>
            <a:off x="557350" y="3448595"/>
            <a:ext cx="3278776" cy="77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FlipInPartition</a:t>
            </a:r>
            <a:r>
              <a:rPr lang="en-US" dirty="0"/>
              <a:t>(A, </a:t>
            </a:r>
            <a:r>
              <a:rPr lang="en-US" dirty="0" err="1"/>
              <a:t>leftPtr</a:t>
            </a:r>
            <a:r>
              <a:rPr lang="en-US" dirty="0"/>
              <a:t>, </a:t>
            </a:r>
            <a:r>
              <a:rPr lang="en-US" dirty="0" err="1"/>
              <a:t>rghtPtr</a:t>
            </a:r>
            <a:r>
              <a:rPr lang="en-US" dirty="0"/>
              <a:t>)</a:t>
            </a:r>
          </a:p>
        </p:txBody>
      </p:sp>
      <p:sp>
        <p:nvSpPr>
          <p:cNvPr id="6" name="TextBox 5"/>
          <p:cNvSpPr txBox="1"/>
          <p:nvPr/>
        </p:nvSpPr>
        <p:spPr>
          <a:xfrm>
            <a:off x="4084318" y="3335383"/>
            <a:ext cx="4130559" cy="1077218"/>
          </a:xfrm>
          <a:prstGeom prst="rect">
            <a:avLst/>
          </a:prstGeom>
          <a:noFill/>
        </p:spPr>
        <p:txBody>
          <a:bodyPr wrap="square" rtlCol="0">
            <a:spAutoFit/>
          </a:bodyPr>
          <a:lstStyle/>
          <a:p>
            <a:r>
              <a:rPr lang="en-US" sz="1600" dirty="0"/>
              <a:t>Does the work in each segment passed in. Use left element as pivot, move </a:t>
            </a:r>
            <a:r>
              <a:rPr lang="en-US" sz="1600" dirty="0" err="1"/>
              <a:t>ptrs</a:t>
            </a:r>
            <a:r>
              <a:rPr lang="en-US" sz="1600" dirty="0"/>
              <a:t> to find “wrong” values on each side</a:t>
            </a:r>
          </a:p>
        </p:txBody>
      </p:sp>
      <p:sp>
        <p:nvSpPr>
          <p:cNvPr id="11" name="Rectangle 10"/>
          <p:cNvSpPr/>
          <p:nvPr/>
        </p:nvSpPr>
        <p:spPr>
          <a:xfrm>
            <a:off x="1258388" y="4802778"/>
            <a:ext cx="3278776" cy="779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 </a:t>
            </a:r>
            <a:r>
              <a:rPr lang="en-US" dirty="0" err="1"/>
              <a:t>leftPtr</a:t>
            </a:r>
            <a:r>
              <a:rPr lang="en-US" dirty="0"/>
              <a:t>, </a:t>
            </a:r>
            <a:r>
              <a:rPr lang="en-US" dirty="0" err="1"/>
              <a:t>rghtPtr</a:t>
            </a:r>
            <a:r>
              <a:rPr lang="en-US" dirty="0"/>
              <a:t>)</a:t>
            </a:r>
          </a:p>
        </p:txBody>
      </p:sp>
      <p:cxnSp>
        <p:nvCxnSpPr>
          <p:cNvPr id="10" name="Straight Arrow Connector 9"/>
          <p:cNvCxnSpPr>
            <a:stCxn id="5" idx="2"/>
          </p:cNvCxnSpPr>
          <p:nvPr/>
        </p:nvCxnSpPr>
        <p:spPr>
          <a:xfrm>
            <a:off x="1036321" y="1767841"/>
            <a:ext cx="444136" cy="435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flipH="1">
            <a:off x="2196738" y="2952206"/>
            <a:ext cx="4356" cy="496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1" idx="0"/>
          </p:cNvCxnSpPr>
          <p:nvPr/>
        </p:nvCxnSpPr>
        <p:spPr>
          <a:xfrm>
            <a:off x="2196738" y="4228012"/>
            <a:ext cx="701038" cy="574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98275" y="4942114"/>
            <a:ext cx="3592285" cy="338554"/>
          </a:xfrm>
          <a:prstGeom prst="rect">
            <a:avLst/>
          </a:prstGeom>
          <a:noFill/>
        </p:spPr>
        <p:txBody>
          <a:bodyPr wrap="square" rtlCol="0">
            <a:spAutoFit/>
          </a:bodyPr>
          <a:lstStyle/>
          <a:p>
            <a:r>
              <a:rPr lang="en-US" sz="1600" dirty="0"/>
              <a:t>Swap those two values in array</a:t>
            </a:r>
          </a:p>
        </p:txBody>
      </p:sp>
      <p:sp>
        <p:nvSpPr>
          <p:cNvPr id="26" name="Freeform 25"/>
          <p:cNvSpPr/>
          <p:nvPr/>
        </p:nvSpPr>
        <p:spPr>
          <a:xfrm>
            <a:off x="209006" y="3161211"/>
            <a:ext cx="1480457" cy="2778035"/>
          </a:xfrm>
          <a:custGeom>
            <a:avLst/>
            <a:gdLst>
              <a:gd name="connsiteX0" fmla="*/ 1480457 w 1480457"/>
              <a:gd name="connsiteY0" fmla="*/ 2420983 h 2778035"/>
              <a:gd name="connsiteX1" fmla="*/ 1445623 w 1480457"/>
              <a:gd name="connsiteY1" fmla="*/ 2464526 h 2778035"/>
              <a:gd name="connsiteX2" fmla="*/ 1428205 w 1480457"/>
              <a:gd name="connsiteY2" fmla="*/ 2481943 h 2778035"/>
              <a:gd name="connsiteX3" fmla="*/ 1402080 w 1480457"/>
              <a:gd name="connsiteY3" fmla="*/ 2569029 h 2778035"/>
              <a:gd name="connsiteX4" fmla="*/ 1384663 w 1480457"/>
              <a:gd name="connsiteY4" fmla="*/ 2595155 h 2778035"/>
              <a:gd name="connsiteX5" fmla="*/ 1367245 w 1480457"/>
              <a:gd name="connsiteY5" fmla="*/ 2647406 h 2778035"/>
              <a:gd name="connsiteX6" fmla="*/ 1332411 w 1480457"/>
              <a:gd name="connsiteY6" fmla="*/ 2699658 h 2778035"/>
              <a:gd name="connsiteX7" fmla="*/ 1323703 w 1480457"/>
              <a:gd name="connsiteY7" fmla="*/ 2725783 h 2778035"/>
              <a:gd name="connsiteX8" fmla="*/ 1297577 w 1480457"/>
              <a:gd name="connsiteY8" fmla="*/ 2734492 h 2778035"/>
              <a:gd name="connsiteX9" fmla="*/ 1262743 w 1480457"/>
              <a:gd name="connsiteY9" fmla="*/ 2751909 h 2778035"/>
              <a:gd name="connsiteX10" fmla="*/ 1140823 w 1480457"/>
              <a:gd name="connsiteY10" fmla="*/ 2769326 h 2778035"/>
              <a:gd name="connsiteX11" fmla="*/ 1088571 w 1480457"/>
              <a:gd name="connsiteY11" fmla="*/ 2778035 h 2778035"/>
              <a:gd name="connsiteX12" fmla="*/ 949234 w 1480457"/>
              <a:gd name="connsiteY12" fmla="*/ 2769326 h 2778035"/>
              <a:gd name="connsiteX13" fmla="*/ 896983 w 1480457"/>
              <a:gd name="connsiteY13" fmla="*/ 2751909 h 2778035"/>
              <a:gd name="connsiteX14" fmla="*/ 757645 w 1480457"/>
              <a:gd name="connsiteY14" fmla="*/ 2734492 h 2778035"/>
              <a:gd name="connsiteX15" fmla="*/ 731520 w 1480457"/>
              <a:gd name="connsiteY15" fmla="*/ 2725783 h 2778035"/>
              <a:gd name="connsiteX16" fmla="*/ 687977 w 1480457"/>
              <a:gd name="connsiteY16" fmla="*/ 2717075 h 2778035"/>
              <a:gd name="connsiteX17" fmla="*/ 618308 w 1480457"/>
              <a:gd name="connsiteY17" fmla="*/ 2682240 h 2778035"/>
              <a:gd name="connsiteX18" fmla="*/ 566057 w 1480457"/>
              <a:gd name="connsiteY18" fmla="*/ 2664823 h 2778035"/>
              <a:gd name="connsiteX19" fmla="*/ 539931 w 1480457"/>
              <a:gd name="connsiteY19" fmla="*/ 2647406 h 2778035"/>
              <a:gd name="connsiteX20" fmla="*/ 513805 w 1480457"/>
              <a:gd name="connsiteY20" fmla="*/ 2638698 h 2778035"/>
              <a:gd name="connsiteX21" fmla="*/ 478971 w 1480457"/>
              <a:gd name="connsiteY21" fmla="*/ 2621280 h 2778035"/>
              <a:gd name="connsiteX22" fmla="*/ 452845 w 1480457"/>
              <a:gd name="connsiteY22" fmla="*/ 2603863 h 2778035"/>
              <a:gd name="connsiteX23" fmla="*/ 418011 w 1480457"/>
              <a:gd name="connsiteY23" fmla="*/ 2586446 h 2778035"/>
              <a:gd name="connsiteX24" fmla="*/ 391885 w 1480457"/>
              <a:gd name="connsiteY24" fmla="*/ 2569029 h 2778035"/>
              <a:gd name="connsiteX25" fmla="*/ 365760 w 1480457"/>
              <a:gd name="connsiteY25" fmla="*/ 2560320 h 2778035"/>
              <a:gd name="connsiteX26" fmla="*/ 330925 w 1480457"/>
              <a:gd name="connsiteY26" fmla="*/ 2542903 h 2778035"/>
              <a:gd name="connsiteX27" fmla="*/ 296091 w 1480457"/>
              <a:gd name="connsiteY27" fmla="*/ 2508069 h 2778035"/>
              <a:gd name="connsiteX28" fmla="*/ 269965 w 1480457"/>
              <a:gd name="connsiteY28" fmla="*/ 2490652 h 2778035"/>
              <a:gd name="connsiteX29" fmla="*/ 252548 w 1480457"/>
              <a:gd name="connsiteY29" fmla="*/ 2464526 h 2778035"/>
              <a:gd name="connsiteX30" fmla="*/ 226423 w 1480457"/>
              <a:gd name="connsiteY30" fmla="*/ 2403566 h 2778035"/>
              <a:gd name="connsiteX31" fmla="*/ 217714 w 1480457"/>
              <a:gd name="connsiteY31" fmla="*/ 2377440 h 2778035"/>
              <a:gd name="connsiteX32" fmla="*/ 200297 w 1480457"/>
              <a:gd name="connsiteY32" fmla="*/ 2351315 h 2778035"/>
              <a:gd name="connsiteX33" fmla="*/ 191588 w 1480457"/>
              <a:gd name="connsiteY33" fmla="*/ 2325189 h 2778035"/>
              <a:gd name="connsiteX34" fmla="*/ 174171 w 1480457"/>
              <a:gd name="connsiteY34" fmla="*/ 2290355 h 2778035"/>
              <a:gd name="connsiteX35" fmla="*/ 156754 w 1480457"/>
              <a:gd name="connsiteY35" fmla="*/ 2238103 h 2778035"/>
              <a:gd name="connsiteX36" fmla="*/ 139337 w 1480457"/>
              <a:gd name="connsiteY36" fmla="*/ 2211978 h 2778035"/>
              <a:gd name="connsiteX37" fmla="*/ 121920 w 1480457"/>
              <a:gd name="connsiteY37" fmla="*/ 2159726 h 2778035"/>
              <a:gd name="connsiteX38" fmla="*/ 87085 w 1480457"/>
              <a:gd name="connsiteY38" fmla="*/ 2098766 h 2778035"/>
              <a:gd name="connsiteX39" fmla="*/ 78377 w 1480457"/>
              <a:gd name="connsiteY39" fmla="*/ 2063932 h 2778035"/>
              <a:gd name="connsiteX40" fmla="*/ 69668 w 1480457"/>
              <a:gd name="connsiteY40" fmla="*/ 2037806 h 2778035"/>
              <a:gd name="connsiteX41" fmla="*/ 34834 w 1480457"/>
              <a:gd name="connsiteY41" fmla="*/ 1915886 h 2778035"/>
              <a:gd name="connsiteX42" fmla="*/ 26125 w 1480457"/>
              <a:gd name="connsiteY42" fmla="*/ 1820092 h 2778035"/>
              <a:gd name="connsiteX43" fmla="*/ 17417 w 1480457"/>
              <a:gd name="connsiteY43" fmla="*/ 1793966 h 2778035"/>
              <a:gd name="connsiteX44" fmla="*/ 0 w 1480457"/>
              <a:gd name="connsiteY44" fmla="*/ 1654629 h 2778035"/>
              <a:gd name="connsiteX45" fmla="*/ 8708 w 1480457"/>
              <a:gd name="connsiteY45" fmla="*/ 1132115 h 2778035"/>
              <a:gd name="connsiteX46" fmla="*/ 17417 w 1480457"/>
              <a:gd name="connsiteY46" fmla="*/ 931818 h 2778035"/>
              <a:gd name="connsiteX47" fmla="*/ 26125 w 1480457"/>
              <a:gd name="connsiteY47" fmla="*/ 548640 h 2778035"/>
              <a:gd name="connsiteX48" fmla="*/ 43543 w 1480457"/>
              <a:gd name="connsiteY48" fmla="*/ 296092 h 2778035"/>
              <a:gd name="connsiteX49" fmla="*/ 78377 w 1480457"/>
              <a:gd name="connsiteY49" fmla="*/ 217715 h 2778035"/>
              <a:gd name="connsiteX50" fmla="*/ 104503 w 1480457"/>
              <a:gd name="connsiteY50" fmla="*/ 200298 h 2778035"/>
              <a:gd name="connsiteX51" fmla="*/ 139337 w 1480457"/>
              <a:gd name="connsiteY51" fmla="*/ 148046 h 2778035"/>
              <a:gd name="connsiteX52" fmla="*/ 156754 w 1480457"/>
              <a:gd name="connsiteY52" fmla="*/ 121920 h 2778035"/>
              <a:gd name="connsiteX53" fmla="*/ 209005 w 1480457"/>
              <a:gd name="connsiteY53" fmla="*/ 78378 h 2778035"/>
              <a:gd name="connsiteX54" fmla="*/ 252548 w 1480457"/>
              <a:gd name="connsiteY54" fmla="*/ 52252 h 2778035"/>
              <a:gd name="connsiteX55" fmla="*/ 322217 w 1480457"/>
              <a:gd name="connsiteY55" fmla="*/ 17418 h 2778035"/>
              <a:gd name="connsiteX56" fmla="*/ 374468 w 1480457"/>
              <a:gd name="connsiteY56" fmla="*/ 0 h 2778035"/>
              <a:gd name="connsiteX57" fmla="*/ 653143 w 1480457"/>
              <a:gd name="connsiteY57" fmla="*/ 8709 h 2778035"/>
              <a:gd name="connsiteX58" fmla="*/ 679268 w 1480457"/>
              <a:gd name="connsiteY58" fmla="*/ 26126 h 2778035"/>
              <a:gd name="connsiteX59" fmla="*/ 731520 w 1480457"/>
              <a:gd name="connsiteY59" fmla="*/ 43543 h 2778035"/>
              <a:gd name="connsiteX60" fmla="*/ 775063 w 1480457"/>
              <a:gd name="connsiteY60" fmla="*/ 78378 h 2778035"/>
              <a:gd name="connsiteX61" fmla="*/ 809897 w 1480457"/>
              <a:gd name="connsiteY61" fmla="*/ 130629 h 2778035"/>
              <a:gd name="connsiteX62" fmla="*/ 818605 w 1480457"/>
              <a:gd name="connsiteY62" fmla="*/ 287383 h 2778035"/>
              <a:gd name="connsiteX63" fmla="*/ 827314 w 1480457"/>
              <a:gd name="connsiteY63" fmla="*/ 261258 h 2778035"/>
              <a:gd name="connsiteX64" fmla="*/ 844731 w 1480457"/>
              <a:gd name="connsiteY64" fmla="*/ 226423 h 2778035"/>
              <a:gd name="connsiteX65" fmla="*/ 862148 w 1480457"/>
              <a:gd name="connsiteY65" fmla="*/ 174172 h 2778035"/>
              <a:gd name="connsiteX66" fmla="*/ 853440 w 1480457"/>
              <a:gd name="connsiteY66" fmla="*/ 261258 h 2778035"/>
              <a:gd name="connsiteX67" fmla="*/ 836023 w 1480457"/>
              <a:gd name="connsiteY67" fmla="*/ 287383 h 2778035"/>
              <a:gd name="connsiteX68" fmla="*/ 783771 w 1480457"/>
              <a:gd name="connsiteY68" fmla="*/ 278675 h 2778035"/>
              <a:gd name="connsiteX69" fmla="*/ 748937 w 1480457"/>
              <a:gd name="connsiteY69" fmla="*/ 226423 h 2778035"/>
              <a:gd name="connsiteX70" fmla="*/ 740228 w 1480457"/>
              <a:gd name="connsiteY70" fmla="*/ 200298 h 2778035"/>
              <a:gd name="connsiteX71" fmla="*/ 722811 w 1480457"/>
              <a:gd name="connsiteY71" fmla="*/ 174172 h 277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480457" h="2778035">
                <a:moveTo>
                  <a:pt x="1480457" y="2420983"/>
                </a:moveTo>
                <a:cubicBezTo>
                  <a:pt x="1468846" y="2435497"/>
                  <a:pt x="1457720" y="2450414"/>
                  <a:pt x="1445623" y="2464526"/>
                </a:cubicBezTo>
                <a:cubicBezTo>
                  <a:pt x="1440280" y="2470760"/>
                  <a:pt x="1431877" y="2474599"/>
                  <a:pt x="1428205" y="2481943"/>
                </a:cubicBezTo>
                <a:cubicBezTo>
                  <a:pt x="1369675" y="2599001"/>
                  <a:pt x="1439575" y="2481538"/>
                  <a:pt x="1402080" y="2569029"/>
                </a:cubicBezTo>
                <a:cubicBezTo>
                  <a:pt x="1397957" y="2578649"/>
                  <a:pt x="1388914" y="2585591"/>
                  <a:pt x="1384663" y="2595155"/>
                </a:cubicBezTo>
                <a:cubicBezTo>
                  <a:pt x="1377206" y="2611932"/>
                  <a:pt x="1377429" y="2632130"/>
                  <a:pt x="1367245" y="2647406"/>
                </a:cubicBezTo>
                <a:lnTo>
                  <a:pt x="1332411" y="2699658"/>
                </a:lnTo>
                <a:cubicBezTo>
                  <a:pt x="1329508" y="2708366"/>
                  <a:pt x="1330194" y="2719292"/>
                  <a:pt x="1323703" y="2725783"/>
                </a:cubicBezTo>
                <a:cubicBezTo>
                  <a:pt x="1317212" y="2732274"/>
                  <a:pt x="1306015" y="2730876"/>
                  <a:pt x="1297577" y="2734492"/>
                </a:cubicBezTo>
                <a:cubicBezTo>
                  <a:pt x="1285645" y="2739606"/>
                  <a:pt x="1275059" y="2747804"/>
                  <a:pt x="1262743" y="2751909"/>
                </a:cubicBezTo>
                <a:cubicBezTo>
                  <a:pt x="1233808" y="2761554"/>
                  <a:pt x="1162193" y="2766477"/>
                  <a:pt x="1140823" y="2769326"/>
                </a:cubicBezTo>
                <a:cubicBezTo>
                  <a:pt x="1123320" y="2771660"/>
                  <a:pt x="1105988" y="2775132"/>
                  <a:pt x="1088571" y="2778035"/>
                </a:cubicBezTo>
                <a:cubicBezTo>
                  <a:pt x="1042125" y="2775132"/>
                  <a:pt x="995344" y="2775614"/>
                  <a:pt x="949234" y="2769326"/>
                </a:cubicBezTo>
                <a:cubicBezTo>
                  <a:pt x="931043" y="2766845"/>
                  <a:pt x="915092" y="2754927"/>
                  <a:pt x="896983" y="2751909"/>
                </a:cubicBezTo>
                <a:cubicBezTo>
                  <a:pt x="815955" y="2738404"/>
                  <a:pt x="862301" y="2744957"/>
                  <a:pt x="757645" y="2734492"/>
                </a:cubicBezTo>
                <a:cubicBezTo>
                  <a:pt x="748937" y="2731589"/>
                  <a:pt x="740425" y="2728009"/>
                  <a:pt x="731520" y="2725783"/>
                </a:cubicBezTo>
                <a:cubicBezTo>
                  <a:pt x="717160" y="2722193"/>
                  <a:pt x="702155" y="2721328"/>
                  <a:pt x="687977" y="2717075"/>
                </a:cubicBezTo>
                <a:cubicBezTo>
                  <a:pt x="581674" y="2685185"/>
                  <a:pt x="692955" y="2715417"/>
                  <a:pt x="618308" y="2682240"/>
                </a:cubicBezTo>
                <a:cubicBezTo>
                  <a:pt x="601531" y="2674784"/>
                  <a:pt x="581333" y="2675007"/>
                  <a:pt x="566057" y="2664823"/>
                </a:cubicBezTo>
                <a:cubicBezTo>
                  <a:pt x="557348" y="2659017"/>
                  <a:pt x="549293" y="2652087"/>
                  <a:pt x="539931" y="2647406"/>
                </a:cubicBezTo>
                <a:cubicBezTo>
                  <a:pt x="531720" y="2643301"/>
                  <a:pt x="522242" y="2642314"/>
                  <a:pt x="513805" y="2638698"/>
                </a:cubicBezTo>
                <a:cubicBezTo>
                  <a:pt x="501873" y="2633584"/>
                  <a:pt x="490242" y="2627721"/>
                  <a:pt x="478971" y="2621280"/>
                </a:cubicBezTo>
                <a:cubicBezTo>
                  <a:pt x="469884" y="2616087"/>
                  <a:pt x="461932" y="2609056"/>
                  <a:pt x="452845" y="2603863"/>
                </a:cubicBezTo>
                <a:cubicBezTo>
                  <a:pt x="441574" y="2597422"/>
                  <a:pt x="429282" y="2592887"/>
                  <a:pt x="418011" y="2586446"/>
                </a:cubicBezTo>
                <a:cubicBezTo>
                  <a:pt x="408924" y="2581253"/>
                  <a:pt x="401246" y="2573710"/>
                  <a:pt x="391885" y="2569029"/>
                </a:cubicBezTo>
                <a:cubicBezTo>
                  <a:pt x="383675" y="2564924"/>
                  <a:pt x="374197" y="2563936"/>
                  <a:pt x="365760" y="2560320"/>
                </a:cubicBezTo>
                <a:cubicBezTo>
                  <a:pt x="353828" y="2555206"/>
                  <a:pt x="342537" y="2548709"/>
                  <a:pt x="330925" y="2542903"/>
                </a:cubicBezTo>
                <a:cubicBezTo>
                  <a:pt x="319314" y="2531292"/>
                  <a:pt x="308559" y="2518756"/>
                  <a:pt x="296091" y="2508069"/>
                </a:cubicBezTo>
                <a:cubicBezTo>
                  <a:pt x="288144" y="2501258"/>
                  <a:pt x="277366" y="2498053"/>
                  <a:pt x="269965" y="2490652"/>
                </a:cubicBezTo>
                <a:cubicBezTo>
                  <a:pt x="262564" y="2483251"/>
                  <a:pt x="258354" y="2473235"/>
                  <a:pt x="252548" y="2464526"/>
                </a:cubicBezTo>
                <a:cubicBezTo>
                  <a:pt x="232129" y="2403265"/>
                  <a:pt x="258701" y="2478882"/>
                  <a:pt x="226423" y="2403566"/>
                </a:cubicBezTo>
                <a:cubicBezTo>
                  <a:pt x="222807" y="2395128"/>
                  <a:pt x="221819" y="2385651"/>
                  <a:pt x="217714" y="2377440"/>
                </a:cubicBezTo>
                <a:cubicBezTo>
                  <a:pt x="213033" y="2368079"/>
                  <a:pt x="204978" y="2360676"/>
                  <a:pt x="200297" y="2351315"/>
                </a:cubicBezTo>
                <a:cubicBezTo>
                  <a:pt x="196192" y="2343104"/>
                  <a:pt x="195204" y="2333627"/>
                  <a:pt x="191588" y="2325189"/>
                </a:cubicBezTo>
                <a:cubicBezTo>
                  <a:pt x="186474" y="2313257"/>
                  <a:pt x="178992" y="2302408"/>
                  <a:pt x="174171" y="2290355"/>
                </a:cubicBezTo>
                <a:cubicBezTo>
                  <a:pt x="167353" y="2273309"/>
                  <a:pt x="166938" y="2253379"/>
                  <a:pt x="156754" y="2238103"/>
                </a:cubicBezTo>
                <a:cubicBezTo>
                  <a:pt x="150948" y="2229395"/>
                  <a:pt x="143588" y="2221542"/>
                  <a:pt x="139337" y="2211978"/>
                </a:cubicBezTo>
                <a:cubicBezTo>
                  <a:pt x="131881" y="2195201"/>
                  <a:pt x="130131" y="2176147"/>
                  <a:pt x="121920" y="2159726"/>
                </a:cubicBezTo>
                <a:cubicBezTo>
                  <a:pt x="99822" y="2115530"/>
                  <a:pt x="111704" y="2135693"/>
                  <a:pt x="87085" y="2098766"/>
                </a:cubicBezTo>
                <a:cubicBezTo>
                  <a:pt x="84182" y="2087155"/>
                  <a:pt x="81665" y="2075440"/>
                  <a:pt x="78377" y="2063932"/>
                </a:cubicBezTo>
                <a:cubicBezTo>
                  <a:pt x="75855" y="2055105"/>
                  <a:pt x="71732" y="2046751"/>
                  <a:pt x="69668" y="2037806"/>
                </a:cubicBezTo>
                <a:cubicBezTo>
                  <a:pt x="44001" y="1926581"/>
                  <a:pt x="67992" y="1982201"/>
                  <a:pt x="34834" y="1915886"/>
                </a:cubicBezTo>
                <a:cubicBezTo>
                  <a:pt x="31931" y="1883955"/>
                  <a:pt x="30659" y="1851833"/>
                  <a:pt x="26125" y="1820092"/>
                </a:cubicBezTo>
                <a:cubicBezTo>
                  <a:pt x="24827" y="1811005"/>
                  <a:pt x="18556" y="1803075"/>
                  <a:pt x="17417" y="1793966"/>
                </a:cubicBezTo>
                <a:cubicBezTo>
                  <a:pt x="-1408" y="1643364"/>
                  <a:pt x="22959" y="1723510"/>
                  <a:pt x="0" y="1654629"/>
                </a:cubicBezTo>
                <a:cubicBezTo>
                  <a:pt x="2903" y="1480458"/>
                  <a:pt x="4512" y="1306260"/>
                  <a:pt x="8708" y="1132115"/>
                </a:cubicBezTo>
                <a:cubicBezTo>
                  <a:pt x="10318" y="1065306"/>
                  <a:pt x="15423" y="998617"/>
                  <a:pt x="17417" y="931818"/>
                </a:cubicBezTo>
                <a:cubicBezTo>
                  <a:pt x="21229" y="804116"/>
                  <a:pt x="22423" y="676345"/>
                  <a:pt x="26125" y="548640"/>
                </a:cubicBezTo>
                <a:cubicBezTo>
                  <a:pt x="29096" y="446156"/>
                  <a:pt x="18242" y="380427"/>
                  <a:pt x="43543" y="296092"/>
                </a:cubicBezTo>
                <a:cubicBezTo>
                  <a:pt x="50934" y="271454"/>
                  <a:pt x="58378" y="237714"/>
                  <a:pt x="78377" y="217715"/>
                </a:cubicBezTo>
                <a:cubicBezTo>
                  <a:pt x="85778" y="210314"/>
                  <a:pt x="95794" y="206104"/>
                  <a:pt x="104503" y="200298"/>
                </a:cubicBezTo>
                <a:cubicBezTo>
                  <a:pt x="119806" y="154384"/>
                  <a:pt x="103096" y="191535"/>
                  <a:pt x="139337" y="148046"/>
                </a:cubicBezTo>
                <a:cubicBezTo>
                  <a:pt x="146037" y="140005"/>
                  <a:pt x="150053" y="129961"/>
                  <a:pt x="156754" y="121920"/>
                </a:cubicBezTo>
                <a:cubicBezTo>
                  <a:pt x="187782" y="84687"/>
                  <a:pt x="174757" y="105777"/>
                  <a:pt x="209005" y="78378"/>
                </a:cubicBezTo>
                <a:cubicBezTo>
                  <a:pt x="243159" y="51054"/>
                  <a:pt x="207180" y="67374"/>
                  <a:pt x="252548" y="52252"/>
                </a:cubicBezTo>
                <a:cubicBezTo>
                  <a:pt x="303552" y="13999"/>
                  <a:pt x="267864" y="33724"/>
                  <a:pt x="322217" y="17418"/>
                </a:cubicBezTo>
                <a:cubicBezTo>
                  <a:pt x="339802" y="12142"/>
                  <a:pt x="374468" y="0"/>
                  <a:pt x="374468" y="0"/>
                </a:cubicBezTo>
                <a:cubicBezTo>
                  <a:pt x="467360" y="2903"/>
                  <a:pt x="560546" y="772"/>
                  <a:pt x="653143" y="8709"/>
                </a:cubicBezTo>
                <a:cubicBezTo>
                  <a:pt x="663571" y="9603"/>
                  <a:pt x="669704" y="21875"/>
                  <a:pt x="679268" y="26126"/>
                </a:cubicBezTo>
                <a:cubicBezTo>
                  <a:pt x="696045" y="33582"/>
                  <a:pt x="731520" y="43543"/>
                  <a:pt x="731520" y="43543"/>
                </a:cubicBezTo>
                <a:cubicBezTo>
                  <a:pt x="748659" y="54969"/>
                  <a:pt x="762654" y="61832"/>
                  <a:pt x="775063" y="78378"/>
                </a:cubicBezTo>
                <a:cubicBezTo>
                  <a:pt x="787623" y="95124"/>
                  <a:pt x="809897" y="130629"/>
                  <a:pt x="809897" y="130629"/>
                </a:cubicBezTo>
                <a:cubicBezTo>
                  <a:pt x="812800" y="182880"/>
                  <a:pt x="811689" y="235510"/>
                  <a:pt x="818605" y="287383"/>
                </a:cubicBezTo>
                <a:cubicBezTo>
                  <a:pt x="819818" y="296482"/>
                  <a:pt x="823698" y="269695"/>
                  <a:pt x="827314" y="261258"/>
                </a:cubicBezTo>
                <a:cubicBezTo>
                  <a:pt x="832428" y="249326"/>
                  <a:pt x="839910" y="238477"/>
                  <a:pt x="844731" y="226423"/>
                </a:cubicBezTo>
                <a:cubicBezTo>
                  <a:pt x="851549" y="209377"/>
                  <a:pt x="862148" y="174172"/>
                  <a:pt x="862148" y="174172"/>
                </a:cubicBezTo>
                <a:cubicBezTo>
                  <a:pt x="859245" y="203201"/>
                  <a:pt x="860000" y="232832"/>
                  <a:pt x="853440" y="261258"/>
                </a:cubicBezTo>
                <a:cubicBezTo>
                  <a:pt x="851087" y="271456"/>
                  <a:pt x="846177" y="284845"/>
                  <a:pt x="836023" y="287383"/>
                </a:cubicBezTo>
                <a:cubicBezTo>
                  <a:pt x="818893" y="291666"/>
                  <a:pt x="801188" y="281578"/>
                  <a:pt x="783771" y="278675"/>
                </a:cubicBezTo>
                <a:cubicBezTo>
                  <a:pt x="772160" y="261258"/>
                  <a:pt x="755557" y="246282"/>
                  <a:pt x="748937" y="226423"/>
                </a:cubicBezTo>
                <a:cubicBezTo>
                  <a:pt x="746034" y="217715"/>
                  <a:pt x="744333" y="208508"/>
                  <a:pt x="740228" y="200298"/>
                </a:cubicBezTo>
                <a:cubicBezTo>
                  <a:pt x="735547" y="190937"/>
                  <a:pt x="722811" y="174172"/>
                  <a:pt x="722811" y="1741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097381" y="2172789"/>
            <a:ext cx="4130559" cy="830997"/>
          </a:xfrm>
          <a:prstGeom prst="rect">
            <a:avLst/>
          </a:prstGeom>
          <a:noFill/>
        </p:spPr>
        <p:txBody>
          <a:bodyPr wrap="square" rtlCol="0">
            <a:spAutoFit/>
          </a:bodyPr>
          <a:lstStyle/>
          <a:p>
            <a:r>
              <a:rPr lang="en-US" sz="1600" dirty="0"/>
              <a:t>Controls the recursive cutting segments into smaller chucks, and when to pass left or right side.</a:t>
            </a:r>
          </a:p>
        </p:txBody>
      </p:sp>
      <p:sp>
        <p:nvSpPr>
          <p:cNvPr id="30" name="TextBox 29"/>
          <p:cNvSpPr txBox="1"/>
          <p:nvPr/>
        </p:nvSpPr>
        <p:spPr>
          <a:xfrm>
            <a:off x="193766" y="6039395"/>
            <a:ext cx="8458200" cy="738664"/>
          </a:xfrm>
          <a:prstGeom prst="rect">
            <a:avLst/>
          </a:prstGeom>
          <a:noFill/>
        </p:spPr>
        <p:txBody>
          <a:bodyPr wrap="square" rtlCol="0">
            <a:spAutoFit/>
          </a:bodyPr>
          <a:lstStyle/>
          <a:p>
            <a:r>
              <a:rPr lang="en-US" sz="1400" i="1" dirty="0"/>
              <a:t>While the concept is the same, there are several ways of coding </a:t>
            </a:r>
            <a:r>
              <a:rPr lang="en-US" sz="1400" i="1" dirty="0" err="1"/>
              <a:t>QuickSort</a:t>
            </a:r>
            <a:r>
              <a:rPr lang="en-US" sz="1400" i="1" dirty="0"/>
              <a:t>, just different ways of dealing with the pointers, and also, can be coded to be “in-place” or use more memory.</a:t>
            </a:r>
          </a:p>
        </p:txBody>
      </p:sp>
    </p:spTree>
    <p:extLst>
      <p:ext uri="{BB962C8B-B14F-4D97-AF65-F5344CB8AC3E}">
        <p14:creationId xmlns:p14="http://schemas.microsoft.com/office/powerpoint/2010/main" val="401041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look at </a:t>
            </a:r>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346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Picking the pivot point</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A bit of science, a bit of art, a bit of luck</a:t>
            </a:r>
          </a:p>
          <a:p>
            <a:pPr lvl="1"/>
            <a:r>
              <a:rPr lang="en-US" dirty="0"/>
              <a:t>Some people just take the left-most value</a:t>
            </a:r>
          </a:p>
          <a:p>
            <a:pPr lvl="1"/>
            <a:r>
              <a:rPr lang="en-US" dirty="0"/>
              <a:t>If you start with an array that is already close to sorted, you get very bad performance</a:t>
            </a:r>
          </a:p>
          <a:p>
            <a:pPr lvl="2"/>
            <a:r>
              <a:rPr lang="en-US" dirty="0"/>
              <a:t>Instead of divide and conquer and going towards </a:t>
            </a:r>
          </a:p>
          <a:p>
            <a:pPr marL="914400" lvl="2" indent="0">
              <a:buNone/>
            </a:pPr>
            <a:r>
              <a:rPr lang="en-US" dirty="0"/>
              <a:t>	O(N * log</a:t>
            </a:r>
            <a:r>
              <a:rPr lang="en-US" baseline="-25000" dirty="0"/>
              <a:t>2</a:t>
            </a:r>
            <a:r>
              <a:rPr lang="en-US" dirty="0"/>
              <a:t>(N) ), you get O(N</a:t>
            </a:r>
            <a:r>
              <a:rPr lang="en-US" baseline="30000" dirty="0"/>
              <a:t>2</a:t>
            </a:r>
            <a:r>
              <a:rPr lang="en-US" dirty="0"/>
              <a:t>) </a:t>
            </a:r>
          </a:p>
          <a:p>
            <a:pPr lvl="1"/>
            <a:r>
              <a:rPr lang="en-US" dirty="0"/>
              <a:t>Some take the median</a:t>
            </a:r>
          </a:p>
          <a:p>
            <a:pPr lvl="2"/>
            <a:r>
              <a:rPr lang="en-US" dirty="0"/>
              <a:t>But some “random” distributions will suffer a similar fate</a:t>
            </a:r>
          </a:p>
          <a:p>
            <a:pPr lvl="1"/>
            <a:r>
              <a:rPr lang="en-US" dirty="0"/>
              <a:t>In practice, list are more often closer to being random such that you get good performance</a:t>
            </a:r>
          </a:p>
        </p:txBody>
      </p:sp>
    </p:spTree>
    <p:extLst>
      <p:ext uri="{BB962C8B-B14F-4D97-AF65-F5344CB8AC3E}">
        <p14:creationId xmlns:p14="http://schemas.microsoft.com/office/powerpoint/2010/main" val="324219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715962"/>
          </a:xfrm>
        </p:spPr>
        <p:txBody>
          <a:bodyPr>
            <a:noAutofit/>
          </a:bodyPr>
          <a:lstStyle/>
          <a:p>
            <a:r>
              <a:rPr lang="en-US" sz="2400" dirty="0"/>
              <a:t>This is a “nice”, random distribution. </a:t>
            </a:r>
          </a:p>
        </p:txBody>
      </p:sp>
      <p:pic>
        <p:nvPicPr>
          <p:cNvPr id="1026" name="Picture 2" descr="http://www.mycstutorials.com/articles/image?id=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3962400" cy="5891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70730" y="880646"/>
            <a:ext cx="1441677" cy="307777"/>
          </a:xfrm>
          <a:prstGeom prst="rect">
            <a:avLst/>
          </a:prstGeom>
          <a:noFill/>
        </p:spPr>
        <p:txBody>
          <a:bodyPr wrap="none" rtlCol="0">
            <a:spAutoFit/>
          </a:bodyPr>
          <a:lstStyle/>
          <a:p>
            <a:r>
              <a:rPr lang="en-US" sz="1400" dirty="0"/>
              <a:t>Starting array</a:t>
            </a:r>
          </a:p>
        </p:txBody>
      </p:sp>
      <p:sp>
        <p:nvSpPr>
          <p:cNvPr id="6" name="TextBox 5"/>
          <p:cNvSpPr txBox="1"/>
          <p:nvPr/>
        </p:nvSpPr>
        <p:spPr>
          <a:xfrm>
            <a:off x="1583405" y="1414046"/>
            <a:ext cx="1954381" cy="307777"/>
          </a:xfrm>
          <a:prstGeom prst="rect">
            <a:avLst/>
          </a:prstGeom>
          <a:noFill/>
        </p:spPr>
        <p:txBody>
          <a:bodyPr wrap="none" rtlCol="0">
            <a:spAutoFit/>
          </a:bodyPr>
          <a:lstStyle/>
          <a:p>
            <a:r>
              <a:rPr lang="en-US" sz="1400" dirty="0"/>
              <a:t>Pick pivot point = 5</a:t>
            </a:r>
          </a:p>
        </p:txBody>
      </p:sp>
      <p:sp>
        <p:nvSpPr>
          <p:cNvPr id="7" name="TextBox 6"/>
          <p:cNvSpPr txBox="1"/>
          <p:nvPr/>
        </p:nvSpPr>
        <p:spPr>
          <a:xfrm>
            <a:off x="304800" y="1947446"/>
            <a:ext cx="3312061" cy="307777"/>
          </a:xfrm>
          <a:prstGeom prst="rect">
            <a:avLst/>
          </a:prstGeom>
          <a:noFill/>
        </p:spPr>
        <p:txBody>
          <a:bodyPr wrap="none" rtlCol="0">
            <a:spAutoFit/>
          </a:bodyPr>
          <a:lstStyle/>
          <a:p>
            <a:r>
              <a:rPr lang="en-US" sz="1400" dirty="0"/>
              <a:t>Move  other values to correct side </a:t>
            </a:r>
          </a:p>
        </p:txBody>
      </p:sp>
      <p:sp>
        <p:nvSpPr>
          <p:cNvPr id="8" name="TextBox 7"/>
          <p:cNvSpPr txBox="1"/>
          <p:nvPr/>
        </p:nvSpPr>
        <p:spPr>
          <a:xfrm>
            <a:off x="304800" y="2590800"/>
            <a:ext cx="2571538" cy="307777"/>
          </a:xfrm>
          <a:prstGeom prst="rect">
            <a:avLst/>
          </a:prstGeom>
          <a:noFill/>
        </p:spPr>
        <p:txBody>
          <a:bodyPr wrap="none" rtlCol="0">
            <a:spAutoFit/>
          </a:bodyPr>
          <a:lstStyle/>
          <a:p>
            <a:r>
              <a:rPr lang="en-US" sz="1400" dirty="0"/>
              <a:t>Use same </a:t>
            </a:r>
            <a:r>
              <a:rPr lang="en-US" sz="1400" dirty="0" err="1"/>
              <a:t>algo</a:t>
            </a:r>
            <a:r>
              <a:rPr lang="en-US" sz="1400" dirty="0"/>
              <a:t> on top part</a:t>
            </a:r>
          </a:p>
        </p:txBody>
      </p:sp>
      <p:sp>
        <p:nvSpPr>
          <p:cNvPr id="9" name="TextBox 8"/>
          <p:cNvSpPr txBox="1"/>
          <p:nvPr/>
        </p:nvSpPr>
        <p:spPr>
          <a:xfrm>
            <a:off x="6019800" y="2590800"/>
            <a:ext cx="2634054" cy="307777"/>
          </a:xfrm>
          <a:prstGeom prst="rect">
            <a:avLst/>
          </a:prstGeom>
          <a:noFill/>
        </p:spPr>
        <p:txBody>
          <a:bodyPr wrap="none" rtlCol="0">
            <a:spAutoFit/>
          </a:bodyPr>
          <a:lstStyle/>
          <a:p>
            <a:r>
              <a:rPr lang="en-US" sz="1400" dirty="0"/>
              <a:t>Use same </a:t>
            </a:r>
            <a:r>
              <a:rPr lang="en-US" sz="1400" dirty="0" err="1"/>
              <a:t>algo</a:t>
            </a:r>
            <a:r>
              <a:rPr lang="en-US" sz="1400" dirty="0"/>
              <a:t> on bot  part</a:t>
            </a:r>
          </a:p>
        </p:txBody>
      </p:sp>
      <p:sp>
        <p:nvSpPr>
          <p:cNvPr id="10" name="TextBox 9"/>
          <p:cNvSpPr txBox="1"/>
          <p:nvPr/>
        </p:nvSpPr>
        <p:spPr>
          <a:xfrm>
            <a:off x="1828800" y="4038600"/>
            <a:ext cx="896849" cy="307777"/>
          </a:xfrm>
          <a:prstGeom prst="rect">
            <a:avLst/>
          </a:prstGeom>
          <a:noFill/>
        </p:spPr>
        <p:txBody>
          <a:bodyPr wrap="none" rtlCol="0">
            <a:spAutoFit/>
          </a:bodyPr>
          <a:lstStyle/>
          <a:p>
            <a:r>
              <a:rPr lang="en-US" sz="1400" dirty="0" err="1"/>
              <a:t>Recurse</a:t>
            </a:r>
            <a:endParaRPr lang="en-US" sz="1400" dirty="0"/>
          </a:p>
        </p:txBody>
      </p:sp>
      <p:sp>
        <p:nvSpPr>
          <p:cNvPr id="11" name="TextBox 10"/>
          <p:cNvSpPr txBox="1"/>
          <p:nvPr/>
        </p:nvSpPr>
        <p:spPr>
          <a:xfrm>
            <a:off x="4038600" y="4645223"/>
            <a:ext cx="896849" cy="307777"/>
          </a:xfrm>
          <a:prstGeom prst="rect">
            <a:avLst/>
          </a:prstGeom>
          <a:noFill/>
        </p:spPr>
        <p:txBody>
          <a:bodyPr wrap="none" rtlCol="0">
            <a:spAutoFit/>
          </a:bodyPr>
          <a:lstStyle/>
          <a:p>
            <a:r>
              <a:rPr lang="en-US" sz="1400" dirty="0" err="1"/>
              <a:t>Recurse</a:t>
            </a:r>
            <a:endParaRPr lang="en-US" sz="1400" dirty="0"/>
          </a:p>
        </p:txBody>
      </p:sp>
      <p:sp>
        <p:nvSpPr>
          <p:cNvPr id="12" name="TextBox 11"/>
          <p:cNvSpPr txBox="1"/>
          <p:nvPr/>
        </p:nvSpPr>
        <p:spPr>
          <a:xfrm>
            <a:off x="6629400" y="4267200"/>
            <a:ext cx="896849" cy="307777"/>
          </a:xfrm>
          <a:prstGeom prst="rect">
            <a:avLst/>
          </a:prstGeom>
          <a:noFill/>
        </p:spPr>
        <p:txBody>
          <a:bodyPr wrap="none" rtlCol="0">
            <a:spAutoFit/>
          </a:bodyPr>
          <a:lstStyle/>
          <a:p>
            <a:r>
              <a:rPr lang="en-US" sz="1400" dirty="0" err="1"/>
              <a:t>Recurse</a:t>
            </a:r>
            <a:endParaRPr lang="en-US" sz="1400" dirty="0"/>
          </a:p>
        </p:txBody>
      </p:sp>
      <p:sp>
        <p:nvSpPr>
          <p:cNvPr id="13" name="TextBox 12"/>
          <p:cNvSpPr txBox="1"/>
          <p:nvPr/>
        </p:nvSpPr>
        <p:spPr>
          <a:xfrm>
            <a:off x="4056151" y="4038600"/>
            <a:ext cx="896849" cy="307777"/>
          </a:xfrm>
          <a:prstGeom prst="rect">
            <a:avLst/>
          </a:prstGeom>
          <a:noFill/>
        </p:spPr>
        <p:txBody>
          <a:bodyPr wrap="none" rtlCol="0">
            <a:spAutoFit/>
          </a:bodyPr>
          <a:lstStyle/>
          <a:p>
            <a:r>
              <a:rPr lang="en-US" sz="1400" dirty="0" err="1"/>
              <a:t>Recurse</a:t>
            </a:r>
            <a:endParaRPr lang="en-US" sz="1400" dirty="0"/>
          </a:p>
        </p:txBody>
      </p:sp>
      <p:sp>
        <p:nvSpPr>
          <p:cNvPr id="14" name="TextBox 13"/>
          <p:cNvSpPr txBox="1"/>
          <p:nvPr/>
        </p:nvSpPr>
        <p:spPr>
          <a:xfrm>
            <a:off x="1066800" y="5486400"/>
            <a:ext cx="1581330" cy="307777"/>
          </a:xfrm>
          <a:prstGeom prst="rect">
            <a:avLst/>
          </a:prstGeom>
          <a:noFill/>
        </p:spPr>
        <p:txBody>
          <a:bodyPr wrap="none" rtlCol="0">
            <a:spAutoFit/>
          </a:bodyPr>
          <a:lstStyle/>
          <a:p>
            <a:r>
              <a:rPr lang="en-US" sz="1400" dirty="0"/>
              <a:t>Return and join</a:t>
            </a:r>
          </a:p>
        </p:txBody>
      </p:sp>
      <p:sp>
        <p:nvSpPr>
          <p:cNvPr id="15" name="TextBox 14"/>
          <p:cNvSpPr txBox="1"/>
          <p:nvPr/>
        </p:nvSpPr>
        <p:spPr>
          <a:xfrm>
            <a:off x="6172200" y="4800600"/>
            <a:ext cx="1581330" cy="307777"/>
          </a:xfrm>
          <a:prstGeom prst="rect">
            <a:avLst/>
          </a:prstGeom>
          <a:noFill/>
        </p:spPr>
        <p:txBody>
          <a:bodyPr wrap="none" rtlCol="0">
            <a:spAutoFit/>
          </a:bodyPr>
          <a:lstStyle/>
          <a:p>
            <a:r>
              <a:rPr lang="en-US" sz="1400" dirty="0"/>
              <a:t>Return and join</a:t>
            </a:r>
          </a:p>
        </p:txBody>
      </p:sp>
      <p:sp>
        <p:nvSpPr>
          <p:cNvPr id="16" name="TextBox 15"/>
          <p:cNvSpPr txBox="1"/>
          <p:nvPr/>
        </p:nvSpPr>
        <p:spPr>
          <a:xfrm>
            <a:off x="5486400" y="6324600"/>
            <a:ext cx="1581330" cy="307777"/>
          </a:xfrm>
          <a:prstGeom prst="rect">
            <a:avLst/>
          </a:prstGeom>
          <a:noFill/>
        </p:spPr>
        <p:txBody>
          <a:bodyPr wrap="none" rtlCol="0">
            <a:spAutoFit/>
          </a:bodyPr>
          <a:lstStyle/>
          <a:p>
            <a:r>
              <a:rPr lang="en-US" sz="1400" dirty="0"/>
              <a:t>Return and join</a:t>
            </a:r>
          </a:p>
        </p:txBody>
      </p:sp>
      <p:sp>
        <p:nvSpPr>
          <p:cNvPr id="18" name="TextBox 17"/>
          <p:cNvSpPr txBox="1"/>
          <p:nvPr/>
        </p:nvSpPr>
        <p:spPr>
          <a:xfrm>
            <a:off x="5562600" y="1905000"/>
            <a:ext cx="2443298" cy="307777"/>
          </a:xfrm>
          <a:prstGeom prst="rect">
            <a:avLst/>
          </a:prstGeom>
          <a:noFill/>
        </p:spPr>
        <p:txBody>
          <a:bodyPr wrap="none" rtlCol="0">
            <a:spAutoFit/>
          </a:bodyPr>
          <a:lstStyle/>
          <a:p>
            <a:r>
              <a:rPr lang="en-US" sz="1400" dirty="0"/>
              <a:t>Not sorted, just &gt; or &lt; 5</a:t>
            </a:r>
          </a:p>
        </p:txBody>
      </p:sp>
    </p:spTree>
    <p:extLst>
      <p:ext uri="{BB962C8B-B14F-4D97-AF65-F5344CB8AC3E}">
        <p14:creationId xmlns:p14="http://schemas.microsoft.com/office/powerpoint/2010/main" val="39858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1917</TotalTime>
  <Words>1278</Words>
  <Application>Microsoft Office PowerPoint</Application>
  <PresentationFormat>On-screen Show (4:3)</PresentationFormat>
  <Paragraphs>190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Times New Roman</vt:lpstr>
      <vt:lpstr>Verdana</vt:lpstr>
      <vt:lpstr>Wingdings</vt:lpstr>
      <vt:lpstr>Office Theme</vt:lpstr>
      <vt:lpstr>Quicksort 1960 C. A. R. Hoare</vt:lpstr>
      <vt:lpstr>Divide and Conquer</vt:lpstr>
      <vt:lpstr>QuickSort outline</vt:lpstr>
      <vt:lpstr>PowerPoint Presentation</vt:lpstr>
      <vt:lpstr>Moving the elements within a segment currently being worked on</vt:lpstr>
      <vt:lpstr>Algorithm in public class QuickSort</vt:lpstr>
      <vt:lpstr>Now look at code</vt:lpstr>
      <vt:lpstr>Picking the pivot point</vt:lpstr>
      <vt:lpstr>This is a “nice”, random distribution. </vt:lpstr>
      <vt:lpstr>Quicksort algorithm performance depends upon how random the keys are distributed.</vt:lpstr>
      <vt:lpstr>This is a “ugly”, distribution</vt:lpstr>
      <vt:lpstr>Analysis: Average/Expected Case</vt:lpstr>
      <vt:lpstr>Analysis: Average/Expected Case</vt:lpstr>
      <vt:lpstr>Analysis: Average/Expected Case</vt:lpstr>
      <vt:lpstr>Analysis: Worst Case</vt:lpstr>
      <vt:lpstr>Analysis: Worst Case</vt:lpstr>
      <vt:lpstr>Maybe a better way to pick the pivot:</vt:lpstr>
      <vt:lpstr>Look at the text version</vt:lpstr>
      <vt:lpstr>PowerPoint Presentation</vt:lpstr>
    </vt:vector>
  </TitlesOfParts>
  <Company>Cascadia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Mike Panitz</dc:creator>
  <cp:lastModifiedBy>Kurt Friedrich</cp:lastModifiedBy>
  <cp:revision>127</cp:revision>
  <dcterms:created xsi:type="dcterms:W3CDTF">2006-03-31T01:29:44Z</dcterms:created>
  <dcterms:modified xsi:type="dcterms:W3CDTF">2018-06-05T19:43:48Z</dcterms:modified>
</cp:coreProperties>
</file>