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5" r:id="rId4"/>
    <p:sldId id="269" r:id="rId5"/>
    <p:sldId id="260" r:id="rId6"/>
    <p:sldId id="271" r:id="rId7"/>
    <p:sldId id="279" r:id="rId8"/>
    <p:sldId id="273" r:id="rId9"/>
    <p:sldId id="270" r:id="rId10"/>
    <p:sldId id="276" r:id="rId11"/>
    <p:sldId id="277" r:id="rId12"/>
    <p:sldId id="274" r:id="rId13"/>
    <p:sldId id="272"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7" d="100"/>
          <a:sy n="137" d="100"/>
        </p:scale>
        <p:origin x="792" y="1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3F05-1E56-41FD-8B47-EADA3141F8BF}"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3F05-1E56-41FD-8B47-EADA3141F8BF}"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a:t>Linked Lists 2</a:t>
            </a:r>
          </a:p>
        </p:txBody>
      </p:sp>
      <p:sp>
        <p:nvSpPr>
          <p:cNvPr id="3" name="Subtitle 2"/>
          <p:cNvSpPr>
            <a:spLocks noGrp="1"/>
          </p:cNvSpPr>
          <p:nvPr>
            <p:ph type="subTitle" idx="1"/>
          </p:nvPr>
        </p:nvSpPr>
        <p:spPr/>
        <p:txBody>
          <a:bodyPr/>
          <a:lstStyle/>
          <a:p>
            <a:r>
              <a:rPr lang="en-US" dirty="0"/>
              <a:t>Kurt Friedrich</a:t>
            </a:r>
          </a:p>
          <a:p>
            <a:r>
              <a:rPr lang="en-US" dirty="0"/>
              <a:t>Spring </a:t>
            </a:r>
            <a:r>
              <a:rPr lang="en-US" dirty="0" smtClean="0"/>
              <a:t>2018</a:t>
            </a:r>
            <a:endParaRPr lang="en-US" dirty="0"/>
          </a:p>
        </p:txBody>
      </p:sp>
    </p:spTree>
    <p:extLst>
      <p:ext uri="{BB962C8B-B14F-4D97-AF65-F5344CB8AC3E}">
        <p14:creationId xmlns:p14="http://schemas.microsoft.com/office/powerpoint/2010/main" val="13268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41930" y="3581400"/>
            <a:ext cx="3581400" cy="1752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8686800" cy="715962"/>
          </a:xfrm>
        </p:spPr>
        <p:txBody>
          <a:bodyPr>
            <a:normAutofit fontScale="90000"/>
          </a:bodyPr>
          <a:lstStyle/>
          <a:p>
            <a:r>
              <a:rPr lang="en-US" sz="3600" dirty="0"/>
              <a:t>Looking </a:t>
            </a:r>
            <a:r>
              <a:rPr lang="en-US" sz="3600" b="1" i="1" dirty="0"/>
              <a:t>thru</a:t>
            </a:r>
            <a:r>
              <a:rPr lang="en-US" sz="3600" dirty="0"/>
              <a:t> node pointers </a:t>
            </a:r>
            <a:br>
              <a:rPr lang="en-US" sz="3600" dirty="0"/>
            </a:br>
            <a:r>
              <a:rPr lang="en-US" sz="3600" dirty="0"/>
              <a:t>1stLinkedList-Pointers.zip</a:t>
            </a:r>
          </a:p>
        </p:txBody>
      </p:sp>
      <p:sp>
        <p:nvSpPr>
          <p:cNvPr id="4" name="Rectangle 3"/>
          <p:cNvSpPr/>
          <p:nvPr/>
        </p:nvSpPr>
        <p:spPr>
          <a:xfrm>
            <a:off x="2667000" y="19812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3</a:t>
            </a:r>
          </a:p>
          <a:p>
            <a:pPr algn="ctr"/>
            <a:r>
              <a:rPr lang="en-US" dirty="0"/>
              <a:t>Jim</a:t>
            </a:r>
          </a:p>
        </p:txBody>
      </p:sp>
      <p:sp>
        <p:nvSpPr>
          <p:cNvPr id="5" name="Rectangle 4"/>
          <p:cNvSpPr/>
          <p:nvPr/>
        </p:nvSpPr>
        <p:spPr>
          <a:xfrm>
            <a:off x="381000" y="9906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frontOfList </a:t>
            </a:r>
            <a:r>
              <a:rPr lang="en-US" dirty="0" err="1"/>
              <a:t>Obj</a:t>
            </a:r>
            <a:r>
              <a:rPr lang="en-US" dirty="0"/>
              <a:t> ref = Joe</a:t>
            </a:r>
          </a:p>
        </p:txBody>
      </p:sp>
      <p:sp>
        <p:nvSpPr>
          <p:cNvPr id="6" name="Rectangle 5"/>
          <p:cNvSpPr/>
          <p:nvPr/>
        </p:nvSpPr>
        <p:spPr>
          <a:xfrm>
            <a:off x="3962400" y="2971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7</a:t>
            </a:r>
          </a:p>
          <a:p>
            <a:pPr algn="ctr"/>
            <a:r>
              <a:rPr lang="en-US" dirty="0"/>
              <a:t>Jill</a:t>
            </a:r>
          </a:p>
        </p:txBody>
      </p:sp>
      <p:sp>
        <p:nvSpPr>
          <p:cNvPr id="7" name="Rectangle 6"/>
          <p:cNvSpPr/>
          <p:nvPr/>
        </p:nvSpPr>
        <p:spPr>
          <a:xfrm>
            <a:off x="5410200" y="39624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2</a:t>
            </a:r>
          </a:p>
          <a:p>
            <a:pPr algn="ctr"/>
            <a:r>
              <a:rPr lang="en-US" dirty="0"/>
              <a:t>Jack</a:t>
            </a:r>
          </a:p>
        </p:txBody>
      </p:sp>
      <p:sp>
        <p:nvSpPr>
          <p:cNvPr id="8" name="TextBox 7"/>
          <p:cNvSpPr txBox="1"/>
          <p:nvPr/>
        </p:nvSpPr>
        <p:spPr>
          <a:xfrm>
            <a:off x="2057400" y="2133600"/>
            <a:ext cx="495649" cy="369332"/>
          </a:xfrm>
          <a:prstGeom prst="rect">
            <a:avLst/>
          </a:prstGeom>
          <a:noFill/>
        </p:spPr>
        <p:txBody>
          <a:bodyPr wrap="none" rtlCol="0">
            <a:spAutoFit/>
          </a:bodyPr>
          <a:lstStyle/>
          <a:p>
            <a:r>
              <a:rPr lang="en-US" dirty="0"/>
              <a:t>Joe</a:t>
            </a:r>
          </a:p>
        </p:txBody>
      </p:sp>
      <p:sp>
        <p:nvSpPr>
          <p:cNvPr id="9" name="TextBox 8"/>
          <p:cNvSpPr txBox="1"/>
          <p:nvPr/>
        </p:nvSpPr>
        <p:spPr>
          <a:xfrm>
            <a:off x="3429000" y="3048000"/>
            <a:ext cx="495649" cy="369332"/>
          </a:xfrm>
          <a:prstGeom prst="rect">
            <a:avLst/>
          </a:prstGeom>
          <a:noFill/>
        </p:spPr>
        <p:txBody>
          <a:bodyPr wrap="none" rtlCol="0">
            <a:spAutoFit/>
          </a:bodyPr>
          <a:lstStyle/>
          <a:p>
            <a:r>
              <a:rPr lang="en-US" dirty="0"/>
              <a:t>Jim</a:t>
            </a:r>
          </a:p>
        </p:txBody>
      </p:sp>
      <p:sp>
        <p:nvSpPr>
          <p:cNvPr id="10" name="TextBox 9"/>
          <p:cNvSpPr txBox="1"/>
          <p:nvPr/>
        </p:nvSpPr>
        <p:spPr>
          <a:xfrm>
            <a:off x="4724400" y="4114800"/>
            <a:ext cx="417102" cy="369332"/>
          </a:xfrm>
          <a:prstGeom prst="rect">
            <a:avLst/>
          </a:prstGeom>
          <a:noFill/>
        </p:spPr>
        <p:txBody>
          <a:bodyPr wrap="none" rtlCol="0">
            <a:spAutoFit/>
          </a:bodyPr>
          <a:lstStyle/>
          <a:p>
            <a:r>
              <a:rPr lang="en-US" dirty="0"/>
              <a:t>Jill</a:t>
            </a:r>
          </a:p>
        </p:txBody>
      </p:sp>
      <p:sp>
        <p:nvSpPr>
          <p:cNvPr id="11" name="Rectangle 10"/>
          <p:cNvSpPr/>
          <p:nvPr/>
        </p:nvSpPr>
        <p:spPr>
          <a:xfrm>
            <a:off x="5943600" y="1143000"/>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 3</a:t>
            </a:r>
          </a:p>
          <a:p>
            <a:pPr algn="ctr"/>
            <a:r>
              <a:rPr lang="en-US" dirty="0">
                <a:solidFill>
                  <a:schemeClr val="tx1"/>
                </a:solidFill>
              </a:rPr>
              <a:t>Jim</a:t>
            </a:r>
          </a:p>
        </p:txBody>
      </p:sp>
      <p:sp>
        <p:nvSpPr>
          <p:cNvPr id="12" name="TextBox 11"/>
          <p:cNvSpPr txBox="1"/>
          <p:nvPr/>
        </p:nvSpPr>
        <p:spPr>
          <a:xfrm>
            <a:off x="4648200" y="1143000"/>
            <a:ext cx="1380955" cy="646331"/>
          </a:xfrm>
          <a:prstGeom prst="rect">
            <a:avLst/>
          </a:prstGeom>
          <a:noFill/>
        </p:spPr>
        <p:txBody>
          <a:bodyPr wrap="none" rtlCol="0">
            <a:spAutoFit/>
          </a:bodyPr>
          <a:lstStyle/>
          <a:p>
            <a:r>
              <a:rPr lang="en-US" dirty="0"/>
              <a:t>Current </a:t>
            </a:r>
          </a:p>
          <a:p>
            <a:r>
              <a:rPr lang="en-US" dirty="0"/>
              <a:t>points to Joe</a:t>
            </a:r>
          </a:p>
        </p:txBody>
      </p:sp>
      <p:sp>
        <p:nvSpPr>
          <p:cNvPr id="13" name="Rectangle 12"/>
          <p:cNvSpPr/>
          <p:nvPr/>
        </p:nvSpPr>
        <p:spPr>
          <a:xfrm>
            <a:off x="6705600" y="1981200"/>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 7</a:t>
            </a:r>
          </a:p>
          <a:p>
            <a:pPr algn="ctr"/>
            <a:r>
              <a:rPr lang="en-US" dirty="0">
                <a:solidFill>
                  <a:schemeClr val="tx1"/>
                </a:solidFill>
              </a:rPr>
              <a:t>Jill</a:t>
            </a:r>
          </a:p>
        </p:txBody>
      </p:sp>
      <p:sp>
        <p:nvSpPr>
          <p:cNvPr id="15" name="TextBox 14"/>
          <p:cNvSpPr txBox="1"/>
          <p:nvPr/>
        </p:nvSpPr>
        <p:spPr>
          <a:xfrm>
            <a:off x="228600" y="5562600"/>
            <a:ext cx="7908703" cy="923330"/>
          </a:xfrm>
          <a:prstGeom prst="rect">
            <a:avLst/>
          </a:prstGeom>
          <a:noFill/>
        </p:spPr>
        <p:txBody>
          <a:bodyPr wrap="none" rtlCol="0">
            <a:spAutoFit/>
          </a:bodyPr>
          <a:lstStyle/>
          <a:p>
            <a:r>
              <a:rPr lang="en-US" dirty="0"/>
              <a:t>What is the value of the bottom node?</a:t>
            </a:r>
          </a:p>
          <a:p>
            <a:r>
              <a:rPr lang="en-US" dirty="0"/>
              <a:t> x = current.node_</a:t>
            </a:r>
            <a:r>
              <a:rPr lang="en-US" dirty="0">
                <a:solidFill>
                  <a:schemeClr val="accent6">
                    <a:lumMod val="75000"/>
                  </a:schemeClr>
                </a:solidFill>
              </a:rPr>
              <a:t>next</a:t>
            </a:r>
            <a:r>
              <a:rPr lang="en-US" dirty="0"/>
              <a:t>_pointer.node_</a:t>
            </a:r>
            <a:r>
              <a:rPr lang="en-US" dirty="0">
                <a:solidFill>
                  <a:schemeClr val="accent6">
                    <a:lumMod val="75000"/>
                  </a:schemeClr>
                </a:solidFill>
              </a:rPr>
              <a:t>next</a:t>
            </a:r>
            <a:r>
              <a:rPr lang="en-US" dirty="0"/>
              <a:t>_pointer.node_</a:t>
            </a:r>
            <a:r>
              <a:rPr lang="en-US" dirty="0">
                <a:solidFill>
                  <a:schemeClr val="accent6">
                    <a:lumMod val="75000"/>
                  </a:schemeClr>
                </a:solidFill>
              </a:rPr>
              <a:t>next</a:t>
            </a:r>
            <a:r>
              <a:rPr lang="en-US" dirty="0"/>
              <a:t>_pointer.node_</a:t>
            </a:r>
            <a:r>
              <a:rPr lang="en-US" dirty="0">
                <a:solidFill>
                  <a:srgbClr val="FF0000"/>
                </a:solidFill>
              </a:rPr>
              <a:t>data</a:t>
            </a:r>
            <a:r>
              <a:rPr lang="en-US" dirty="0"/>
              <a:t>;</a:t>
            </a:r>
          </a:p>
          <a:p>
            <a:r>
              <a:rPr lang="en-US" dirty="0"/>
              <a:t>              1</a:t>
            </a:r>
            <a:r>
              <a:rPr lang="en-US" baseline="30000" dirty="0"/>
              <a:t>st</a:t>
            </a:r>
            <a:r>
              <a:rPr lang="en-US" dirty="0"/>
              <a:t> node                 2</a:t>
            </a:r>
            <a:r>
              <a:rPr lang="en-US" baseline="30000" dirty="0"/>
              <a:t>nd</a:t>
            </a:r>
            <a:r>
              <a:rPr lang="en-US" dirty="0"/>
              <a:t> node                    3</a:t>
            </a:r>
            <a:r>
              <a:rPr lang="en-US" baseline="30000" dirty="0"/>
              <a:t>rd</a:t>
            </a:r>
            <a:r>
              <a:rPr lang="en-US" dirty="0"/>
              <a:t> node                 4</a:t>
            </a:r>
            <a:r>
              <a:rPr lang="en-US" baseline="30000" dirty="0"/>
              <a:t>th</a:t>
            </a:r>
            <a:r>
              <a:rPr lang="en-US" dirty="0"/>
              <a:t> node </a:t>
            </a:r>
          </a:p>
        </p:txBody>
      </p:sp>
      <p:sp>
        <p:nvSpPr>
          <p:cNvPr id="16" name="Rectangle 15"/>
          <p:cNvSpPr/>
          <p:nvPr/>
        </p:nvSpPr>
        <p:spPr>
          <a:xfrm>
            <a:off x="6629400" y="50292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5</a:t>
            </a:r>
          </a:p>
          <a:p>
            <a:pPr algn="ctr"/>
            <a:r>
              <a:rPr lang="en-US" dirty="0"/>
              <a:t>null</a:t>
            </a:r>
          </a:p>
        </p:txBody>
      </p:sp>
      <p:sp>
        <p:nvSpPr>
          <p:cNvPr id="17" name="TextBox 16"/>
          <p:cNvSpPr txBox="1"/>
          <p:nvPr/>
        </p:nvSpPr>
        <p:spPr>
          <a:xfrm>
            <a:off x="5943600" y="5181600"/>
            <a:ext cx="570990" cy="369332"/>
          </a:xfrm>
          <a:prstGeom prst="rect">
            <a:avLst/>
          </a:prstGeom>
          <a:noFill/>
        </p:spPr>
        <p:txBody>
          <a:bodyPr wrap="none" rtlCol="0">
            <a:spAutoFit/>
          </a:bodyPr>
          <a:lstStyle/>
          <a:p>
            <a:r>
              <a:rPr lang="en-US" dirty="0"/>
              <a:t>Jack</a:t>
            </a:r>
          </a:p>
        </p:txBody>
      </p:sp>
      <p:sp>
        <p:nvSpPr>
          <p:cNvPr id="18" name="Rectangle 17"/>
          <p:cNvSpPr/>
          <p:nvPr/>
        </p:nvSpPr>
        <p:spPr>
          <a:xfrm>
            <a:off x="7162800" y="2935069"/>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 2</a:t>
            </a:r>
          </a:p>
          <a:p>
            <a:pPr algn="ctr"/>
            <a:r>
              <a:rPr lang="en-US" dirty="0">
                <a:solidFill>
                  <a:schemeClr val="tx1"/>
                </a:solidFill>
              </a:rPr>
              <a:t>Jack</a:t>
            </a:r>
          </a:p>
        </p:txBody>
      </p:sp>
      <p:sp>
        <p:nvSpPr>
          <p:cNvPr id="20" name="TextBox 19"/>
          <p:cNvSpPr txBox="1"/>
          <p:nvPr/>
        </p:nvSpPr>
        <p:spPr>
          <a:xfrm>
            <a:off x="5400845" y="2020669"/>
            <a:ext cx="1380955" cy="646331"/>
          </a:xfrm>
          <a:prstGeom prst="rect">
            <a:avLst/>
          </a:prstGeom>
          <a:noFill/>
        </p:spPr>
        <p:txBody>
          <a:bodyPr wrap="none" rtlCol="0">
            <a:spAutoFit/>
          </a:bodyPr>
          <a:lstStyle/>
          <a:p>
            <a:r>
              <a:rPr lang="en-US" dirty="0"/>
              <a:t>Current </a:t>
            </a:r>
          </a:p>
          <a:p>
            <a:r>
              <a:rPr lang="en-US" dirty="0"/>
              <a:t>points to Jim</a:t>
            </a:r>
          </a:p>
        </p:txBody>
      </p:sp>
      <p:sp>
        <p:nvSpPr>
          <p:cNvPr id="21" name="TextBox 20"/>
          <p:cNvSpPr txBox="1"/>
          <p:nvPr/>
        </p:nvSpPr>
        <p:spPr>
          <a:xfrm>
            <a:off x="5791200" y="2935069"/>
            <a:ext cx="1302408" cy="646331"/>
          </a:xfrm>
          <a:prstGeom prst="rect">
            <a:avLst/>
          </a:prstGeom>
          <a:noFill/>
        </p:spPr>
        <p:txBody>
          <a:bodyPr wrap="none" rtlCol="0">
            <a:spAutoFit/>
          </a:bodyPr>
          <a:lstStyle/>
          <a:p>
            <a:r>
              <a:rPr lang="en-US" dirty="0"/>
              <a:t>Current </a:t>
            </a:r>
          </a:p>
          <a:p>
            <a:r>
              <a:rPr lang="en-US" dirty="0"/>
              <a:t>points to Jill</a:t>
            </a:r>
          </a:p>
        </p:txBody>
      </p:sp>
      <p:sp>
        <p:nvSpPr>
          <p:cNvPr id="3" name="TextBox 2"/>
          <p:cNvSpPr txBox="1"/>
          <p:nvPr/>
        </p:nvSpPr>
        <p:spPr>
          <a:xfrm>
            <a:off x="5943600" y="1749623"/>
            <a:ext cx="516488" cy="307777"/>
          </a:xfrm>
          <a:prstGeom prst="rect">
            <a:avLst/>
          </a:prstGeom>
          <a:noFill/>
        </p:spPr>
        <p:txBody>
          <a:bodyPr wrap="none" rtlCol="0">
            <a:spAutoFit/>
          </a:bodyPr>
          <a:lstStyle/>
          <a:p>
            <a:r>
              <a:rPr lang="en-US" sz="1400" i="1" dirty="0"/>
              <a:t>then</a:t>
            </a:r>
          </a:p>
        </p:txBody>
      </p:sp>
      <p:sp>
        <p:nvSpPr>
          <p:cNvPr id="22" name="TextBox 21"/>
          <p:cNvSpPr txBox="1"/>
          <p:nvPr/>
        </p:nvSpPr>
        <p:spPr>
          <a:xfrm>
            <a:off x="6722512" y="2587823"/>
            <a:ext cx="516488" cy="307777"/>
          </a:xfrm>
          <a:prstGeom prst="rect">
            <a:avLst/>
          </a:prstGeom>
          <a:noFill/>
        </p:spPr>
        <p:txBody>
          <a:bodyPr wrap="none" rtlCol="0">
            <a:spAutoFit/>
          </a:bodyPr>
          <a:lstStyle/>
          <a:p>
            <a:r>
              <a:rPr lang="en-US" sz="1400" i="1" dirty="0"/>
              <a:t>then</a:t>
            </a:r>
          </a:p>
        </p:txBody>
      </p:sp>
      <p:sp>
        <p:nvSpPr>
          <p:cNvPr id="23" name="TextBox 22"/>
          <p:cNvSpPr txBox="1"/>
          <p:nvPr/>
        </p:nvSpPr>
        <p:spPr>
          <a:xfrm>
            <a:off x="7010400" y="3925669"/>
            <a:ext cx="2124236" cy="646331"/>
          </a:xfrm>
          <a:prstGeom prst="rect">
            <a:avLst/>
          </a:prstGeom>
          <a:noFill/>
        </p:spPr>
        <p:txBody>
          <a:bodyPr wrap="none" rtlCol="0">
            <a:spAutoFit/>
          </a:bodyPr>
          <a:lstStyle/>
          <a:p>
            <a:r>
              <a:rPr lang="en-US" dirty="0"/>
              <a:t>Current  operates on</a:t>
            </a:r>
          </a:p>
          <a:p>
            <a:r>
              <a:rPr lang="en-US" dirty="0"/>
              <a:t>Jack using Jill prop</a:t>
            </a:r>
          </a:p>
        </p:txBody>
      </p:sp>
      <p:sp>
        <p:nvSpPr>
          <p:cNvPr id="14" name="TextBox 13"/>
          <p:cNvSpPr txBox="1"/>
          <p:nvPr/>
        </p:nvSpPr>
        <p:spPr>
          <a:xfrm>
            <a:off x="241979" y="4420969"/>
            <a:ext cx="3316101" cy="646331"/>
          </a:xfrm>
          <a:prstGeom prst="rect">
            <a:avLst/>
          </a:prstGeom>
          <a:noFill/>
        </p:spPr>
        <p:txBody>
          <a:bodyPr wrap="none" rtlCol="0">
            <a:spAutoFit/>
          </a:bodyPr>
          <a:lstStyle/>
          <a:p>
            <a:r>
              <a:rPr lang="en-US" dirty="0">
                <a:solidFill>
                  <a:schemeClr val="accent6">
                    <a:lumMod val="75000"/>
                  </a:schemeClr>
                </a:solidFill>
              </a:rPr>
              <a:t>Look at </a:t>
            </a:r>
          </a:p>
          <a:p>
            <a:r>
              <a:rPr lang="en-US" dirty="0">
                <a:solidFill>
                  <a:schemeClr val="accent6">
                    <a:lumMod val="75000"/>
                  </a:schemeClr>
                </a:solidFill>
              </a:rPr>
              <a:t>1B-1stLinkedList-ExtremePointers</a:t>
            </a:r>
          </a:p>
        </p:txBody>
      </p:sp>
      <p:sp>
        <p:nvSpPr>
          <p:cNvPr id="19" name="Arrow: Down 18"/>
          <p:cNvSpPr/>
          <p:nvPr/>
        </p:nvSpPr>
        <p:spPr>
          <a:xfrm>
            <a:off x="533400" y="3944283"/>
            <a:ext cx="457200" cy="45720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47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err="1">
                <a:solidFill>
                  <a:srgbClr val="000000"/>
                </a:solidFill>
                <a:highlight>
                  <a:srgbClr val="FFFFFF"/>
                </a:highlight>
                <a:latin typeface="Consolas" panose="020B0609020204030204" pitchFamily="49" charset="0"/>
              </a:rPr>
              <a:t>RemoveByValue</a:t>
            </a:r>
            <a:r>
              <a:rPr lang="en-US" sz="3600" dirty="0">
                <a:solidFill>
                  <a:srgbClr val="000000"/>
                </a:solidFill>
                <a:highlight>
                  <a:srgbClr val="FFFFFF"/>
                </a:highlight>
                <a:latin typeface="Consolas" panose="020B0609020204030204" pitchFamily="49" charset="0"/>
              </a:rPr>
              <a:t>(value)</a:t>
            </a:r>
            <a:endParaRPr lang="en-US" sz="3600" dirty="0"/>
          </a:p>
        </p:txBody>
      </p:sp>
      <p:sp>
        <p:nvSpPr>
          <p:cNvPr id="3" name="Content Placeholder 2"/>
          <p:cNvSpPr>
            <a:spLocks noGrp="1"/>
          </p:cNvSpPr>
          <p:nvPr>
            <p:ph idx="1"/>
          </p:nvPr>
        </p:nvSpPr>
        <p:spPr>
          <a:xfrm>
            <a:off x="457200" y="1295400"/>
            <a:ext cx="8229600" cy="4830763"/>
          </a:xfrm>
        </p:spPr>
        <p:txBody>
          <a:bodyPr>
            <a:normAutofit/>
          </a:bodyPr>
          <a:lstStyle/>
          <a:p>
            <a:pPr marL="0" lvl="0" indent="0">
              <a:spcBef>
                <a:spcPts val="0"/>
              </a:spcBef>
              <a:buNone/>
            </a:pPr>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bool</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RemoveByValue</a:t>
            </a:r>
            <a:r>
              <a:rPr lang="en-US" sz="2800" dirty="0">
                <a:solidFill>
                  <a:srgbClr val="000000"/>
                </a:solidFill>
                <a:highlight>
                  <a:srgbClr val="FFFFFF"/>
                </a:highlight>
                <a:latin typeface="Consolas" panose="020B0609020204030204" pitchFamily="49" charset="0"/>
              </a:rPr>
              <a:t>(</a:t>
            </a:r>
            <a:r>
              <a:rPr lang="en-US" sz="2800" dirty="0">
                <a:solidFill>
                  <a:srgbClr val="0000FF"/>
                </a:solidFill>
                <a:highlight>
                  <a:srgbClr val="FFFFFF"/>
                </a:highlight>
                <a:latin typeface="Consolas" panose="020B0609020204030204" pitchFamily="49" charset="0"/>
              </a:rPr>
              <a:t>int</a:t>
            </a:r>
            <a:r>
              <a:rPr lang="en-US" sz="2800" dirty="0">
                <a:solidFill>
                  <a:srgbClr val="000000"/>
                </a:solidFill>
                <a:highlight>
                  <a:srgbClr val="FFFFFF"/>
                </a:highlight>
                <a:latin typeface="Consolas" panose="020B0609020204030204" pitchFamily="49" charset="0"/>
              </a:rPr>
              <a:t> target)</a:t>
            </a:r>
          </a:p>
          <a:p>
            <a:pPr lvl="1"/>
            <a:r>
              <a:rPr lang="en-US" sz="2400" dirty="0"/>
              <a:t>For now, </a:t>
            </a:r>
            <a:r>
              <a:rPr lang="en-US" sz="2400" dirty="0" err="1"/>
              <a:t>RemoveByValue</a:t>
            </a:r>
            <a:r>
              <a:rPr lang="en-US" sz="2400" dirty="0"/>
              <a:t> will just return true or false.</a:t>
            </a:r>
          </a:p>
          <a:p>
            <a:pPr lvl="1"/>
            <a:r>
              <a:rPr lang="en-US" sz="2400" dirty="0"/>
              <a:t>If you asked “is there a 23 in the LL”, why return a 23?  You know the value already.</a:t>
            </a:r>
          </a:p>
          <a:p>
            <a:pPr lvl="1"/>
            <a:r>
              <a:rPr lang="en-US" sz="2400" dirty="0"/>
              <a:t>BUT, when we upgrade this to store objects, and the value becomes just a key, it will change to:</a:t>
            </a:r>
          </a:p>
          <a:p>
            <a:pPr lvl="1"/>
            <a:endParaRPr lang="en-US" sz="2400" dirty="0"/>
          </a:p>
          <a:p>
            <a:pPr marL="0" lvl="0" indent="0">
              <a:spcBef>
                <a:spcPts val="0"/>
              </a:spcBef>
              <a:buNone/>
            </a:pPr>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object </a:t>
            </a:r>
            <a:r>
              <a:rPr lang="en-US" sz="2800" dirty="0" err="1">
                <a:solidFill>
                  <a:srgbClr val="000000"/>
                </a:solidFill>
                <a:highlight>
                  <a:srgbClr val="FFFFFF"/>
                </a:highlight>
                <a:latin typeface="Consolas" panose="020B0609020204030204" pitchFamily="49" charset="0"/>
              </a:rPr>
              <a:t>RemoveByValue</a:t>
            </a:r>
            <a:r>
              <a:rPr lang="en-US" sz="2800" dirty="0">
                <a:solidFill>
                  <a:srgbClr val="000000"/>
                </a:solidFill>
                <a:highlight>
                  <a:srgbClr val="FFFFFF"/>
                </a:highlight>
                <a:latin typeface="Consolas" panose="020B0609020204030204" pitchFamily="49" charset="0"/>
              </a:rPr>
              <a:t>(</a:t>
            </a:r>
            <a:r>
              <a:rPr lang="en-US" sz="2800" dirty="0">
                <a:solidFill>
                  <a:srgbClr val="0000FF"/>
                </a:solidFill>
                <a:highlight>
                  <a:srgbClr val="FFFFFF"/>
                </a:highlight>
                <a:latin typeface="Consolas" panose="020B0609020204030204" pitchFamily="49" charset="0"/>
              </a:rPr>
              <a:t>int</a:t>
            </a:r>
            <a:r>
              <a:rPr lang="en-US" sz="2800" dirty="0">
                <a:solidFill>
                  <a:srgbClr val="000000"/>
                </a:solidFill>
                <a:highlight>
                  <a:srgbClr val="FFFFFF"/>
                </a:highlight>
                <a:latin typeface="Consolas" panose="020B0609020204030204" pitchFamily="49" charset="0"/>
              </a:rPr>
              <a:t> target)</a:t>
            </a:r>
          </a:p>
          <a:p>
            <a:pPr lvl="1">
              <a:spcBef>
                <a:spcPts val="0"/>
              </a:spcBef>
            </a:pPr>
            <a:r>
              <a:rPr lang="en-US" sz="2400" dirty="0">
                <a:highlight>
                  <a:srgbClr val="FFFFFF"/>
                </a:highlight>
              </a:rPr>
              <a:t>And we will return an object</a:t>
            </a:r>
          </a:p>
          <a:p>
            <a:pPr lvl="1">
              <a:spcBef>
                <a:spcPts val="0"/>
              </a:spcBef>
            </a:pPr>
            <a:r>
              <a:rPr lang="en-US" sz="2400" dirty="0">
                <a:solidFill>
                  <a:srgbClr val="000000"/>
                </a:solidFill>
                <a:highlight>
                  <a:srgbClr val="FFFFFF"/>
                </a:highlight>
                <a:latin typeface="Consolas" panose="020B0609020204030204" pitchFamily="49" charset="0"/>
              </a:rPr>
              <a:t>But in both cases, we have to rewire the LL to remove the found node.</a:t>
            </a:r>
          </a:p>
          <a:p>
            <a:endParaRPr lang="en-US" sz="2800" dirty="0"/>
          </a:p>
        </p:txBody>
      </p:sp>
    </p:spTree>
    <p:extLst>
      <p:ext uri="{BB962C8B-B14F-4D97-AF65-F5344CB8AC3E}">
        <p14:creationId xmlns:p14="http://schemas.microsoft.com/office/powerpoint/2010/main" val="376458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a:solidFill>
                  <a:srgbClr val="000000"/>
                </a:solidFill>
                <a:highlight>
                  <a:srgbClr val="FFFFFF"/>
                </a:highlight>
                <a:latin typeface="Consolas" panose="020B0609020204030204" pitchFamily="49" charset="0"/>
              </a:rPr>
              <a:t>RemoveByValue(value)</a:t>
            </a:r>
            <a:endParaRPr lang="en-US" sz="3600" dirty="0"/>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frontOfList </a:t>
            </a:r>
            <a:r>
              <a:rPr lang="en-US" dirty="0" err="1"/>
              <a:t>Obj</a:t>
            </a:r>
            <a:r>
              <a:rPr lang="en-US" dirty="0"/>
              <a:t> ref</a:t>
            </a:r>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a:t>null</a:t>
            </a:r>
          </a:p>
        </p:txBody>
      </p:sp>
      <p:sp>
        <p:nvSpPr>
          <p:cNvPr id="3" name="TextBox 2"/>
          <p:cNvSpPr txBox="1"/>
          <p:nvPr/>
        </p:nvSpPr>
        <p:spPr>
          <a:xfrm>
            <a:off x="304800" y="3581400"/>
            <a:ext cx="8917634" cy="2862322"/>
          </a:xfrm>
          <a:prstGeom prst="rect">
            <a:avLst/>
          </a:prstGeom>
          <a:noFill/>
        </p:spPr>
        <p:txBody>
          <a:bodyPr wrap="none" rtlCol="0">
            <a:spAutoFit/>
          </a:bodyPr>
          <a:lstStyle/>
          <a:p>
            <a:r>
              <a:rPr lang="en-US" i="1" dirty="0"/>
              <a:t>Need to check if List is empty</a:t>
            </a:r>
          </a:p>
          <a:p>
            <a:r>
              <a:rPr lang="en-US" i="1" dirty="0"/>
              <a:t>Then check if first is target, if it is</a:t>
            </a:r>
          </a:p>
          <a:p>
            <a:r>
              <a:rPr lang="en-US" i="1" dirty="0"/>
              <a:t>	We follow the pointer to get the next </a:t>
            </a:r>
            <a:r>
              <a:rPr lang="en-US" i="1" dirty="0" err="1"/>
              <a:t>obj</a:t>
            </a:r>
            <a:r>
              <a:rPr lang="en-US" i="1" dirty="0"/>
              <a:t>, and place a ref to that in the frontOfList</a:t>
            </a:r>
          </a:p>
          <a:p>
            <a:r>
              <a:rPr lang="en-US" i="1" dirty="0"/>
              <a:t>		That removes the first node, and we return true</a:t>
            </a:r>
          </a:p>
          <a:p>
            <a:r>
              <a:rPr lang="en-US" i="1" dirty="0"/>
              <a:t>	</a:t>
            </a:r>
            <a:r>
              <a:rPr lang="en-US" i="1" dirty="0" err="1"/>
              <a:t>Othewise</a:t>
            </a:r>
            <a:r>
              <a:rPr lang="en-US" i="1" dirty="0"/>
              <a:t>, enter a loop</a:t>
            </a:r>
          </a:p>
          <a:p>
            <a:r>
              <a:rPr lang="en-US" i="1" dirty="0"/>
              <a:t>		and look THROUGH the cur node to see if the target is in the NEXT node</a:t>
            </a:r>
          </a:p>
          <a:p>
            <a:r>
              <a:rPr lang="en-US" i="1" dirty="0"/>
              <a:t>		because we have to re-plumb the pointer in the node </a:t>
            </a:r>
            <a:r>
              <a:rPr lang="en-US" b="1" dirty="0"/>
              <a:t>before</a:t>
            </a:r>
            <a:r>
              <a:rPr lang="en-US" i="1" dirty="0"/>
              <a:t> the one</a:t>
            </a:r>
          </a:p>
          <a:p>
            <a:r>
              <a:rPr lang="en-US" i="1" dirty="0"/>
              <a:t>		to be removed, ( that cuts the next node out of the list).</a:t>
            </a:r>
          </a:p>
          <a:p>
            <a:r>
              <a:rPr lang="en-US" i="1" dirty="0"/>
              <a:t>		And we return true</a:t>
            </a:r>
          </a:p>
          <a:p>
            <a:r>
              <a:rPr lang="en-US" i="1" dirty="0"/>
              <a:t>		If we get to the end, return false.</a:t>
            </a:r>
          </a:p>
        </p:txBody>
      </p:sp>
      <p:sp>
        <p:nvSpPr>
          <p:cNvPr id="6" name="TextBox 5"/>
          <p:cNvSpPr txBox="1"/>
          <p:nvPr/>
        </p:nvSpPr>
        <p:spPr>
          <a:xfrm>
            <a:off x="2819400" y="1066800"/>
            <a:ext cx="5545108" cy="400110"/>
          </a:xfrm>
          <a:prstGeom prst="rect">
            <a:avLst/>
          </a:prstGeom>
          <a:noFill/>
        </p:spPr>
        <p:txBody>
          <a:bodyPr wrap="none" rtlCol="0">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RemoveByValue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a:t>
            </a:r>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5" name="Straight Arrow Connector 14"/>
          <p:cNvCxnSpPr>
            <a:endCxn id="12" idx="1"/>
          </p:cNvCxnSpPr>
          <p:nvPr/>
        </p:nvCxnSpPr>
        <p:spPr>
          <a:xfrm>
            <a:off x="2971800" y="2667000"/>
            <a:ext cx="10668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14800" y="16764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21" name="TextBox 20"/>
          <p:cNvSpPr txBox="1"/>
          <p:nvPr/>
        </p:nvSpPr>
        <p:spPr>
          <a:xfrm>
            <a:off x="3886200" y="2057400"/>
            <a:ext cx="4726615" cy="646331"/>
          </a:xfrm>
          <a:prstGeom prst="rect">
            <a:avLst/>
          </a:prstGeom>
          <a:noFill/>
        </p:spPr>
        <p:txBody>
          <a:bodyPr wrap="none" rtlCol="0">
            <a:spAutoFit/>
          </a:bodyPr>
          <a:lstStyle/>
          <a:p>
            <a:pPr algn="ctr"/>
            <a:r>
              <a:rPr lang="en-US" i="1" dirty="0">
                <a:solidFill>
                  <a:schemeClr val="accent6">
                    <a:lumMod val="75000"/>
                  </a:schemeClr>
                </a:solidFill>
              </a:rPr>
              <a:t>At this point, frontOfList = cur = the first list node</a:t>
            </a:r>
          </a:p>
          <a:p>
            <a:pPr algn="ctr"/>
            <a:r>
              <a:rPr lang="en-US" i="1" dirty="0">
                <a:solidFill>
                  <a:schemeClr val="accent6">
                    <a:lumMod val="75000"/>
                  </a:schemeClr>
                </a:solidFill>
              </a:rPr>
              <a:t>3 object names, but just one object!</a:t>
            </a:r>
          </a:p>
        </p:txBody>
      </p:sp>
    </p:spTree>
    <p:extLst>
      <p:ext uri="{BB962C8B-B14F-4D97-AF65-F5344CB8AC3E}">
        <p14:creationId xmlns:p14="http://schemas.microsoft.com/office/powerpoint/2010/main" val="1227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a:bodyPr>
          <a:lstStyle/>
          <a:p>
            <a:r>
              <a:rPr lang="en-US" sz="2400" dirty="0">
                <a:solidFill>
                  <a:srgbClr val="000000"/>
                </a:solidFill>
                <a:highlight>
                  <a:srgbClr val="FFFFFF"/>
                </a:highlight>
                <a:latin typeface="Consolas" panose="020B0609020204030204" pitchFamily="49" charset="0"/>
              </a:rPr>
              <a:t>RemoveByValue(value)</a:t>
            </a:r>
            <a:endParaRPr lang="en-US" sz="2400" dirty="0"/>
          </a:p>
        </p:txBody>
      </p:sp>
      <p:sp>
        <p:nvSpPr>
          <p:cNvPr id="3" name="Content Placeholder 2"/>
          <p:cNvSpPr>
            <a:spLocks noGrp="1"/>
          </p:cNvSpPr>
          <p:nvPr>
            <p:ph idx="1"/>
          </p:nvPr>
        </p:nvSpPr>
        <p:spPr>
          <a:xfrm>
            <a:off x="457200" y="609600"/>
            <a:ext cx="8229600" cy="6019800"/>
          </a:xfrm>
        </p:spPr>
        <p:txBody>
          <a:bodyPr>
            <a:noAutofit/>
          </a:bodyPr>
          <a:lstStyle/>
          <a:p>
            <a:pPr marL="0" indent="0">
              <a:buNone/>
            </a:pP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bool</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RemoveByValue</a:t>
            </a:r>
            <a:r>
              <a:rPr lang="en-US" sz="1050" dirty="0">
                <a:solidFill>
                  <a:srgbClr val="000000"/>
                </a:solidFill>
                <a:highlight>
                  <a:srgbClr val="FFFFFF"/>
                </a:highlight>
                <a:latin typeface="Consolas" panose="020B0609020204030204" pitchFamily="49" charset="0"/>
              </a:rPr>
              <a:t>(</a:t>
            </a:r>
            <a:r>
              <a:rPr lang="en-US" sz="1050" dirty="0">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target) </a:t>
            </a:r>
            <a:r>
              <a:rPr lang="en-US" sz="1050" dirty="0">
                <a:solidFill>
                  <a:srgbClr val="008000"/>
                </a:solidFill>
                <a:highlight>
                  <a:srgbClr val="FFFFFF"/>
                </a:highlight>
                <a:latin typeface="Consolas" panose="020B0609020204030204" pitchFamily="49" charset="0"/>
              </a:rPr>
              <a:t>// return true if found, false if not</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a:t>
            </a:r>
          </a:p>
          <a:p>
            <a:pPr marL="0" indent="0">
              <a:buNone/>
            </a:pPr>
            <a:r>
              <a:rPr lang="en-US" sz="1050" dirty="0">
                <a:solidFill>
                  <a:srgbClr val="008000"/>
                </a:solidFill>
                <a:highlight>
                  <a:srgbClr val="FFFFFF"/>
                </a:highlight>
                <a:latin typeface="Consolas" panose="020B0609020204030204" pitchFamily="49" charset="0"/>
              </a:rPr>
              <a:t>// deal with condition if list is empty</a:t>
            </a:r>
          </a:p>
          <a:p>
            <a:pPr marL="0" indent="0">
              <a:buNone/>
            </a:pPr>
            <a:endParaRPr lang="en-US" sz="1050" dirty="0">
              <a:solidFill>
                <a:srgbClr val="008000"/>
              </a:solidFill>
              <a:highlight>
                <a:srgbClr val="FFFFFF"/>
              </a:highlight>
              <a:latin typeface="Consolas" panose="020B0609020204030204" pitchFamily="49" charset="0"/>
            </a:endParaRPr>
          </a:p>
          <a:p>
            <a:pPr marL="0" indent="0">
              <a:buNone/>
            </a:pPr>
            <a:r>
              <a:rPr lang="en-US" sz="1050" dirty="0">
                <a:solidFill>
                  <a:srgbClr val="008000"/>
                </a:solidFill>
                <a:highlight>
                  <a:srgbClr val="FFFFFF"/>
                </a:highlight>
                <a:latin typeface="Consolas" panose="020B0609020204030204" pitchFamily="49" charset="0"/>
              </a:rPr>
              <a:t>// create a </a:t>
            </a:r>
            <a:r>
              <a:rPr lang="en-US" sz="1050" b="1" dirty="0">
                <a:solidFill>
                  <a:srgbClr val="008000"/>
                </a:solidFill>
                <a:highlight>
                  <a:srgbClr val="FFFFFF"/>
                </a:highlight>
                <a:latin typeface="Consolas" panose="020B0609020204030204" pitchFamily="49" charset="0"/>
              </a:rPr>
              <a:t>current</a:t>
            </a:r>
            <a:r>
              <a:rPr lang="en-US" sz="1050" dirty="0">
                <a:solidFill>
                  <a:srgbClr val="008000"/>
                </a:solidFill>
                <a:highlight>
                  <a:srgbClr val="FFFFFF"/>
                </a:highlight>
                <a:latin typeface="Consolas" panose="020B0609020204030204" pitchFamily="49" charset="0"/>
              </a:rPr>
              <a:t> “reference” variable</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8000"/>
                </a:solidFill>
                <a:highlight>
                  <a:srgbClr val="FFFFFF"/>
                </a:highlight>
                <a:latin typeface="Consolas" panose="020B0609020204030204" pitchFamily="49" charset="0"/>
              </a:rPr>
              <a:t>// if value is found in the first entry, change the </a:t>
            </a:r>
            <a:r>
              <a:rPr lang="en-US" sz="1050" dirty="0" err="1">
                <a:solidFill>
                  <a:srgbClr val="008000"/>
                </a:solidFill>
                <a:highlight>
                  <a:srgbClr val="FFFFFF"/>
                </a:highlight>
                <a:latin typeface="Consolas" panose="020B0609020204030204" pitchFamily="49" charset="0"/>
              </a:rPr>
              <a:t>frontOfList</a:t>
            </a:r>
            <a:r>
              <a:rPr lang="en-US" sz="1050" dirty="0">
                <a:solidFill>
                  <a:srgbClr val="008000"/>
                </a:solidFill>
                <a:highlight>
                  <a:srgbClr val="FFFFFF"/>
                </a:highlight>
                <a:latin typeface="Consolas" panose="020B0609020204030204" pitchFamily="49" charset="0"/>
              </a:rPr>
              <a:t> contents to effectively remove that node, and return true, for success</a:t>
            </a:r>
            <a:endParaRPr lang="en-US" sz="1050" dirty="0">
              <a:solidFill>
                <a:srgbClr val="000000"/>
              </a:solidFill>
              <a:highlight>
                <a:srgbClr val="FFFFFF"/>
              </a:highlight>
              <a:latin typeface="Consolas" panose="020B0609020204030204" pitchFamily="49" charset="0"/>
            </a:endParaRPr>
          </a:p>
          <a:p>
            <a:pPr marL="0" indent="0">
              <a:buNone/>
            </a:pPr>
            <a:endParaRPr lang="en-US" sz="1050" dirty="0">
              <a:solidFill>
                <a:srgbClr val="0000FF"/>
              </a:solidFill>
              <a:highlight>
                <a:srgbClr val="FFFFFF"/>
              </a:highlight>
              <a:latin typeface="Consolas" panose="020B0609020204030204" pitchFamily="49" charset="0"/>
            </a:endParaRPr>
          </a:p>
          <a:p>
            <a:pPr marL="0" indent="0">
              <a:buNone/>
            </a:pPr>
            <a:r>
              <a:rPr lang="en-US" sz="1050" dirty="0">
                <a:solidFill>
                  <a:srgbClr val="008000"/>
                </a:solidFill>
                <a:highlight>
                  <a:srgbClr val="FFFFFF"/>
                </a:highlight>
                <a:latin typeface="Consolas" panose="020B0609020204030204" pitchFamily="49" charset="0"/>
              </a:rPr>
              <a:t>// else list was not empty, and the first item was not the one we wanted</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8000"/>
                </a:solidFill>
                <a:highlight>
                  <a:srgbClr val="FFFFFF"/>
                </a:highlight>
                <a:latin typeface="Consolas" panose="020B0609020204030204" pitchFamily="49" charset="0"/>
              </a:rPr>
              <a:t>//already checked 1st one, need to look past current one to next one to see if that’s the one. As we need to</a:t>
            </a:r>
          </a:p>
          <a:p>
            <a:pPr marL="0" indent="0">
              <a:buNone/>
            </a:pPr>
            <a:r>
              <a:rPr lang="en-US" sz="1050" dirty="0">
                <a:solidFill>
                  <a:srgbClr val="008000"/>
                </a:solidFill>
                <a:highlight>
                  <a:srgbClr val="FFFFFF"/>
                </a:highlight>
                <a:latin typeface="Consolas" panose="020B0609020204030204" pitchFamily="49" charset="0"/>
              </a:rPr>
              <a:t>//change the pointer on the node BEFORE the one we remove, so we want </a:t>
            </a:r>
            <a:r>
              <a:rPr lang="en-US" sz="1050" b="1" dirty="0">
                <a:solidFill>
                  <a:srgbClr val="008000"/>
                </a:solidFill>
                <a:highlight>
                  <a:srgbClr val="FFFFFF"/>
                </a:highlight>
                <a:latin typeface="Consolas" panose="020B0609020204030204" pitchFamily="49" charset="0"/>
              </a:rPr>
              <a:t>current</a:t>
            </a:r>
            <a:r>
              <a:rPr lang="en-US" sz="1050" dirty="0">
                <a:solidFill>
                  <a:srgbClr val="008000"/>
                </a:solidFill>
                <a:highlight>
                  <a:srgbClr val="FFFFFF"/>
                </a:highlight>
                <a:latin typeface="Consolas" panose="020B0609020204030204" pitchFamily="49" charset="0"/>
              </a:rPr>
              <a:t> to point to node just before it</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       </a:t>
            </a:r>
          </a:p>
          <a:p>
            <a:pPr marL="0" indent="0">
              <a:buNone/>
            </a:pP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8000"/>
                </a:solidFill>
                <a:highlight>
                  <a:srgbClr val="FFFFFF"/>
                </a:highlight>
                <a:latin typeface="Consolas" panose="020B0609020204030204" pitchFamily="49" charset="0"/>
              </a:rPr>
              <a:t>// do a while loop, where it exits if the </a:t>
            </a:r>
            <a:r>
              <a:rPr lang="en-US" sz="1050" b="1" dirty="0">
                <a:solidFill>
                  <a:srgbClr val="008000"/>
                </a:solidFill>
                <a:highlight>
                  <a:srgbClr val="FFFFFF"/>
                </a:highlight>
                <a:latin typeface="Consolas" panose="020B0609020204030204" pitchFamily="49" charset="0"/>
              </a:rPr>
              <a:t>current</a:t>
            </a:r>
            <a:r>
              <a:rPr lang="en-US" sz="1050" dirty="0">
                <a:solidFill>
                  <a:srgbClr val="008000"/>
                </a:solidFill>
                <a:highlight>
                  <a:srgbClr val="FFFFFF"/>
                </a:highlight>
                <a:latin typeface="Consolas" panose="020B0609020204030204" pitchFamily="49" charset="0"/>
              </a:rPr>
              <a:t> node’s pointer to the next node sees that the next node is null, which indicates we are at bottom of list</a:t>
            </a:r>
          </a:p>
          <a:p>
            <a:pPr marL="0" indent="0">
              <a:buNone/>
            </a:pPr>
            <a:r>
              <a:rPr lang="en-US" sz="1050" dirty="0">
                <a:solidFill>
                  <a:srgbClr val="008000"/>
                </a:solidFill>
                <a:highlight>
                  <a:srgbClr val="FFFFFF"/>
                </a:highlight>
                <a:latin typeface="Consolas" panose="020B0609020204030204" pitchFamily="49" charset="0"/>
              </a:rPr>
              <a:t>// in the while loop </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if the </a:t>
            </a:r>
            <a:r>
              <a:rPr lang="en-US" sz="1050" b="1" dirty="0">
                <a:solidFill>
                  <a:srgbClr val="008000"/>
                </a:solidFill>
                <a:highlight>
                  <a:srgbClr val="FFFFFF"/>
                </a:highlight>
                <a:latin typeface="Consolas" panose="020B0609020204030204" pitchFamily="49" charset="0"/>
              </a:rPr>
              <a:t>current</a:t>
            </a:r>
            <a:r>
              <a:rPr lang="en-US" sz="1050" dirty="0">
                <a:solidFill>
                  <a:srgbClr val="008000"/>
                </a:solidFill>
                <a:highlight>
                  <a:srgbClr val="FFFFFF"/>
                </a:highlight>
                <a:latin typeface="Consolas" panose="020B0609020204030204" pitchFamily="49" charset="0"/>
              </a:rPr>
              <a:t> node’s pointer sees that the next node has the value we are looking for, </a:t>
            </a: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re-wire the current node’s next pointer to point to the node AFTER the next node, which will</a:t>
            </a:r>
          </a:p>
          <a:p>
            <a:pPr marL="0" indent="0">
              <a:buNone/>
            </a:pPr>
            <a:r>
              <a:rPr lang="en-US" sz="1050" dirty="0">
                <a:solidFill>
                  <a:srgbClr val="008000"/>
                </a:solidFill>
                <a:highlight>
                  <a:srgbClr val="FFFFFF"/>
                </a:highlight>
                <a:latin typeface="Consolas" panose="020B0609020204030204" pitchFamily="49" charset="0"/>
              </a:rPr>
              <a:t>          // which will leave it disconnected as an orphan.</a:t>
            </a:r>
          </a:p>
          <a:p>
            <a:pPr marL="0" indent="0">
              <a:buNone/>
            </a:pPr>
            <a:r>
              <a:rPr lang="en-US" sz="1050" dirty="0">
                <a:solidFill>
                  <a:srgbClr val="008000"/>
                </a:solidFill>
                <a:highlight>
                  <a:srgbClr val="FFFFFF"/>
                </a:highlight>
                <a:latin typeface="Consolas" panose="020B0609020204030204" pitchFamily="49" charset="0"/>
              </a:rPr>
              <a:t>          // and return true  (found it)</a:t>
            </a:r>
            <a:endParaRPr lang="en-US" sz="1050" dirty="0">
              <a:solidFill>
                <a:srgbClr val="000000"/>
              </a:solidFill>
              <a:highlight>
                <a:srgbClr val="FFFFFF"/>
              </a:highlight>
              <a:latin typeface="Consolas" panose="020B0609020204030204" pitchFamily="49" charset="0"/>
            </a:endParaRPr>
          </a:p>
          <a:p>
            <a:pPr marL="0" indent="0">
              <a:buNone/>
            </a:pP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if not, move the pointer, </a:t>
            </a:r>
            <a:r>
              <a:rPr lang="en-US" sz="1050" b="1" dirty="0">
                <a:solidFill>
                  <a:srgbClr val="008000"/>
                </a:solidFill>
                <a:highlight>
                  <a:srgbClr val="FFFFFF"/>
                </a:highlight>
                <a:latin typeface="Consolas" panose="020B0609020204030204" pitchFamily="49" charset="0"/>
              </a:rPr>
              <a:t>current</a:t>
            </a:r>
            <a:r>
              <a:rPr lang="en-US" sz="1050" dirty="0">
                <a:solidFill>
                  <a:srgbClr val="008000"/>
                </a:solidFill>
                <a:highlight>
                  <a:srgbClr val="FFFFFF"/>
                </a:highlight>
                <a:latin typeface="Consolas" panose="020B0609020204030204" pitchFamily="49" charset="0"/>
              </a:rPr>
              <a:t>, to the next node</a:t>
            </a:r>
            <a:endParaRPr lang="en-US" sz="1050" dirty="0">
              <a:solidFill>
                <a:srgbClr val="000000"/>
              </a:solidFill>
              <a:highlight>
                <a:srgbClr val="FFFFFF"/>
              </a:highlight>
              <a:latin typeface="Consolas" panose="020B0609020204030204" pitchFamily="49" charset="0"/>
            </a:endParaRPr>
          </a:p>
          <a:p>
            <a:pPr marL="0" indent="0">
              <a:buNone/>
            </a:pPr>
            <a:r>
              <a:rPr lang="en-US" sz="1050" dirty="0">
                <a:solidFill>
                  <a:srgbClr val="008000"/>
                </a:solidFill>
                <a:highlight>
                  <a:srgbClr val="FFFFFF"/>
                </a:highlight>
                <a:latin typeface="Consolas" panose="020B0609020204030204" pitchFamily="49" charset="0"/>
              </a:rPr>
              <a:t>    // the value might be null, which is ok, our while loop we detect we are done</a:t>
            </a:r>
            <a:endParaRPr lang="en-US" sz="1050" dirty="0">
              <a:solidFill>
                <a:srgbClr val="000000"/>
              </a:solidFill>
              <a:highlight>
                <a:srgbClr val="FFFFFF"/>
              </a:highlight>
              <a:latin typeface="Consolas" panose="020B0609020204030204" pitchFamily="49" charset="0"/>
            </a:endParaRPr>
          </a:p>
          <a:p>
            <a:pPr marL="0" indent="0">
              <a:buNone/>
            </a:pPr>
            <a:endParaRPr lang="en-US" sz="1050" dirty="0">
              <a:solidFill>
                <a:srgbClr val="008000"/>
              </a:solidFill>
              <a:highlight>
                <a:srgbClr val="FFFFFF"/>
              </a:highlight>
              <a:latin typeface="Consolas" panose="020B0609020204030204" pitchFamily="49" charset="0"/>
            </a:endParaRPr>
          </a:p>
          <a:p>
            <a:pPr marL="0" indent="0">
              <a:buNone/>
            </a:pPr>
            <a:r>
              <a:rPr lang="en-US" sz="1050" dirty="0">
                <a:solidFill>
                  <a:srgbClr val="008000"/>
                </a:solidFill>
                <a:highlight>
                  <a:srgbClr val="FFFFFF"/>
                </a:highlight>
                <a:latin typeface="Consolas" panose="020B0609020204030204" pitchFamily="49" charset="0"/>
              </a:rPr>
              <a:t>// if walked the entire list and did not find, will return false</a:t>
            </a:r>
            <a:endParaRPr lang="en-US" sz="1050" dirty="0">
              <a:solidFill>
                <a:srgbClr val="000000"/>
              </a:solidFill>
              <a:highlight>
                <a:srgbClr val="FFFFFF"/>
              </a:highlight>
              <a:latin typeface="Consolas" panose="020B0609020204030204" pitchFamily="49" charset="0"/>
            </a:endParaRPr>
          </a:p>
          <a:p>
            <a:pPr marL="0" indent="0">
              <a:buNone/>
            </a:pPr>
            <a:endParaRPr lang="en-US" sz="1050" dirty="0"/>
          </a:p>
        </p:txBody>
      </p:sp>
    </p:spTree>
    <p:extLst>
      <p:ext uri="{BB962C8B-B14F-4D97-AF65-F5344CB8AC3E}">
        <p14:creationId xmlns:p14="http://schemas.microsoft.com/office/powerpoint/2010/main" val="410858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3836127" y="11430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1854927" y="152400"/>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5512527" y="16764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7112727" y="23622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3378927" y="30480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1397727" y="2057400"/>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rot="1275113" flipH="1">
            <a:off x="5191580" y="3204218"/>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6655527" y="42672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2667000" y="46482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685800" y="3657600"/>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rot="3047632" flipH="1">
            <a:off x="4598064" y="445288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5943600" y="5867400"/>
            <a:ext cx="1421673" cy="74223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3200400" y="10668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43200" y="29718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45720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29200" y="1600200"/>
            <a:ext cx="685800" cy="152400"/>
          </a:xfrm>
          <a:prstGeom prst="line">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05600" y="2209800"/>
            <a:ext cx="609600" cy="22860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8200" y="3581400"/>
            <a:ext cx="2209800" cy="762000"/>
          </a:xfrm>
          <a:prstGeom prst="line">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86200" y="5181600"/>
            <a:ext cx="2286000" cy="762000"/>
          </a:xfrm>
          <a:prstGeom prst="line">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57400" y="1447800"/>
            <a:ext cx="1077987" cy="338554"/>
          </a:xfrm>
          <a:prstGeom prst="rect">
            <a:avLst/>
          </a:prstGeom>
          <a:noFill/>
        </p:spPr>
        <p:txBody>
          <a:bodyPr wrap="none" rtlCol="0">
            <a:spAutoFit/>
          </a:bodyPr>
          <a:lstStyle/>
          <a:p>
            <a:r>
              <a:rPr lang="en-US" sz="1600" dirty="0" err="1"/>
              <a:t>frontOfList</a:t>
            </a:r>
            <a:endParaRPr lang="en-US" sz="1600" dirty="0"/>
          </a:p>
        </p:txBody>
      </p:sp>
      <p:sp>
        <p:nvSpPr>
          <p:cNvPr id="40" name="TextBox 39"/>
          <p:cNvSpPr txBox="1"/>
          <p:nvPr/>
        </p:nvSpPr>
        <p:spPr>
          <a:xfrm>
            <a:off x="3581400" y="2743200"/>
            <a:ext cx="859594" cy="338554"/>
          </a:xfrm>
          <a:prstGeom prst="rect">
            <a:avLst/>
          </a:prstGeom>
          <a:noFill/>
        </p:spPr>
        <p:txBody>
          <a:bodyPr wrap="none" rtlCol="0">
            <a:spAutoFit/>
          </a:bodyPr>
          <a:lstStyle/>
          <a:p>
            <a:r>
              <a:rPr lang="en-US" sz="1600" dirty="0"/>
              <a:t>1</a:t>
            </a:r>
            <a:r>
              <a:rPr lang="en-US" sz="1600" baseline="30000" dirty="0"/>
              <a:t>st</a:t>
            </a:r>
            <a:r>
              <a:rPr lang="en-US" sz="1600" dirty="0"/>
              <a:t> node</a:t>
            </a:r>
          </a:p>
        </p:txBody>
      </p:sp>
      <p:sp>
        <p:nvSpPr>
          <p:cNvPr id="41" name="TextBox 40"/>
          <p:cNvSpPr txBox="1"/>
          <p:nvPr/>
        </p:nvSpPr>
        <p:spPr>
          <a:xfrm>
            <a:off x="4114800" y="990600"/>
            <a:ext cx="859594" cy="338554"/>
          </a:xfrm>
          <a:prstGeom prst="rect">
            <a:avLst/>
          </a:prstGeom>
          <a:noFill/>
        </p:spPr>
        <p:txBody>
          <a:bodyPr wrap="none" rtlCol="0">
            <a:spAutoFit/>
          </a:bodyPr>
          <a:lstStyle/>
          <a:p>
            <a:r>
              <a:rPr lang="en-US" sz="1600" dirty="0"/>
              <a:t>1</a:t>
            </a:r>
            <a:r>
              <a:rPr lang="en-US" sz="1600" baseline="30000" dirty="0"/>
              <a:t>st</a:t>
            </a:r>
            <a:r>
              <a:rPr lang="en-US" sz="1600" dirty="0"/>
              <a:t> node</a:t>
            </a:r>
          </a:p>
        </p:txBody>
      </p:sp>
      <p:sp>
        <p:nvSpPr>
          <p:cNvPr id="42" name="TextBox 41"/>
          <p:cNvSpPr txBox="1"/>
          <p:nvPr/>
        </p:nvSpPr>
        <p:spPr>
          <a:xfrm>
            <a:off x="2895600" y="4343400"/>
            <a:ext cx="859594" cy="338554"/>
          </a:xfrm>
          <a:prstGeom prst="rect">
            <a:avLst/>
          </a:prstGeom>
          <a:noFill/>
        </p:spPr>
        <p:txBody>
          <a:bodyPr wrap="none" rtlCol="0">
            <a:spAutoFit/>
          </a:bodyPr>
          <a:lstStyle/>
          <a:p>
            <a:r>
              <a:rPr lang="en-US" sz="1600" dirty="0"/>
              <a:t>1</a:t>
            </a:r>
            <a:r>
              <a:rPr lang="en-US" sz="1600" baseline="30000" dirty="0"/>
              <a:t>st</a:t>
            </a:r>
            <a:r>
              <a:rPr lang="en-US" sz="1600" dirty="0"/>
              <a:t> node</a:t>
            </a:r>
          </a:p>
        </p:txBody>
      </p:sp>
      <p:sp>
        <p:nvSpPr>
          <p:cNvPr id="43" name="TextBox 42"/>
          <p:cNvSpPr txBox="1"/>
          <p:nvPr/>
        </p:nvSpPr>
        <p:spPr>
          <a:xfrm>
            <a:off x="5867400" y="1371600"/>
            <a:ext cx="976549" cy="338554"/>
          </a:xfrm>
          <a:prstGeom prst="rect">
            <a:avLst/>
          </a:prstGeom>
          <a:noFill/>
        </p:spPr>
        <p:txBody>
          <a:bodyPr wrap="none" rtlCol="0">
            <a:spAutoFit/>
          </a:bodyPr>
          <a:lstStyle/>
          <a:p>
            <a:r>
              <a:rPr lang="en-US" sz="1600" dirty="0"/>
              <a:t>2nd node</a:t>
            </a:r>
          </a:p>
        </p:txBody>
      </p:sp>
      <p:sp>
        <p:nvSpPr>
          <p:cNvPr id="44" name="TextBox 43"/>
          <p:cNvSpPr txBox="1"/>
          <p:nvPr/>
        </p:nvSpPr>
        <p:spPr>
          <a:xfrm>
            <a:off x="5791200" y="2971800"/>
            <a:ext cx="976549" cy="338554"/>
          </a:xfrm>
          <a:prstGeom prst="rect">
            <a:avLst/>
          </a:prstGeom>
          <a:noFill/>
        </p:spPr>
        <p:txBody>
          <a:bodyPr wrap="none" rtlCol="0">
            <a:spAutoFit/>
          </a:bodyPr>
          <a:lstStyle/>
          <a:p>
            <a:r>
              <a:rPr lang="en-US" sz="1600" dirty="0"/>
              <a:t>2nd node</a:t>
            </a:r>
          </a:p>
        </p:txBody>
      </p:sp>
      <p:sp>
        <p:nvSpPr>
          <p:cNvPr id="45" name="TextBox 44"/>
          <p:cNvSpPr txBox="1"/>
          <p:nvPr/>
        </p:nvSpPr>
        <p:spPr>
          <a:xfrm>
            <a:off x="5410200" y="4419600"/>
            <a:ext cx="689612" cy="584775"/>
          </a:xfrm>
          <a:prstGeom prst="rect">
            <a:avLst/>
          </a:prstGeom>
          <a:noFill/>
        </p:spPr>
        <p:txBody>
          <a:bodyPr wrap="none" rtlCol="0">
            <a:spAutoFit/>
          </a:bodyPr>
          <a:lstStyle/>
          <a:p>
            <a:r>
              <a:rPr lang="en-US" sz="1600" dirty="0"/>
              <a:t>Lost </a:t>
            </a:r>
          </a:p>
          <a:p>
            <a:r>
              <a:rPr lang="en-US" sz="1600" dirty="0"/>
              <a:t>as sea</a:t>
            </a:r>
          </a:p>
        </p:txBody>
      </p:sp>
      <p:sp>
        <p:nvSpPr>
          <p:cNvPr id="46" name="TextBox 45"/>
          <p:cNvSpPr txBox="1"/>
          <p:nvPr/>
        </p:nvSpPr>
        <p:spPr>
          <a:xfrm>
            <a:off x="7315200" y="2057400"/>
            <a:ext cx="938462" cy="338554"/>
          </a:xfrm>
          <a:prstGeom prst="rect">
            <a:avLst/>
          </a:prstGeom>
          <a:noFill/>
        </p:spPr>
        <p:txBody>
          <a:bodyPr wrap="none" rtlCol="0">
            <a:spAutoFit/>
          </a:bodyPr>
          <a:lstStyle/>
          <a:p>
            <a:r>
              <a:rPr lang="en-US" sz="1600" dirty="0"/>
              <a:t>3rd node</a:t>
            </a:r>
          </a:p>
        </p:txBody>
      </p:sp>
      <p:sp>
        <p:nvSpPr>
          <p:cNvPr id="47" name="TextBox 46"/>
          <p:cNvSpPr txBox="1"/>
          <p:nvPr/>
        </p:nvSpPr>
        <p:spPr>
          <a:xfrm>
            <a:off x="6934200" y="3962400"/>
            <a:ext cx="938462" cy="338554"/>
          </a:xfrm>
          <a:prstGeom prst="rect">
            <a:avLst/>
          </a:prstGeom>
          <a:noFill/>
        </p:spPr>
        <p:txBody>
          <a:bodyPr wrap="none" rtlCol="0">
            <a:spAutoFit/>
          </a:bodyPr>
          <a:lstStyle/>
          <a:p>
            <a:r>
              <a:rPr lang="en-US" sz="1600" dirty="0"/>
              <a:t>3rd node</a:t>
            </a:r>
          </a:p>
        </p:txBody>
      </p:sp>
      <p:sp>
        <p:nvSpPr>
          <p:cNvPr id="48" name="TextBox 47"/>
          <p:cNvSpPr txBox="1"/>
          <p:nvPr/>
        </p:nvSpPr>
        <p:spPr>
          <a:xfrm>
            <a:off x="6172200" y="5562600"/>
            <a:ext cx="976549" cy="338554"/>
          </a:xfrm>
          <a:prstGeom prst="rect">
            <a:avLst/>
          </a:prstGeom>
          <a:noFill/>
        </p:spPr>
        <p:txBody>
          <a:bodyPr wrap="none" rtlCol="0">
            <a:spAutoFit/>
          </a:bodyPr>
          <a:lstStyle/>
          <a:p>
            <a:r>
              <a:rPr lang="en-US" sz="1600" dirty="0"/>
              <a:t>2nd node</a:t>
            </a:r>
          </a:p>
        </p:txBody>
      </p:sp>
      <p:sp>
        <p:nvSpPr>
          <p:cNvPr id="37" name="TextBox 36"/>
          <p:cNvSpPr txBox="1"/>
          <p:nvPr/>
        </p:nvSpPr>
        <p:spPr>
          <a:xfrm>
            <a:off x="228600" y="152400"/>
            <a:ext cx="1524200" cy="1200329"/>
          </a:xfrm>
          <a:prstGeom prst="rect">
            <a:avLst/>
          </a:prstGeom>
          <a:noFill/>
        </p:spPr>
        <p:txBody>
          <a:bodyPr wrap="none" rtlCol="0">
            <a:spAutoFit/>
          </a:bodyPr>
          <a:lstStyle/>
          <a:p>
            <a:r>
              <a:rPr lang="en-US" sz="2400" b="1" dirty="0"/>
              <a:t>Removing </a:t>
            </a:r>
          </a:p>
          <a:p>
            <a:r>
              <a:rPr lang="en-US" sz="2400" b="1" dirty="0"/>
              <a:t>2</a:t>
            </a:r>
            <a:r>
              <a:rPr lang="en-US" sz="2400" b="1" baseline="30000" dirty="0"/>
              <a:t>nd</a:t>
            </a:r>
            <a:r>
              <a:rPr lang="en-US" sz="2400" b="1" dirty="0"/>
              <a:t> node</a:t>
            </a:r>
          </a:p>
          <a:p>
            <a:r>
              <a:rPr lang="en-US" sz="2400" b="1" dirty="0"/>
              <a:t> from LL</a:t>
            </a:r>
          </a:p>
        </p:txBody>
      </p:sp>
      <p:cxnSp>
        <p:nvCxnSpPr>
          <p:cNvPr id="51" name="Straight Connector 50"/>
          <p:cNvCxnSpPr/>
          <p:nvPr/>
        </p:nvCxnSpPr>
        <p:spPr>
          <a:xfrm>
            <a:off x="6324600" y="3962400"/>
            <a:ext cx="533400" cy="30480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562600" y="5334000"/>
            <a:ext cx="609600" cy="60960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962400" y="304800"/>
            <a:ext cx="4570547" cy="646331"/>
          </a:xfrm>
          <a:prstGeom prst="rect">
            <a:avLst/>
          </a:prstGeom>
          <a:noFill/>
        </p:spPr>
        <p:txBody>
          <a:bodyPr wrap="none" rtlCol="0">
            <a:spAutoFit/>
          </a:bodyPr>
          <a:lstStyle/>
          <a:p>
            <a:r>
              <a:rPr lang="en-US" dirty="0"/>
              <a:t>Copy the next node reference in 2</a:t>
            </a:r>
            <a:r>
              <a:rPr lang="en-US" baseline="30000" dirty="0"/>
              <a:t>nd</a:t>
            </a:r>
            <a:r>
              <a:rPr lang="en-US" dirty="0"/>
              <a:t> node (red)</a:t>
            </a:r>
          </a:p>
          <a:p>
            <a:r>
              <a:rPr lang="en-US" dirty="0"/>
              <a:t>to next node reference in 1</a:t>
            </a:r>
            <a:r>
              <a:rPr lang="en-US" baseline="30000" dirty="0"/>
              <a:t>st</a:t>
            </a:r>
            <a:r>
              <a:rPr lang="en-US" dirty="0"/>
              <a:t> node</a:t>
            </a:r>
          </a:p>
        </p:txBody>
      </p:sp>
      <p:sp>
        <p:nvSpPr>
          <p:cNvPr id="59" name="TextBox 58"/>
          <p:cNvSpPr txBox="1"/>
          <p:nvPr/>
        </p:nvSpPr>
        <p:spPr>
          <a:xfrm>
            <a:off x="381000" y="5562600"/>
            <a:ext cx="3660874" cy="1200329"/>
          </a:xfrm>
          <a:prstGeom prst="rect">
            <a:avLst/>
          </a:prstGeom>
          <a:noFill/>
        </p:spPr>
        <p:txBody>
          <a:bodyPr wrap="none" rtlCol="0">
            <a:spAutoFit/>
          </a:bodyPr>
          <a:lstStyle/>
          <a:p>
            <a:r>
              <a:rPr lang="en-US" dirty="0"/>
              <a:t>While the lost boat still has a pointer</a:t>
            </a:r>
          </a:p>
          <a:p>
            <a:r>
              <a:rPr lang="en-US" dirty="0"/>
              <a:t>to the new 2</a:t>
            </a:r>
            <a:r>
              <a:rPr lang="en-US" baseline="30000" dirty="0"/>
              <a:t>nd</a:t>
            </a:r>
            <a:r>
              <a:rPr lang="en-US" dirty="0"/>
              <a:t> boat, its useless, since</a:t>
            </a:r>
          </a:p>
          <a:p>
            <a:r>
              <a:rPr lang="en-US" dirty="0"/>
              <a:t>no one can find that boat, no one </a:t>
            </a:r>
          </a:p>
          <a:p>
            <a:r>
              <a:rPr lang="en-US" dirty="0"/>
              <a:t>points to it any more</a:t>
            </a:r>
          </a:p>
        </p:txBody>
      </p:sp>
    </p:spTree>
    <p:extLst>
      <p:ext uri="{BB962C8B-B14F-4D97-AF65-F5344CB8AC3E}">
        <p14:creationId xmlns:p14="http://schemas.microsoft.com/office/powerpoint/2010/main" val="18189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We will cover</a:t>
            </a:r>
          </a:p>
        </p:txBody>
      </p:sp>
      <p:sp>
        <p:nvSpPr>
          <p:cNvPr id="3" name="Content Placeholder 2"/>
          <p:cNvSpPr>
            <a:spLocks noGrp="1"/>
          </p:cNvSpPr>
          <p:nvPr>
            <p:ph idx="1"/>
          </p:nvPr>
        </p:nvSpPr>
        <p:spPr/>
        <p:txBody>
          <a:bodyPr>
            <a:normAutofit/>
          </a:bodyPr>
          <a:lstStyle/>
          <a:p>
            <a:r>
              <a:rPr lang="en-US" sz="2800" dirty="0"/>
              <a:t>Print()</a:t>
            </a:r>
          </a:p>
          <a:p>
            <a:r>
              <a:rPr lang="en-US" sz="2800" dirty="0"/>
              <a:t>Find(value)</a:t>
            </a:r>
          </a:p>
          <a:p>
            <a:r>
              <a:rPr lang="en-US" sz="2800" dirty="0"/>
              <a:t>RemoveByValue(value)  You will code</a:t>
            </a:r>
          </a:p>
        </p:txBody>
      </p:sp>
    </p:spTree>
    <p:extLst>
      <p:ext uri="{BB962C8B-B14F-4D97-AF65-F5344CB8AC3E}">
        <p14:creationId xmlns:p14="http://schemas.microsoft.com/office/powerpoint/2010/main" val="102666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“Traverse a structure”</a:t>
            </a:r>
          </a:p>
        </p:txBody>
      </p:sp>
      <p:sp>
        <p:nvSpPr>
          <p:cNvPr id="3" name="Content Placeholder 2"/>
          <p:cNvSpPr>
            <a:spLocks noGrp="1"/>
          </p:cNvSpPr>
          <p:nvPr>
            <p:ph idx="1"/>
          </p:nvPr>
        </p:nvSpPr>
        <p:spPr/>
        <p:txBody>
          <a:bodyPr>
            <a:normAutofit fontScale="92500" lnSpcReduction="20000"/>
          </a:bodyPr>
          <a:lstStyle/>
          <a:p>
            <a:r>
              <a:rPr lang="en-US" dirty="0"/>
              <a:t>With the multiple ADT structures we will be looking at, often we will want to “visit” every node in the structure.  Maybe to print every value or to search to see if a value is present.</a:t>
            </a:r>
          </a:p>
          <a:p>
            <a:r>
              <a:rPr lang="en-US" dirty="0"/>
              <a:t>This process of “walking” to every node is often called traversing. </a:t>
            </a:r>
          </a:p>
          <a:p>
            <a:r>
              <a:rPr lang="en-US" dirty="0"/>
              <a:t>Often the general form of this is:</a:t>
            </a:r>
          </a:p>
          <a:p>
            <a:pPr lvl="1"/>
            <a:r>
              <a:rPr lang="en-US" dirty="0"/>
              <a:t>1.Setup</a:t>
            </a:r>
          </a:p>
          <a:p>
            <a:pPr lvl="1"/>
            <a:r>
              <a:rPr lang="en-US" dirty="0"/>
              <a:t>2.Iteration Logic</a:t>
            </a:r>
          </a:p>
          <a:p>
            <a:pPr lvl="1"/>
            <a:r>
              <a:rPr lang="en-US" dirty="0"/>
              <a:t>3.Work (that is done at each iteration)</a:t>
            </a:r>
          </a:p>
          <a:p>
            <a:pPr lvl="1"/>
            <a:r>
              <a:rPr lang="en-US" dirty="0"/>
              <a:t>4.Teardown (anything that happens after the iteration)</a:t>
            </a:r>
          </a:p>
          <a:p>
            <a:endParaRPr lang="en-US" dirty="0"/>
          </a:p>
        </p:txBody>
      </p:sp>
    </p:spTree>
    <p:extLst>
      <p:ext uri="{BB962C8B-B14F-4D97-AF65-F5344CB8AC3E}">
        <p14:creationId xmlns:p14="http://schemas.microsoft.com/office/powerpoint/2010/main" val="323945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a:t>Print all node values in Linked List</a:t>
            </a: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frontOfList </a:t>
            </a:r>
            <a:r>
              <a:rPr lang="en-US" dirty="0" err="1"/>
              <a:t>Obj</a:t>
            </a:r>
            <a:r>
              <a:rPr lang="en-US" dirty="0"/>
              <a:t> ref</a:t>
            </a:r>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a:t>null</a:t>
            </a:r>
          </a:p>
        </p:txBody>
      </p:sp>
      <p:sp>
        <p:nvSpPr>
          <p:cNvPr id="3" name="TextBox 2"/>
          <p:cNvSpPr txBox="1"/>
          <p:nvPr/>
        </p:nvSpPr>
        <p:spPr>
          <a:xfrm>
            <a:off x="533400" y="4343400"/>
            <a:ext cx="7650108" cy="1477328"/>
          </a:xfrm>
          <a:prstGeom prst="rect">
            <a:avLst/>
          </a:prstGeom>
          <a:noFill/>
        </p:spPr>
        <p:txBody>
          <a:bodyPr wrap="none" rtlCol="0">
            <a:spAutoFit/>
          </a:bodyPr>
          <a:lstStyle/>
          <a:p>
            <a:r>
              <a:rPr lang="en-US" i="1" dirty="0"/>
              <a:t>The four steps to do "Linked List Traversal" schema are:</a:t>
            </a:r>
          </a:p>
          <a:p>
            <a:r>
              <a:rPr lang="en-US" i="1" dirty="0"/>
              <a:t>// 1.Setup: create a current object ref object</a:t>
            </a:r>
          </a:p>
          <a:p>
            <a:r>
              <a:rPr lang="en-US" i="1" dirty="0"/>
              <a:t>// 2.Iteration Logic: create a while list, until ref object is null</a:t>
            </a:r>
          </a:p>
          <a:p>
            <a:r>
              <a:rPr lang="en-US" i="1" dirty="0"/>
              <a:t>// 3.Work (that is done at each iteration): Write out the value of current </a:t>
            </a:r>
            <a:r>
              <a:rPr lang="en-US" i="1" dirty="0" err="1"/>
              <a:t>obj</a:t>
            </a:r>
            <a:r>
              <a:rPr lang="en-US" i="1" dirty="0"/>
              <a:t> ref</a:t>
            </a:r>
          </a:p>
          <a:p>
            <a:r>
              <a:rPr lang="en-US" i="1" dirty="0"/>
              <a:t>// 4.Teardown (anything that happens after the iteration): none for this example</a:t>
            </a:r>
          </a:p>
        </p:txBody>
      </p:sp>
      <p:sp>
        <p:nvSpPr>
          <p:cNvPr id="6" name="TextBox 5"/>
          <p:cNvSpPr txBox="1"/>
          <p:nvPr/>
        </p:nvSpPr>
        <p:spPr>
          <a:xfrm>
            <a:off x="2819400" y="1066800"/>
            <a:ext cx="2864887" cy="400110"/>
          </a:xfrm>
          <a:prstGeom prst="rect">
            <a:avLst/>
          </a:prstGeom>
          <a:noFill/>
        </p:spPr>
        <p:txBody>
          <a:bodyPr wrap="none" rtlCol="0">
            <a:spAutoFit/>
          </a:bodyPr>
          <a:lstStyle/>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Print()</a:t>
            </a:r>
            <a:endParaRPr lang="en-US" sz="2000" dirty="0"/>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5" name="Straight Arrow Connector 14"/>
          <p:cNvCxnSpPr>
            <a:endCxn id="12" idx="1"/>
          </p:cNvCxnSpPr>
          <p:nvPr/>
        </p:nvCxnSpPr>
        <p:spPr>
          <a:xfrm>
            <a:off x="2971800" y="2667000"/>
            <a:ext cx="10668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14800" y="16764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20" name="TextBox 19"/>
          <p:cNvSpPr txBox="1"/>
          <p:nvPr/>
        </p:nvSpPr>
        <p:spPr>
          <a:xfrm>
            <a:off x="6324600" y="2819400"/>
            <a:ext cx="1485600" cy="369332"/>
          </a:xfrm>
          <a:prstGeom prst="rect">
            <a:avLst/>
          </a:prstGeom>
          <a:noFill/>
        </p:spPr>
        <p:txBody>
          <a:bodyPr wrap="none" rtlCol="0">
            <a:spAutoFit/>
          </a:bodyPr>
          <a:lstStyle/>
          <a:p>
            <a:r>
              <a:rPr lang="en-US" dirty="0"/>
              <a:t>Print value of </a:t>
            </a:r>
          </a:p>
        </p:txBody>
      </p:sp>
      <p:sp>
        <p:nvSpPr>
          <p:cNvPr id="21" name="TextBox 20"/>
          <p:cNvSpPr txBox="1"/>
          <p:nvPr/>
        </p:nvSpPr>
        <p:spPr>
          <a:xfrm>
            <a:off x="3886200" y="2057400"/>
            <a:ext cx="4726615" cy="646331"/>
          </a:xfrm>
          <a:prstGeom prst="rect">
            <a:avLst/>
          </a:prstGeom>
          <a:noFill/>
        </p:spPr>
        <p:txBody>
          <a:bodyPr wrap="none" rtlCol="0">
            <a:spAutoFit/>
          </a:bodyPr>
          <a:lstStyle/>
          <a:p>
            <a:pPr algn="ctr"/>
            <a:r>
              <a:rPr lang="en-US" i="1" dirty="0">
                <a:solidFill>
                  <a:schemeClr val="accent6">
                    <a:lumMod val="75000"/>
                  </a:schemeClr>
                </a:solidFill>
              </a:rPr>
              <a:t>At this point, frontOfList = cur = the first list node</a:t>
            </a:r>
          </a:p>
          <a:p>
            <a:pPr algn="ctr"/>
            <a:r>
              <a:rPr lang="en-US" i="1" dirty="0">
                <a:solidFill>
                  <a:schemeClr val="accent6">
                    <a:lumMod val="75000"/>
                  </a:schemeClr>
                </a:solidFill>
              </a:rPr>
              <a:t>3 object names, but just one object!</a:t>
            </a:r>
          </a:p>
        </p:txBody>
      </p:sp>
    </p:spTree>
    <p:extLst>
      <p:ext uri="{BB962C8B-B14F-4D97-AF65-F5344CB8AC3E}">
        <p14:creationId xmlns:p14="http://schemas.microsoft.com/office/powerpoint/2010/main" val="70064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Linked List Print()</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Print()</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8000"/>
                </a:solidFill>
                <a:highlight>
                  <a:srgbClr val="FFFFFF"/>
                </a:highlight>
                <a:latin typeface="Consolas" panose="020B0609020204030204" pitchFamily="49" charset="0"/>
              </a:rPr>
              <a:t>// The four steps in the "Linked List Traversal" schema are: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1.Setup</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2.Iteration Logic</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3.Work (that is done at each iteration)</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4.Teardown (anything that happens after the iteration)</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a simple 'list traversal' schema, </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8000"/>
                </a:solidFill>
                <a:highlight>
                  <a:srgbClr val="FFFFFF"/>
                </a:highlight>
                <a:latin typeface="Consolas" panose="020B0609020204030204" pitchFamily="49" charset="0"/>
              </a:rPr>
              <a:t>// just start at top, grab one, use it, then use its pointer to change the current one to the next one.</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2B91AF"/>
                </a:solidFill>
                <a:highlight>
                  <a:srgbClr val="FFFFFF"/>
                </a:highlight>
                <a:latin typeface="Consolas" panose="020B0609020204030204" pitchFamily="49" charset="0"/>
              </a:rPr>
              <a:t>    LinkedListNode</a:t>
            </a:r>
            <a:r>
              <a:rPr lang="en-US" sz="2000" dirty="0">
                <a:solidFill>
                  <a:srgbClr val="000000"/>
                </a:solidFill>
                <a:highlight>
                  <a:srgbClr val="FFFFFF"/>
                </a:highlight>
                <a:latin typeface="Consolas" panose="020B0609020204030204" pitchFamily="49" charset="0"/>
              </a:rPr>
              <a:t> cur = frontOfList;     </a:t>
            </a:r>
            <a:r>
              <a:rPr lang="en-US" sz="2000" dirty="0">
                <a:solidFill>
                  <a:srgbClr val="008000"/>
                </a:solidFill>
                <a:highlight>
                  <a:srgbClr val="FFFFFF"/>
                </a:highlight>
                <a:latin typeface="Consolas" panose="020B0609020204030204" pitchFamily="49" charset="0"/>
              </a:rPr>
              <a:t>// 1.Setup</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while</a:t>
            </a:r>
            <a:r>
              <a:rPr lang="en-US" sz="2000" dirty="0">
                <a:solidFill>
                  <a:srgbClr val="000000"/>
                </a:solidFill>
                <a:highlight>
                  <a:srgbClr val="FFFFFF"/>
                </a:highlight>
                <a:latin typeface="Consolas" panose="020B0609020204030204" pitchFamily="49" charset="0"/>
              </a:rPr>
              <a:t> (cur != </a:t>
            </a:r>
            <a:r>
              <a:rPr lang="en-US" sz="2000" dirty="0">
                <a:solidFill>
                  <a:srgbClr val="0000FF"/>
                </a:solidFill>
                <a:highlight>
                  <a:srgbClr val="FFFFFF"/>
                </a:highlight>
                <a:latin typeface="Consolas" panose="020B0609020204030204" pitchFamily="49" charset="0"/>
              </a:rPr>
              <a:t>null</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2.Iteration Logic</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Console</a:t>
            </a:r>
            <a:r>
              <a:rPr lang="en-US" sz="2000" dirty="0" err="1">
                <a:solidFill>
                  <a:srgbClr val="000000"/>
                </a:solidFill>
                <a:highlight>
                  <a:srgbClr val="FFFFFF"/>
                </a:highlight>
                <a:latin typeface="Consolas" panose="020B0609020204030204" pitchFamily="49" charset="0"/>
              </a:rPr>
              <a:t>.WriteLine</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cur.node_data</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3.Work (done at each iteration)</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cur = </a:t>
            </a:r>
            <a:r>
              <a:rPr lang="en-US" sz="2000" dirty="0" err="1">
                <a:solidFill>
                  <a:srgbClr val="000000"/>
                </a:solidFill>
                <a:highlight>
                  <a:srgbClr val="FFFFFF"/>
                </a:highlight>
                <a:latin typeface="Consolas" panose="020B0609020204030204" pitchFamily="49" charset="0"/>
              </a:rPr>
              <a:t>cur.node_next_pointer</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2.Iteration Logic</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4.Teardown (anything that happens after the iteration)</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endParaRPr lang="en-US" sz="2000" dirty="0">
              <a:solidFill>
                <a:srgbClr val="222222"/>
              </a:solidFill>
            </a:endParaRPr>
          </a:p>
        </p:txBody>
      </p:sp>
      <p:sp>
        <p:nvSpPr>
          <p:cNvPr id="4" name="TextBox 3"/>
          <p:cNvSpPr txBox="1"/>
          <p:nvPr/>
        </p:nvSpPr>
        <p:spPr>
          <a:xfrm>
            <a:off x="437972" y="5715000"/>
            <a:ext cx="8294707" cy="923330"/>
          </a:xfrm>
          <a:prstGeom prst="rect">
            <a:avLst/>
          </a:prstGeom>
          <a:noFill/>
        </p:spPr>
        <p:txBody>
          <a:bodyPr wrap="none" rtlCol="0">
            <a:spAutoFit/>
          </a:bodyPr>
          <a:lstStyle/>
          <a:p>
            <a:r>
              <a:rPr lang="en-US" dirty="0"/>
              <a:t>This one is straightforward, as you walk to each node and do something with it. </a:t>
            </a:r>
          </a:p>
          <a:p>
            <a:r>
              <a:rPr lang="en-US" dirty="0"/>
              <a:t>As you will see, sometimes you have to walk to the node </a:t>
            </a:r>
            <a:r>
              <a:rPr lang="en-US" i="1" dirty="0"/>
              <a:t>just before </a:t>
            </a:r>
            <a:r>
              <a:rPr lang="en-US" dirty="0"/>
              <a:t>the one you want,</a:t>
            </a:r>
          </a:p>
          <a:p>
            <a:r>
              <a:rPr lang="en-US" dirty="0"/>
              <a:t>and then work </a:t>
            </a:r>
            <a:r>
              <a:rPr lang="en-US" i="1" dirty="0"/>
              <a:t>thru</a:t>
            </a:r>
            <a:r>
              <a:rPr lang="en-US" dirty="0"/>
              <a:t> that node on the targeted one. </a:t>
            </a:r>
          </a:p>
        </p:txBody>
      </p:sp>
    </p:spTree>
    <p:extLst>
      <p:ext uri="{BB962C8B-B14F-4D97-AF65-F5344CB8AC3E}">
        <p14:creationId xmlns:p14="http://schemas.microsoft.com/office/powerpoint/2010/main" val="11106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Linked List:  Find(value) &amp; RemoveByValue(value)</a:t>
            </a:r>
          </a:p>
        </p:txBody>
      </p:sp>
      <p:sp>
        <p:nvSpPr>
          <p:cNvPr id="3" name="Content Placeholder 2"/>
          <p:cNvSpPr>
            <a:spLocks noGrp="1"/>
          </p:cNvSpPr>
          <p:nvPr>
            <p:ph idx="1"/>
          </p:nvPr>
        </p:nvSpPr>
        <p:spPr/>
        <p:txBody>
          <a:bodyPr/>
          <a:lstStyle/>
          <a:p>
            <a:r>
              <a:rPr lang="en-US" dirty="0"/>
              <a:t> Generally useful, but also, imagine we used the Value as a </a:t>
            </a:r>
            <a:r>
              <a:rPr lang="en-US" b="1" i="1" dirty="0"/>
              <a:t>key</a:t>
            </a:r>
            <a:r>
              <a:rPr lang="en-US" dirty="0"/>
              <a:t>, and our LinkedListNode definition was expanded to also include a data property, which could be an object like a Account, or Student</a:t>
            </a:r>
          </a:p>
        </p:txBody>
      </p:sp>
    </p:spTree>
    <p:extLst>
      <p:ext uri="{BB962C8B-B14F-4D97-AF65-F5344CB8AC3E}">
        <p14:creationId xmlns:p14="http://schemas.microsoft.com/office/powerpoint/2010/main" val="153424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a:solidFill>
                  <a:srgbClr val="000000"/>
                </a:solidFill>
                <a:highlight>
                  <a:srgbClr val="FFFFFF"/>
                </a:highlight>
                <a:latin typeface="Consolas" panose="020B0609020204030204" pitchFamily="49" charset="0"/>
              </a:rPr>
              <a:t>Find(key)</a:t>
            </a:r>
            <a:endParaRPr lang="en-US" sz="3600" dirty="0"/>
          </a:p>
        </p:txBody>
      </p:sp>
      <p:sp>
        <p:nvSpPr>
          <p:cNvPr id="4" name="Rectangle 3"/>
          <p:cNvSpPr/>
          <p:nvPr/>
        </p:nvSpPr>
        <p:spPr>
          <a:xfrm>
            <a:off x="307759" y="962055"/>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frontOfList </a:t>
            </a:r>
            <a:r>
              <a:rPr lang="en-US" dirty="0" err="1"/>
              <a:t>Obj</a:t>
            </a:r>
            <a:r>
              <a:rPr lang="en-US" dirty="0"/>
              <a:t> ref</a:t>
            </a:r>
          </a:p>
        </p:txBody>
      </p:sp>
      <p:sp>
        <p:nvSpPr>
          <p:cNvPr id="6" name="TextBox 5"/>
          <p:cNvSpPr txBox="1"/>
          <p:nvPr/>
        </p:nvSpPr>
        <p:spPr>
          <a:xfrm>
            <a:off x="2819400" y="1066800"/>
            <a:ext cx="4134465" cy="400110"/>
          </a:xfrm>
          <a:prstGeom prst="rect">
            <a:avLst/>
          </a:prstGeom>
          <a:noFill/>
        </p:spPr>
        <p:txBody>
          <a:bodyPr wrap="none" rtlCol="0">
            <a:spAutoFit/>
          </a:bodyPr>
          <a:lstStyle/>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student</a:t>
            </a:r>
            <a:r>
              <a:rPr lang="en-US" sz="2000" dirty="0">
                <a:solidFill>
                  <a:srgbClr val="000000"/>
                </a:solidFill>
                <a:highlight>
                  <a:srgbClr val="FFFFFF"/>
                </a:highlight>
                <a:latin typeface="Consolas" panose="020B0609020204030204" pitchFamily="49" charset="0"/>
              </a:rPr>
              <a:t> Find(</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SID)</a:t>
            </a:r>
          </a:p>
        </p:txBody>
      </p:sp>
      <p:sp>
        <p:nvSpPr>
          <p:cNvPr id="11" name="Rectangle 10"/>
          <p:cNvSpPr/>
          <p:nvPr/>
        </p:nvSpPr>
        <p:spPr>
          <a:xfrm>
            <a:off x="2438400" y="2057400"/>
            <a:ext cx="251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 = x</a:t>
            </a:r>
          </a:p>
          <a:p>
            <a:r>
              <a:rPr lang="en-US" dirty="0" err="1"/>
              <a:t>studentObject</a:t>
            </a:r>
            <a:endParaRPr lang="en-US" dirty="0"/>
          </a:p>
          <a:p>
            <a:r>
              <a:rPr lang="en-US" dirty="0"/>
              <a:t>Name of </a:t>
            </a:r>
            <a:r>
              <a:rPr lang="en-US" dirty="0" err="1"/>
              <a:t>NextNode</a:t>
            </a:r>
            <a:r>
              <a:rPr lang="en-US" dirty="0"/>
              <a:t> </a:t>
            </a:r>
            <a:r>
              <a:rPr lang="en-US" dirty="0" err="1"/>
              <a:t>Obj</a:t>
            </a:r>
            <a:r>
              <a:rPr lang="en-US" dirty="0"/>
              <a:t> </a:t>
            </a:r>
          </a:p>
        </p:txBody>
      </p:sp>
      <p:cxnSp>
        <p:nvCxnSpPr>
          <p:cNvPr id="13" name="Straight Arrow Connector 12"/>
          <p:cNvCxnSpPr>
            <a:cxnSpLocks/>
          </p:cNvCxnSpPr>
          <p:nvPr/>
        </p:nvCxnSpPr>
        <p:spPr>
          <a:xfrm>
            <a:off x="2133600" y="1266855"/>
            <a:ext cx="1562100" cy="73339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7086600" y="5638800"/>
            <a:ext cx="381000" cy="55251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20" idx="0"/>
          </p:cNvCxnSpPr>
          <p:nvPr/>
        </p:nvCxnSpPr>
        <p:spPr>
          <a:xfrm>
            <a:off x="4724400" y="2857380"/>
            <a:ext cx="162232" cy="55251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629332" y="3409890"/>
            <a:ext cx="251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 = x</a:t>
            </a:r>
          </a:p>
          <a:p>
            <a:r>
              <a:rPr lang="en-US" dirty="0" err="1"/>
              <a:t>studentObject</a:t>
            </a:r>
            <a:endParaRPr lang="en-US" dirty="0"/>
          </a:p>
          <a:p>
            <a:r>
              <a:rPr lang="en-US" dirty="0"/>
              <a:t>Name of </a:t>
            </a:r>
            <a:r>
              <a:rPr lang="en-US" dirty="0" err="1"/>
              <a:t>NextNode</a:t>
            </a:r>
            <a:r>
              <a:rPr lang="en-US" dirty="0"/>
              <a:t> </a:t>
            </a:r>
            <a:r>
              <a:rPr lang="en-US" dirty="0" err="1"/>
              <a:t>Obj</a:t>
            </a:r>
            <a:r>
              <a:rPr lang="en-US" dirty="0"/>
              <a:t> </a:t>
            </a:r>
          </a:p>
        </p:txBody>
      </p:sp>
      <p:cxnSp>
        <p:nvCxnSpPr>
          <p:cNvPr id="24" name="Straight Arrow Connector 23"/>
          <p:cNvCxnSpPr>
            <a:cxnSpLocks/>
            <a:endCxn id="25" idx="0"/>
          </p:cNvCxnSpPr>
          <p:nvPr/>
        </p:nvCxnSpPr>
        <p:spPr>
          <a:xfrm>
            <a:off x="5895668" y="4248090"/>
            <a:ext cx="162232" cy="55251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800600" y="4800600"/>
            <a:ext cx="251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 = x</a:t>
            </a:r>
          </a:p>
          <a:p>
            <a:r>
              <a:rPr lang="en-US" dirty="0" err="1"/>
              <a:t>studentObject</a:t>
            </a:r>
            <a:endParaRPr lang="en-US" dirty="0"/>
          </a:p>
          <a:p>
            <a:r>
              <a:rPr lang="en-US" dirty="0"/>
              <a:t>Name of </a:t>
            </a:r>
            <a:r>
              <a:rPr lang="en-US" dirty="0" err="1"/>
              <a:t>NextNode</a:t>
            </a:r>
            <a:r>
              <a:rPr lang="en-US" dirty="0"/>
              <a:t> </a:t>
            </a:r>
            <a:r>
              <a:rPr lang="en-US" dirty="0" err="1"/>
              <a:t>Obj</a:t>
            </a:r>
            <a:r>
              <a:rPr lang="en-US" dirty="0"/>
              <a:t> </a:t>
            </a:r>
          </a:p>
        </p:txBody>
      </p:sp>
      <p:sp>
        <p:nvSpPr>
          <p:cNvPr id="28" name="TextBox 27"/>
          <p:cNvSpPr txBox="1"/>
          <p:nvPr/>
        </p:nvSpPr>
        <p:spPr>
          <a:xfrm>
            <a:off x="7346272" y="5929700"/>
            <a:ext cx="433132" cy="523220"/>
          </a:xfrm>
          <a:prstGeom prst="rect">
            <a:avLst/>
          </a:prstGeom>
          <a:noFill/>
        </p:spPr>
        <p:txBody>
          <a:bodyPr wrap="none" rtlCol="0">
            <a:spAutoFit/>
          </a:bodyPr>
          <a:lstStyle/>
          <a:p>
            <a:r>
              <a:rPr lang="en-US" sz="2800" dirty="0"/>
              <a:t>…</a:t>
            </a:r>
            <a:endParaRPr lang="en-US" dirty="0"/>
          </a:p>
        </p:txBody>
      </p:sp>
    </p:spTree>
    <p:extLst>
      <p:ext uri="{BB962C8B-B14F-4D97-AF65-F5344CB8AC3E}">
        <p14:creationId xmlns:p14="http://schemas.microsoft.com/office/powerpoint/2010/main" val="19911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a:solidFill>
                  <a:srgbClr val="000000"/>
                </a:solidFill>
                <a:highlight>
                  <a:srgbClr val="FFFFFF"/>
                </a:highlight>
                <a:latin typeface="Consolas" panose="020B0609020204030204" pitchFamily="49" charset="0"/>
              </a:rPr>
              <a:t>Find(value)</a:t>
            </a:r>
            <a:endParaRPr lang="en-US" sz="3600" dirty="0"/>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frontOfList </a:t>
            </a:r>
            <a:r>
              <a:rPr lang="en-US" dirty="0" err="1"/>
              <a:t>Obj</a:t>
            </a:r>
            <a:r>
              <a:rPr lang="en-US" dirty="0"/>
              <a:t> ref</a:t>
            </a:r>
          </a:p>
        </p:txBody>
      </p:sp>
      <p:sp>
        <p:nvSpPr>
          <p:cNvPr id="5" name="Rectangle 4"/>
          <p:cNvSpPr/>
          <p:nvPr/>
        </p:nvSpPr>
        <p:spPr>
          <a:xfrm>
            <a:off x="5562600" y="3505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a:t>null</a:t>
            </a:r>
          </a:p>
        </p:txBody>
      </p:sp>
      <p:sp>
        <p:nvSpPr>
          <p:cNvPr id="3" name="TextBox 2"/>
          <p:cNvSpPr txBox="1"/>
          <p:nvPr/>
        </p:nvSpPr>
        <p:spPr>
          <a:xfrm>
            <a:off x="533400" y="4343400"/>
            <a:ext cx="5735096" cy="2031325"/>
          </a:xfrm>
          <a:prstGeom prst="rect">
            <a:avLst/>
          </a:prstGeom>
          <a:noFill/>
        </p:spPr>
        <p:txBody>
          <a:bodyPr wrap="none" rtlCol="0">
            <a:spAutoFit/>
          </a:bodyPr>
          <a:lstStyle/>
          <a:p>
            <a:r>
              <a:rPr lang="en-US" i="1" dirty="0"/>
              <a:t>Loop: test the value of cur, </a:t>
            </a:r>
          </a:p>
          <a:p>
            <a:r>
              <a:rPr lang="en-US" i="1" dirty="0"/>
              <a:t>	if it’s the one you want</a:t>
            </a:r>
          </a:p>
          <a:p>
            <a:r>
              <a:rPr lang="en-US" i="1" dirty="0"/>
              <a:t>		return true</a:t>
            </a:r>
          </a:p>
          <a:p>
            <a:r>
              <a:rPr lang="en-US" i="1" dirty="0"/>
              <a:t>	If not</a:t>
            </a:r>
          </a:p>
          <a:p>
            <a:r>
              <a:rPr lang="en-US" i="1" dirty="0"/>
              <a:t>		walk down the list following the </a:t>
            </a:r>
            <a:r>
              <a:rPr lang="en-US" i="1" dirty="0" err="1"/>
              <a:t>Obj</a:t>
            </a:r>
            <a:r>
              <a:rPr lang="en-US" i="1" dirty="0"/>
              <a:t> Ref</a:t>
            </a:r>
          </a:p>
          <a:p>
            <a:r>
              <a:rPr lang="en-US" i="1" dirty="0"/>
              <a:t>		If its null, return false, did not find it</a:t>
            </a:r>
          </a:p>
          <a:p>
            <a:r>
              <a:rPr lang="en-US" i="1" dirty="0"/>
              <a:t>		If its not null, do the loop again</a:t>
            </a:r>
          </a:p>
        </p:txBody>
      </p:sp>
      <p:sp>
        <p:nvSpPr>
          <p:cNvPr id="6" name="TextBox 5"/>
          <p:cNvSpPr txBox="1"/>
          <p:nvPr/>
        </p:nvSpPr>
        <p:spPr>
          <a:xfrm>
            <a:off x="2819400" y="1066800"/>
            <a:ext cx="4134465" cy="400110"/>
          </a:xfrm>
          <a:prstGeom prst="rect">
            <a:avLst/>
          </a:prstGeom>
          <a:noFill/>
        </p:spPr>
        <p:txBody>
          <a:bodyPr wrap="none" rtlCol="0">
            <a:spAutoFit/>
          </a:bodyPr>
          <a:lstStyle/>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Find(</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target)</a:t>
            </a:r>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038600" y="2743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 x</a:t>
            </a:r>
          </a:p>
          <a:p>
            <a:pPr algn="ctr"/>
            <a:r>
              <a:rPr lang="en-US" dirty="0" err="1"/>
              <a:t>Obj</a:t>
            </a:r>
            <a:r>
              <a:rPr lang="en-US" dirty="0"/>
              <a:t> ref</a:t>
            </a:r>
          </a:p>
        </p:txBody>
      </p:sp>
      <p:cxnSp>
        <p:nvCxnSpPr>
          <p:cNvPr id="15" name="Straight Arrow Connector 14"/>
          <p:cNvCxnSpPr>
            <a:endCxn id="12" idx="1"/>
          </p:cNvCxnSpPr>
          <p:nvPr/>
        </p:nvCxnSpPr>
        <p:spPr>
          <a:xfrm>
            <a:off x="2971800" y="2667000"/>
            <a:ext cx="10668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14800" y="16764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21" name="TextBox 20"/>
          <p:cNvSpPr txBox="1"/>
          <p:nvPr/>
        </p:nvSpPr>
        <p:spPr>
          <a:xfrm>
            <a:off x="3886200" y="2057400"/>
            <a:ext cx="4726615" cy="646331"/>
          </a:xfrm>
          <a:prstGeom prst="rect">
            <a:avLst/>
          </a:prstGeom>
          <a:noFill/>
        </p:spPr>
        <p:txBody>
          <a:bodyPr wrap="none" rtlCol="0">
            <a:spAutoFit/>
          </a:bodyPr>
          <a:lstStyle/>
          <a:p>
            <a:pPr algn="ctr"/>
            <a:r>
              <a:rPr lang="en-US" i="1" dirty="0">
                <a:solidFill>
                  <a:schemeClr val="accent6">
                    <a:lumMod val="75000"/>
                  </a:schemeClr>
                </a:solidFill>
              </a:rPr>
              <a:t>At this point, frontOfList = cur = the first list node</a:t>
            </a:r>
          </a:p>
          <a:p>
            <a:pPr algn="ctr"/>
            <a:r>
              <a:rPr lang="en-US" i="1" dirty="0">
                <a:solidFill>
                  <a:schemeClr val="accent6">
                    <a:lumMod val="75000"/>
                  </a:schemeClr>
                </a:solidFill>
              </a:rPr>
              <a:t>3 object names, but just one object!</a:t>
            </a:r>
          </a:p>
        </p:txBody>
      </p:sp>
    </p:spTree>
    <p:extLst>
      <p:ext uri="{BB962C8B-B14F-4D97-AF65-F5344CB8AC3E}">
        <p14:creationId xmlns:p14="http://schemas.microsoft.com/office/powerpoint/2010/main" val="7611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sz="4400" dirty="0">
                <a:highlight>
                  <a:srgbClr val="FFFFFF"/>
                </a:highlight>
              </a:rPr>
              <a:t>Walk down the LL until either we hit the end or we find the value</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Find(</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target)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                         </a:t>
            </a:r>
            <a:r>
              <a:rPr lang="en-US" dirty="0">
                <a:solidFill>
                  <a:srgbClr val="008000"/>
                </a:solidFill>
                <a:highlight>
                  <a:srgbClr val="FFFFFF"/>
                </a:highlight>
                <a:latin typeface="Consolas" panose="020B0609020204030204" pitchFamily="49" charset="0"/>
              </a:rPr>
              <a:t>// 1.Setup</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(cur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//if list empty, or at end of list: done 2.Iteration Logic</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cur.node_data</a:t>
            </a:r>
            <a:r>
              <a:rPr lang="en-US" dirty="0">
                <a:solidFill>
                  <a:srgbClr val="000000"/>
                </a:solidFill>
                <a:highlight>
                  <a:srgbClr val="FFFFFF"/>
                </a:highlight>
                <a:latin typeface="Consolas" panose="020B0609020204030204" pitchFamily="49" charset="0"/>
              </a:rPr>
              <a:t> == target)                          </a:t>
            </a:r>
            <a:r>
              <a:rPr lang="en-US" dirty="0">
                <a:solidFill>
                  <a:srgbClr val="008000"/>
                </a:solidFill>
                <a:highlight>
                  <a:srgbClr val="FFFFFF"/>
                </a:highlight>
                <a:latin typeface="Consolas" panose="020B0609020204030204" pitchFamily="49" charset="0"/>
              </a:rPr>
              <a:t>// 3.Work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4. Tear down</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cur = </a:t>
            </a:r>
            <a:r>
              <a:rPr lang="en-US" dirty="0" err="1">
                <a:solidFill>
                  <a:srgbClr val="000000"/>
                </a:solidFill>
                <a:highlight>
                  <a:srgbClr val="FFFFFF"/>
                </a:highlight>
                <a:latin typeface="Consolas" panose="020B0609020204030204" pitchFamily="49" charset="0"/>
              </a:rPr>
              <a:t>cur.node_next_pointer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2.Iteration Logic</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4. Tear down</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4" name="Title 1"/>
          <p:cNvSpPr txBox="1">
            <a:spLocks/>
          </p:cNvSpPr>
          <p:nvPr/>
        </p:nvSpPr>
        <p:spPr>
          <a:xfrm>
            <a:off x="457200" y="762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rgbClr val="000000"/>
                </a:solidFill>
                <a:highlight>
                  <a:srgbClr val="FFFFFF"/>
                </a:highlight>
                <a:latin typeface="Consolas" panose="020B0609020204030204" pitchFamily="49" charset="0"/>
              </a:rPr>
              <a:t>Find(value)</a:t>
            </a:r>
            <a:endParaRPr lang="en-US" sz="2800" dirty="0"/>
          </a:p>
        </p:txBody>
      </p:sp>
    </p:spTree>
    <p:extLst>
      <p:ext uri="{BB962C8B-B14F-4D97-AF65-F5344CB8AC3E}">
        <p14:creationId xmlns:p14="http://schemas.microsoft.com/office/powerpoint/2010/main" val="3497424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TotalTime>
  <Words>1255</Words>
  <Application>Microsoft Office PowerPoint</Application>
  <PresentationFormat>On-screen Show (4:3)</PresentationFormat>
  <Paragraphs>219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Consolas</vt:lpstr>
      <vt:lpstr>Office Theme</vt:lpstr>
      <vt:lpstr>Linked Lists 2</vt:lpstr>
      <vt:lpstr>We will cover</vt:lpstr>
      <vt:lpstr>“Traverse a structure”</vt:lpstr>
      <vt:lpstr>Print all node values in Linked List</vt:lpstr>
      <vt:lpstr>Linked List Print()</vt:lpstr>
      <vt:lpstr>Linked List:  Find(value) &amp; RemoveByValue(value)</vt:lpstr>
      <vt:lpstr>Find(key)</vt:lpstr>
      <vt:lpstr>Find(value)</vt:lpstr>
      <vt:lpstr>PowerPoint Presentation</vt:lpstr>
      <vt:lpstr>Looking thru node pointers  1stLinkedList-Pointers.zip</vt:lpstr>
      <vt:lpstr>RemoveByValue(value)</vt:lpstr>
      <vt:lpstr>RemoveByValue(value)</vt:lpstr>
      <vt:lpstr>RemoveByValue(value)</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151</cp:revision>
  <dcterms:created xsi:type="dcterms:W3CDTF">2013-01-27T23:57:48Z</dcterms:created>
  <dcterms:modified xsi:type="dcterms:W3CDTF">2018-04-17T19:04:31Z</dcterms:modified>
</cp:coreProperties>
</file>