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7" r:id="rId4"/>
    <p:sldId id="268" r:id="rId5"/>
    <p:sldId id="259" r:id="rId6"/>
    <p:sldId id="262" r:id="rId7"/>
    <p:sldId id="263" r:id="rId8"/>
    <p:sldId id="283" r:id="rId9"/>
    <p:sldId id="285" r:id="rId10"/>
    <p:sldId id="286" r:id="rId11"/>
    <p:sldId id="287" r:id="rId12"/>
    <p:sldId id="282" r:id="rId13"/>
    <p:sldId id="275" r:id="rId14"/>
    <p:sldId id="276" r:id="rId15"/>
    <p:sldId id="281" r:id="rId16"/>
    <p:sldId id="280" r:id="rId17"/>
    <p:sldId id="279" r:id="rId18"/>
    <p:sldId id="278" r:id="rId19"/>
    <p:sldId id="28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272"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2A3F05-1E56-41FD-8B47-EADA3141F8BF}" type="datetimeFigureOut">
              <a:rPr lang="en-US" smtClean="0"/>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2A3F05-1E56-41FD-8B47-EADA3141F8BF}" type="datetimeFigureOut">
              <a:rPr lang="en-US" smtClean="0"/>
              <a:t>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2A3F05-1E56-41FD-8B47-EADA3141F8BF}" type="datetimeFigureOut">
              <a:rPr lang="en-US" smtClean="0"/>
              <a:t>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sdn.microsoft.com/en-us/library/ms379573(v=vs.80).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normAutofit/>
          </a:bodyPr>
          <a:lstStyle/>
          <a:p>
            <a:pPr fontAlgn="base"/>
            <a:r>
              <a:rPr lang="en-US" sz="4000" b="1" dirty="0" smtClean="0"/>
              <a:t>BST: Binary Search Tree</a:t>
            </a:r>
            <a:endParaRPr lang="en-US" sz="4000" b="1" dirty="0"/>
          </a:p>
        </p:txBody>
      </p:sp>
      <p:sp>
        <p:nvSpPr>
          <p:cNvPr id="3" name="Subtitle 2"/>
          <p:cNvSpPr>
            <a:spLocks noGrp="1"/>
          </p:cNvSpPr>
          <p:nvPr>
            <p:ph type="subTitle" idx="1"/>
          </p:nvPr>
        </p:nvSpPr>
        <p:spPr>
          <a:xfrm>
            <a:off x="1447800" y="5562600"/>
            <a:ext cx="6400800" cy="1066800"/>
          </a:xfrm>
        </p:spPr>
        <p:txBody>
          <a:bodyPr>
            <a:normAutofit/>
          </a:bodyPr>
          <a:lstStyle/>
          <a:p>
            <a:r>
              <a:rPr lang="en-US" sz="2400" dirty="0" smtClean="0"/>
              <a:t>Kurt Friedrich</a:t>
            </a:r>
          </a:p>
          <a:p>
            <a:r>
              <a:rPr lang="en-US" sz="2400" dirty="0" smtClean="0"/>
              <a:t>Spring 2015</a:t>
            </a:r>
            <a:endParaRPr lang="en-US" sz="2400" dirty="0"/>
          </a:p>
        </p:txBody>
      </p:sp>
      <p:pic>
        <p:nvPicPr>
          <p:cNvPr id="1028" name="Picture 4" descr="http://1.bp.blogspot.com/_UElib2WLeDE/TO7ejbeZT6I/AAAAAAAACY8/ObPohELAfV4/s1600/height_balanced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620000" cy="3390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77000" y="5105400"/>
            <a:ext cx="2354619" cy="646331"/>
          </a:xfrm>
          <a:prstGeom prst="rect">
            <a:avLst/>
          </a:prstGeom>
          <a:noFill/>
        </p:spPr>
        <p:txBody>
          <a:bodyPr wrap="none" rtlCol="0">
            <a:spAutoFit/>
          </a:bodyPr>
          <a:lstStyle/>
          <a:p>
            <a:r>
              <a:rPr lang="en-US" dirty="0" smtClean="0">
                <a:solidFill>
                  <a:srgbClr val="0070C0"/>
                </a:solidFill>
              </a:rPr>
              <a:t>Only “keys” are shown;</a:t>
            </a:r>
          </a:p>
          <a:p>
            <a:r>
              <a:rPr lang="en-US" dirty="0" smtClean="0">
                <a:solidFill>
                  <a:srgbClr val="0070C0"/>
                </a:solidFill>
              </a:rPr>
              <a:t>Values are not shown</a:t>
            </a:r>
            <a:endParaRPr lang="en-US" dirty="0">
              <a:solidFill>
                <a:srgbClr val="0070C0"/>
              </a:solidFill>
            </a:endParaRPr>
          </a:p>
        </p:txBody>
      </p:sp>
    </p:spTree>
    <p:extLst>
      <p:ext uri="{BB962C8B-B14F-4D97-AF65-F5344CB8AC3E}">
        <p14:creationId xmlns:p14="http://schemas.microsoft.com/office/powerpoint/2010/main" val="1326892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Shape of the BST, after adding</a:t>
            </a:r>
            <a:br>
              <a:rPr lang="en-US" dirty="0"/>
            </a:br>
            <a:r>
              <a:rPr lang="en-US" dirty="0"/>
              <a:t>20</a:t>
            </a:r>
            <a:r>
              <a:rPr lang="en-US" dirty="0" smtClean="0"/>
              <a:t>, </a:t>
            </a:r>
            <a:r>
              <a:rPr lang="en-US" dirty="0"/>
              <a:t>12, 30, 10, </a:t>
            </a:r>
            <a:r>
              <a:rPr lang="en-US" dirty="0" smtClean="0"/>
              <a:t>15, 2</a:t>
            </a:r>
            <a:endParaRPr lang="en-US" dirty="0"/>
          </a:p>
        </p:txBody>
      </p:sp>
      <p:sp>
        <p:nvSpPr>
          <p:cNvPr id="4" name="Oval 3"/>
          <p:cNvSpPr/>
          <p:nvPr/>
        </p:nvSpPr>
        <p:spPr>
          <a:xfrm>
            <a:off x="4572000" y="20574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r>
              <a:rPr lang="en-US" dirty="0" smtClean="0"/>
              <a:t>0</a:t>
            </a:r>
            <a:endParaRPr lang="en-US" dirty="0"/>
          </a:p>
        </p:txBody>
      </p:sp>
      <p:sp>
        <p:nvSpPr>
          <p:cNvPr id="5" name="Oval 4"/>
          <p:cNvSpPr/>
          <p:nvPr/>
        </p:nvSpPr>
        <p:spPr>
          <a:xfrm>
            <a:off x="3048000" y="29718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sp>
        <p:nvSpPr>
          <p:cNvPr id="7" name="Oval 6"/>
          <p:cNvSpPr/>
          <p:nvPr/>
        </p:nvSpPr>
        <p:spPr>
          <a:xfrm>
            <a:off x="6096000" y="29718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30</a:t>
            </a:r>
            <a:endParaRPr lang="en-US" dirty="0"/>
          </a:p>
        </p:txBody>
      </p:sp>
      <p:sp>
        <p:nvSpPr>
          <p:cNvPr id="8" name="Oval 7"/>
          <p:cNvSpPr/>
          <p:nvPr/>
        </p:nvSpPr>
        <p:spPr>
          <a:xfrm>
            <a:off x="1828800" y="42291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10" name="Oval 9"/>
          <p:cNvSpPr/>
          <p:nvPr/>
        </p:nvSpPr>
        <p:spPr>
          <a:xfrm>
            <a:off x="3048000" y="55626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Oval 10"/>
          <p:cNvSpPr/>
          <p:nvPr/>
        </p:nvSpPr>
        <p:spPr>
          <a:xfrm>
            <a:off x="4495800" y="42291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cxnSp>
        <p:nvCxnSpPr>
          <p:cNvPr id="15" name="Straight Arrow Connector 14"/>
          <p:cNvCxnSpPr>
            <a:endCxn id="5" idx="7"/>
          </p:cNvCxnSpPr>
          <p:nvPr/>
        </p:nvCxnSpPr>
        <p:spPr>
          <a:xfrm flipH="1">
            <a:off x="3828489" y="2667000"/>
            <a:ext cx="743511" cy="4275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p:cNvCxnSpPr>
          <p:nvPr/>
        </p:nvCxnSpPr>
        <p:spPr>
          <a:xfrm flipH="1">
            <a:off x="2590801" y="3687248"/>
            <a:ext cx="591110" cy="6265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7" idx="1"/>
          </p:cNvCxnSpPr>
          <p:nvPr/>
        </p:nvCxnSpPr>
        <p:spPr>
          <a:xfrm>
            <a:off x="5410200" y="2667000"/>
            <a:ext cx="819711" cy="4275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3886200" y="3581400"/>
            <a:ext cx="743511" cy="770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5"/>
            <a:endCxn id="10" idx="1"/>
          </p:cNvCxnSpPr>
          <p:nvPr/>
        </p:nvCxnSpPr>
        <p:spPr>
          <a:xfrm>
            <a:off x="2609289" y="4944548"/>
            <a:ext cx="572622" cy="7408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061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Shape of the BST, after adding</a:t>
            </a:r>
            <a:br>
              <a:rPr lang="en-US" dirty="0" smtClean="0"/>
            </a:br>
            <a:r>
              <a:rPr lang="en-US" dirty="0" smtClean="0"/>
              <a:t>20, 2, 12, 30, 10, 15</a:t>
            </a:r>
            <a:endParaRPr lang="en-US" dirty="0"/>
          </a:p>
        </p:txBody>
      </p:sp>
      <p:sp>
        <p:nvSpPr>
          <p:cNvPr id="4" name="Oval 3"/>
          <p:cNvSpPr/>
          <p:nvPr/>
        </p:nvSpPr>
        <p:spPr>
          <a:xfrm>
            <a:off x="4572000" y="20574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r>
              <a:rPr lang="en-US" dirty="0" smtClean="0"/>
              <a:t>0</a:t>
            </a:r>
            <a:endParaRPr lang="en-US" dirty="0"/>
          </a:p>
        </p:txBody>
      </p:sp>
      <p:cxnSp>
        <p:nvCxnSpPr>
          <p:cNvPr id="15" name="Straight Arrow Connector 14"/>
          <p:cNvCxnSpPr/>
          <p:nvPr/>
        </p:nvCxnSpPr>
        <p:spPr>
          <a:xfrm flipH="1">
            <a:off x="3828489" y="2667000"/>
            <a:ext cx="743511" cy="4275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486400" y="2590800"/>
            <a:ext cx="819711" cy="4275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971800" y="28956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p:cNvSpPr/>
          <p:nvPr/>
        </p:nvSpPr>
        <p:spPr>
          <a:xfrm>
            <a:off x="4572000" y="36576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cxnSp>
        <p:nvCxnSpPr>
          <p:cNvPr id="18" name="Straight Arrow Connector 17"/>
          <p:cNvCxnSpPr/>
          <p:nvPr/>
        </p:nvCxnSpPr>
        <p:spPr>
          <a:xfrm>
            <a:off x="3810000" y="3505200"/>
            <a:ext cx="819711" cy="4275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248400" y="27432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30</a:t>
            </a:r>
            <a:endParaRPr lang="en-US" dirty="0"/>
          </a:p>
        </p:txBody>
      </p:sp>
      <p:sp>
        <p:nvSpPr>
          <p:cNvPr id="21" name="Oval 20"/>
          <p:cNvSpPr/>
          <p:nvPr/>
        </p:nvSpPr>
        <p:spPr>
          <a:xfrm>
            <a:off x="3124200" y="45720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cxnSp>
        <p:nvCxnSpPr>
          <p:cNvPr id="23" name="Straight Arrow Connector 22"/>
          <p:cNvCxnSpPr/>
          <p:nvPr/>
        </p:nvCxnSpPr>
        <p:spPr>
          <a:xfrm flipH="1">
            <a:off x="3962400" y="4343400"/>
            <a:ext cx="743511" cy="4275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096000" y="44196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cxnSp>
        <p:nvCxnSpPr>
          <p:cNvPr id="26" name="Straight Arrow Connector 25"/>
          <p:cNvCxnSpPr/>
          <p:nvPr/>
        </p:nvCxnSpPr>
        <p:spPr>
          <a:xfrm>
            <a:off x="5410200" y="4191000"/>
            <a:ext cx="819711" cy="4275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24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1-Find Program – Our first BST</a:t>
            </a:r>
            <a:endParaRPr lang="en-US" sz="3600" dirty="0"/>
          </a:p>
        </p:txBody>
      </p:sp>
      <p:sp>
        <p:nvSpPr>
          <p:cNvPr id="3" name="Content Placeholder 2"/>
          <p:cNvSpPr>
            <a:spLocks noGrp="1"/>
          </p:cNvSpPr>
          <p:nvPr>
            <p:ph idx="1"/>
          </p:nvPr>
        </p:nvSpPr>
        <p:spPr>
          <a:xfrm>
            <a:off x="457200" y="990600"/>
            <a:ext cx="8229600" cy="5486400"/>
          </a:xfrm>
        </p:spPr>
        <p:txBody>
          <a:bodyPr>
            <a:normAutofit/>
          </a:bodyPr>
          <a:lstStyle/>
          <a:p>
            <a:r>
              <a:rPr lang="en-US" sz="2400" dirty="0" smtClean="0">
                <a:solidFill>
                  <a:srgbClr val="000000"/>
                </a:solidFill>
                <a:highlight>
                  <a:srgbClr val="FFFFFF"/>
                </a:highlight>
              </a:rPr>
              <a:t>Add method to add new node</a:t>
            </a:r>
          </a:p>
          <a:p>
            <a:pPr lvl="1"/>
            <a:r>
              <a:rPr lang="en-US" sz="2400" dirty="0" smtClean="0">
                <a:solidFill>
                  <a:srgbClr val="0000FF"/>
                </a:solidFill>
                <a:highlight>
                  <a:srgbClr val="FFFFFF"/>
                </a:highlight>
                <a:latin typeface="Consolas" panose="020B0609020204030204" pitchFamily="49" charset="0"/>
              </a:rPr>
              <a:t>public</a:t>
            </a:r>
            <a:r>
              <a:rPr lang="en-US" sz="2400" dirty="0" smtClean="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void</a:t>
            </a:r>
            <a:r>
              <a:rPr lang="en-US" sz="2400" dirty="0">
                <a:solidFill>
                  <a:srgbClr val="000000"/>
                </a:solidFill>
                <a:highlight>
                  <a:srgbClr val="FFFFFF"/>
                </a:highlight>
                <a:latin typeface="Consolas" panose="020B0609020204030204" pitchFamily="49" charset="0"/>
              </a:rPr>
              <a:t> Add(</a:t>
            </a:r>
            <a:r>
              <a:rPr lang="en-US" sz="2400" dirty="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keyParam</a:t>
            </a:r>
            <a:r>
              <a:rPr lang="en-US" sz="2400" dirty="0" smtClean="0">
                <a:solidFill>
                  <a:srgbClr val="000000"/>
                </a:solidFill>
                <a:highlight>
                  <a:srgbClr val="FFFFFF"/>
                </a:highlight>
                <a:latin typeface="Consolas" panose="020B0609020204030204" pitchFamily="49" charset="0"/>
              </a:rPr>
              <a:t>)</a:t>
            </a:r>
          </a:p>
          <a:p>
            <a:pPr lvl="1"/>
            <a:endParaRPr lang="en-US" sz="2400" dirty="0" smtClean="0">
              <a:solidFill>
                <a:srgbClr val="000000"/>
              </a:solidFill>
              <a:highlight>
                <a:srgbClr val="FFFFFF"/>
              </a:highlight>
              <a:latin typeface="Consolas" panose="020B0609020204030204" pitchFamily="49" charset="0"/>
            </a:endParaRPr>
          </a:p>
          <a:p>
            <a:r>
              <a:rPr lang="en-US" sz="2400" dirty="0" smtClean="0">
                <a:solidFill>
                  <a:srgbClr val="000000"/>
                </a:solidFill>
                <a:highlight>
                  <a:srgbClr val="FFFFFF"/>
                </a:highlight>
                <a:latin typeface="Consolas" panose="020B0609020204030204" pitchFamily="49" charset="0"/>
              </a:rPr>
              <a:t>If </a:t>
            </a:r>
            <a:r>
              <a:rPr lang="en-US" sz="2400" dirty="0" err="1" smtClean="0"/>
              <a:t>bstTop</a:t>
            </a:r>
            <a:r>
              <a:rPr lang="en-US" sz="2400" dirty="0" smtClean="0"/>
              <a:t> has a value of null, the tree is empty</a:t>
            </a:r>
          </a:p>
          <a:p>
            <a:pPr lvl="1"/>
            <a:r>
              <a:rPr lang="en-US" sz="2000" dirty="0" smtClean="0"/>
              <a:t>Create a new node, and have </a:t>
            </a:r>
            <a:r>
              <a:rPr lang="en-US" sz="2000" dirty="0" err="1" smtClean="0"/>
              <a:t>bstTop</a:t>
            </a:r>
            <a:r>
              <a:rPr lang="en-US" sz="2000" dirty="0" smtClean="0"/>
              <a:t> reference it.</a:t>
            </a:r>
          </a:p>
          <a:p>
            <a:pPr lvl="1"/>
            <a:r>
              <a:rPr lang="en-US" sz="2000" dirty="0" smtClean="0"/>
              <a:t>The newly created node will auto default to null for its left and right references, which is good, there are no other nodes on the left and right</a:t>
            </a:r>
          </a:p>
          <a:p>
            <a:pPr lvl="1"/>
            <a:endParaRPr lang="en-US" sz="2000" dirty="0" smtClean="0"/>
          </a:p>
          <a:p>
            <a:r>
              <a:rPr lang="en-US" sz="2400" dirty="0" smtClean="0"/>
              <a:t>If not, we need to start walking the left and right side of the tree to find the correct place to insert a new one with the key value set to </a:t>
            </a:r>
            <a:r>
              <a:rPr lang="en-US" sz="2400" dirty="0" err="1" smtClean="0"/>
              <a:t>keyParam</a:t>
            </a:r>
            <a:endParaRPr lang="en-US" sz="2400" dirty="0"/>
          </a:p>
        </p:txBody>
      </p:sp>
    </p:spTree>
    <p:extLst>
      <p:ext uri="{BB962C8B-B14F-4D97-AF65-F5344CB8AC3E}">
        <p14:creationId xmlns:p14="http://schemas.microsoft.com/office/powerpoint/2010/main" val="187841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Walk tree</a:t>
            </a:r>
            <a:endParaRPr lang="en-US" sz="3600" dirty="0"/>
          </a:p>
        </p:txBody>
      </p:sp>
      <p:sp>
        <p:nvSpPr>
          <p:cNvPr id="3" name="Content Placeholder 2"/>
          <p:cNvSpPr>
            <a:spLocks noGrp="1"/>
          </p:cNvSpPr>
          <p:nvPr>
            <p:ph idx="1"/>
          </p:nvPr>
        </p:nvSpPr>
        <p:spPr>
          <a:xfrm>
            <a:off x="457200" y="990600"/>
            <a:ext cx="8229600" cy="5486400"/>
          </a:xfrm>
        </p:spPr>
        <p:txBody>
          <a:bodyPr>
            <a:normAutofit/>
          </a:bodyPr>
          <a:lstStyle/>
          <a:p>
            <a:r>
              <a:rPr lang="en-US" sz="2400" dirty="0" smtClean="0"/>
              <a:t>Create a pointer, reference node the we will update to point to the next node, then the next node, over and over until we are at the right location</a:t>
            </a:r>
          </a:p>
          <a:p>
            <a:r>
              <a:rPr lang="en-US" sz="2400" dirty="0" smtClean="0"/>
              <a:t>Use a While(true) infinite loop, that we will “break” out of when we get down the tree to the right place to do the insert</a:t>
            </a:r>
          </a:p>
          <a:p>
            <a:r>
              <a:rPr lang="en-US" sz="2400" dirty="0" smtClean="0"/>
              <a:t>Set up a   </a:t>
            </a:r>
            <a:r>
              <a:rPr lang="en-US" sz="2400" dirty="0" smtClean="0">
                <a:solidFill>
                  <a:srgbClr val="0070C0"/>
                </a:solidFill>
              </a:rPr>
              <a:t>if     </a:t>
            </a:r>
            <a:r>
              <a:rPr lang="en-US" sz="2400" dirty="0" err="1" smtClean="0">
                <a:solidFill>
                  <a:srgbClr val="0070C0"/>
                </a:solidFill>
              </a:rPr>
              <a:t>if</a:t>
            </a:r>
            <a:r>
              <a:rPr lang="en-US" sz="2400" dirty="0" smtClean="0">
                <a:solidFill>
                  <a:srgbClr val="0070C0"/>
                </a:solidFill>
              </a:rPr>
              <a:t> else    </a:t>
            </a:r>
            <a:r>
              <a:rPr lang="en-US" sz="2400" dirty="0" err="1" smtClean="0">
                <a:solidFill>
                  <a:srgbClr val="0070C0"/>
                </a:solidFill>
              </a:rPr>
              <a:t>else</a:t>
            </a:r>
            <a:r>
              <a:rPr lang="en-US" sz="2400" dirty="0" smtClean="0">
                <a:solidFill>
                  <a:srgbClr val="0070C0"/>
                </a:solidFill>
              </a:rPr>
              <a:t> </a:t>
            </a:r>
            <a:r>
              <a:rPr lang="en-US" sz="2400" dirty="0" smtClean="0"/>
              <a:t>structure</a:t>
            </a:r>
          </a:p>
          <a:p>
            <a:pPr lvl="1"/>
            <a:r>
              <a:rPr lang="en-US" sz="2000" dirty="0">
                <a:solidFill>
                  <a:srgbClr val="0070C0"/>
                </a:solidFill>
              </a:rPr>
              <a:t>i</a:t>
            </a:r>
            <a:r>
              <a:rPr lang="en-US" sz="2000" dirty="0" smtClean="0">
                <a:solidFill>
                  <a:srgbClr val="0070C0"/>
                </a:solidFill>
              </a:rPr>
              <a:t>f</a:t>
            </a:r>
            <a:r>
              <a:rPr lang="en-US" sz="2000" dirty="0" smtClean="0"/>
              <a:t> is for the case when the </a:t>
            </a:r>
            <a:r>
              <a:rPr lang="en-US" sz="2000" dirty="0" err="1">
                <a:solidFill>
                  <a:srgbClr val="000000"/>
                </a:solidFill>
                <a:highlight>
                  <a:srgbClr val="FFFFFF"/>
                </a:highlight>
              </a:rPr>
              <a:t>keyParam</a:t>
            </a:r>
            <a:r>
              <a:rPr lang="en-US" sz="2000" dirty="0">
                <a:solidFill>
                  <a:srgbClr val="000000"/>
                </a:solidFill>
                <a:highlight>
                  <a:srgbClr val="FFFFFF"/>
                </a:highlight>
              </a:rPr>
              <a:t> </a:t>
            </a:r>
            <a:r>
              <a:rPr lang="en-US" sz="2000" dirty="0" smtClean="0">
                <a:solidFill>
                  <a:srgbClr val="000000"/>
                </a:solidFill>
                <a:highlight>
                  <a:srgbClr val="FFFFFF"/>
                </a:highlight>
              </a:rPr>
              <a:t>is less than the </a:t>
            </a:r>
            <a:r>
              <a:rPr lang="en-US" sz="2000" dirty="0" err="1" smtClean="0"/>
              <a:t>current.bstKey</a:t>
            </a:r>
            <a:r>
              <a:rPr lang="en-US" sz="2000" dirty="0" smtClean="0"/>
              <a:t> (need to walk to the left)</a:t>
            </a:r>
          </a:p>
          <a:p>
            <a:pPr lvl="1"/>
            <a:r>
              <a:rPr lang="en-US" sz="2000" dirty="0">
                <a:solidFill>
                  <a:srgbClr val="0070C0"/>
                </a:solidFill>
              </a:rPr>
              <a:t>i</a:t>
            </a:r>
            <a:r>
              <a:rPr lang="en-US" sz="2000" dirty="0" smtClean="0">
                <a:solidFill>
                  <a:srgbClr val="0070C0"/>
                </a:solidFill>
              </a:rPr>
              <a:t>f else</a:t>
            </a:r>
            <a:r>
              <a:rPr lang="en-US" sz="2000" dirty="0" smtClean="0"/>
              <a:t> </a:t>
            </a:r>
            <a:r>
              <a:rPr lang="en-US" sz="2000" dirty="0"/>
              <a:t>is for the case when the </a:t>
            </a:r>
            <a:r>
              <a:rPr lang="en-US" sz="2000" dirty="0" err="1">
                <a:solidFill>
                  <a:srgbClr val="000000"/>
                </a:solidFill>
                <a:highlight>
                  <a:srgbClr val="FFFFFF"/>
                </a:highlight>
              </a:rPr>
              <a:t>keyParam</a:t>
            </a:r>
            <a:r>
              <a:rPr lang="en-US" sz="2000" dirty="0">
                <a:solidFill>
                  <a:srgbClr val="000000"/>
                </a:solidFill>
                <a:highlight>
                  <a:srgbClr val="FFFFFF"/>
                </a:highlight>
              </a:rPr>
              <a:t> is </a:t>
            </a:r>
            <a:r>
              <a:rPr lang="en-US" sz="2000" dirty="0" smtClean="0">
                <a:solidFill>
                  <a:srgbClr val="000000"/>
                </a:solidFill>
                <a:highlight>
                  <a:srgbClr val="FFFFFF"/>
                </a:highlight>
              </a:rPr>
              <a:t>more than </a:t>
            </a:r>
            <a:r>
              <a:rPr lang="en-US" sz="2000" dirty="0">
                <a:solidFill>
                  <a:srgbClr val="000000"/>
                </a:solidFill>
                <a:highlight>
                  <a:srgbClr val="FFFFFF"/>
                </a:highlight>
              </a:rPr>
              <a:t>the </a:t>
            </a:r>
            <a:r>
              <a:rPr lang="en-US" sz="2000" dirty="0" err="1" smtClean="0"/>
              <a:t>current.bstKey</a:t>
            </a:r>
            <a:r>
              <a:rPr lang="en-US" sz="2000" dirty="0" smtClean="0"/>
              <a:t>  (need to walk to the right)</a:t>
            </a:r>
          </a:p>
          <a:p>
            <a:pPr lvl="1"/>
            <a:r>
              <a:rPr lang="en-US" sz="2000" dirty="0" smtClean="0"/>
              <a:t>else tests for a </a:t>
            </a:r>
            <a:r>
              <a:rPr lang="en-US" sz="2000" dirty="0" err="1">
                <a:solidFill>
                  <a:srgbClr val="000000"/>
                </a:solidFill>
                <a:highlight>
                  <a:srgbClr val="FFFFFF"/>
                </a:highlight>
              </a:rPr>
              <a:t>keyParam</a:t>
            </a:r>
            <a:r>
              <a:rPr lang="en-US" sz="2000" dirty="0">
                <a:solidFill>
                  <a:srgbClr val="000000"/>
                </a:solidFill>
                <a:highlight>
                  <a:srgbClr val="FFFFFF"/>
                </a:highlight>
              </a:rPr>
              <a:t> </a:t>
            </a:r>
            <a:r>
              <a:rPr lang="en-US" sz="2000" dirty="0" smtClean="0">
                <a:solidFill>
                  <a:srgbClr val="000000"/>
                </a:solidFill>
                <a:highlight>
                  <a:srgbClr val="FFFFFF"/>
                </a:highlight>
              </a:rPr>
              <a:t>is == to </a:t>
            </a:r>
            <a:r>
              <a:rPr lang="en-US" sz="2000" dirty="0" err="1" smtClean="0"/>
              <a:t>current.bstKey</a:t>
            </a:r>
            <a:r>
              <a:rPr lang="en-US" sz="2000" dirty="0" smtClean="0"/>
              <a:t>, meaning we are trying to add a node with a duplicate key, throw an error (or you can implement a BST that allows duplicates, but they are messy)</a:t>
            </a:r>
            <a:endParaRPr lang="en-US" sz="2000" dirty="0"/>
          </a:p>
        </p:txBody>
      </p:sp>
    </p:spTree>
    <p:extLst>
      <p:ext uri="{BB962C8B-B14F-4D97-AF65-F5344CB8AC3E}">
        <p14:creationId xmlns:p14="http://schemas.microsoft.com/office/powerpoint/2010/main" val="203197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If we went left, </a:t>
            </a:r>
            <a:endParaRPr lang="en-US" sz="3600" dirty="0"/>
          </a:p>
        </p:txBody>
      </p:sp>
      <p:sp>
        <p:nvSpPr>
          <p:cNvPr id="3" name="Content Placeholder 2"/>
          <p:cNvSpPr>
            <a:spLocks noGrp="1"/>
          </p:cNvSpPr>
          <p:nvPr>
            <p:ph idx="1"/>
          </p:nvPr>
        </p:nvSpPr>
        <p:spPr>
          <a:xfrm>
            <a:off x="457200" y="990600"/>
            <a:ext cx="8229600" cy="5486400"/>
          </a:xfrm>
        </p:spPr>
        <p:txBody>
          <a:bodyPr>
            <a:normAutofit/>
          </a:bodyPr>
          <a:lstStyle/>
          <a:p>
            <a:r>
              <a:rPr lang="en-US" sz="2800" dirty="0" smtClean="0"/>
              <a:t>See if our pointer (current) left node pointer is null. If it is, that means there are no lower values to the left, so we will create a new node and insert the new node there.</a:t>
            </a:r>
          </a:p>
          <a:p>
            <a:r>
              <a:rPr lang="en-US" sz="2800" dirty="0" smtClean="0"/>
              <a:t>If it was not null, then we will take another step down the left, by updating our current pointer to point to  current’s </a:t>
            </a:r>
            <a:r>
              <a:rPr lang="en-US" sz="2800" dirty="0" err="1" smtClean="0"/>
              <a:t>LeftNode</a:t>
            </a:r>
            <a:r>
              <a:rPr lang="en-US" sz="2800" dirty="0"/>
              <a:t> </a:t>
            </a:r>
            <a:r>
              <a:rPr lang="en-US" sz="2800" dirty="0" smtClean="0"/>
              <a:t>pointer.</a:t>
            </a:r>
          </a:p>
          <a:p>
            <a:r>
              <a:rPr lang="en-US" sz="2800" dirty="0" smtClean="0"/>
              <a:t>Then the endless while loop, will take us back around, and we will keep going left </a:t>
            </a:r>
            <a:r>
              <a:rPr lang="en-US" sz="2800" dirty="0" err="1" smtClean="0"/>
              <a:t>left</a:t>
            </a:r>
            <a:r>
              <a:rPr lang="en-US" sz="2800" dirty="0" smtClean="0"/>
              <a:t> </a:t>
            </a:r>
            <a:r>
              <a:rPr lang="en-US" sz="2800" dirty="0" err="1" smtClean="0"/>
              <a:t>left</a:t>
            </a:r>
            <a:r>
              <a:rPr lang="en-US" sz="2800" dirty="0" smtClean="0"/>
              <a:t> until we find a null: </a:t>
            </a:r>
            <a:r>
              <a:rPr lang="en-US" sz="2800" i="1" dirty="0" smtClean="0"/>
              <a:t>if</a:t>
            </a:r>
            <a:r>
              <a:rPr lang="en-US" sz="2800" dirty="0" smtClean="0"/>
              <a:t> it was smaller than any, otherwise it might have to go to the right pointer, if it was bigger.</a:t>
            </a:r>
            <a:endParaRPr lang="en-US" sz="2800" dirty="0"/>
          </a:p>
        </p:txBody>
      </p:sp>
    </p:spTree>
    <p:extLst>
      <p:ext uri="{BB962C8B-B14F-4D97-AF65-F5344CB8AC3E}">
        <p14:creationId xmlns:p14="http://schemas.microsoft.com/office/powerpoint/2010/main" val="269796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If we went right, (about the same as left)</a:t>
            </a:r>
            <a:endParaRPr lang="en-US" sz="3600" dirty="0"/>
          </a:p>
        </p:txBody>
      </p:sp>
      <p:sp>
        <p:nvSpPr>
          <p:cNvPr id="3" name="Content Placeholder 2"/>
          <p:cNvSpPr>
            <a:spLocks noGrp="1"/>
          </p:cNvSpPr>
          <p:nvPr>
            <p:ph idx="1"/>
          </p:nvPr>
        </p:nvSpPr>
        <p:spPr>
          <a:xfrm>
            <a:off x="457200" y="990600"/>
            <a:ext cx="8229600" cy="5486400"/>
          </a:xfrm>
        </p:spPr>
        <p:txBody>
          <a:bodyPr>
            <a:normAutofit/>
          </a:bodyPr>
          <a:lstStyle/>
          <a:p>
            <a:r>
              <a:rPr lang="en-US" sz="2800" dirty="0" smtClean="0"/>
              <a:t>See if our pointer (current) right node pointer is null. If it is, that means there are no lower values to the left, so we will create a new node and insert the new node there.</a:t>
            </a:r>
          </a:p>
          <a:p>
            <a:r>
              <a:rPr lang="en-US" sz="2800" dirty="0" smtClean="0"/>
              <a:t>If it was not null, then we will take another step down the </a:t>
            </a:r>
            <a:r>
              <a:rPr lang="en-US" sz="2800" dirty="0" err="1" smtClean="0"/>
              <a:t>rigth</a:t>
            </a:r>
            <a:r>
              <a:rPr lang="en-US" sz="2800" dirty="0" smtClean="0"/>
              <a:t>, by updating our current pointer to point to  current’s </a:t>
            </a:r>
            <a:r>
              <a:rPr lang="en-US" sz="2800" dirty="0" err="1" smtClean="0"/>
              <a:t>RightNode</a:t>
            </a:r>
            <a:r>
              <a:rPr lang="en-US" sz="2800" dirty="0" smtClean="0"/>
              <a:t> pointer.</a:t>
            </a:r>
          </a:p>
          <a:p>
            <a:r>
              <a:rPr lang="en-US" sz="2800" dirty="0" smtClean="0"/>
              <a:t>Then the endless while loop, will take us back around, and we will keep going right </a:t>
            </a:r>
            <a:r>
              <a:rPr lang="en-US" sz="2800" dirty="0" err="1" smtClean="0"/>
              <a:t>right</a:t>
            </a:r>
            <a:r>
              <a:rPr lang="en-US" sz="2800" dirty="0" smtClean="0"/>
              <a:t> </a:t>
            </a:r>
            <a:r>
              <a:rPr lang="en-US" sz="2800" dirty="0" err="1" smtClean="0"/>
              <a:t>right</a:t>
            </a:r>
            <a:r>
              <a:rPr lang="en-US" sz="2800" dirty="0" smtClean="0"/>
              <a:t> until we find a null: </a:t>
            </a:r>
            <a:r>
              <a:rPr lang="en-US" sz="2800" i="1" dirty="0" smtClean="0"/>
              <a:t>if</a:t>
            </a:r>
            <a:r>
              <a:rPr lang="en-US" sz="2800" dirty="0" smtClean="0"/>
              <a:t> it was smaller than any, otherwise it might have to go to the left pointer, if it was bigger.</a:t>
            </a:r>
            <a:endParaRPr lang="en-US" sz="2800" dirty="0"/>
          </a:p>
        </p:txBody>
      </p:sp>
    </p:spTree>
    <p:extLst>
      <p:ext uri="{BB962C8B-B14F-4D97-AF65-F5344CB8AC3E}">
        <p14:creationId xmlns:p14="http://schemas.microsoft.com/office/powerpoint/2010/main" val="1190061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normAutofit/>
          </a:bodyPr>
          <a:lstStyle/>
          <a:p>
            <a:pPr fontAlgn="base"/>
            <a:r>
              <a:rPr lang="en-US" sz="4000" b="1" dirty="0" smtClean="0"/>
              <a:t>BST: Add node with key = 13 or 71</a:t>
            </a:r>
            <a:endParaRPr lang="en-US" sz="4000" b="1" dirty="0"/>
          </a:p>
        </p:txBody>
      </p:sp>
      <p:pic>
        <p:nvPicPr>
          <p:cNvPr id="1028" name="Picture 4" descr="http://1.bp.blogspot.com/_UElib2WLeDE/TO7ejbeZT6I/AAAAAAAACY8/ObPohELAfV4/s1600/height_balanced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6200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491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t>Visualize walking to insert a 13 or a 71</a:t>
            </a:r>
            <a:endParaRPr lang="en-US" sz="3200" dirty="0"/>
          </a:p>
        </p:txBody>
      </p:sp>
      <p:grpSp>
        <p:nvGrpSpPr>
          <p:cNvPr id="10" name="Group 9"/>
          <p:cNvGrpSpPr/>
          <p:nvPr/>
        </p:nvGrpSpPr>
        <p:grpSpPr>
          <a:xfrm>
            <a:off x="3886200" y="914400"/>
            <a:ext cx="1219200" cy="762000"/>
            <a:chOff x="1219200" y="1752600"/>
            <a:chExt cx="1219200" cy="762000"/>
          </a:xfrm>
        </p:grpSpPr>
        <p:sp>
          <p:nvSpPr>
            <p:cNvPr id="5" name="Rectangle 4"/>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a:t>
              </a:r>
              <a:endParaRPr lang="en-US" dirty="0">
                <a:solidFill>
                  <a:schemeClr val="tx1"/>
                </a:solidFill>
              </a:endParaRPr>
            </a:p>
          </p:txBody>
        </p:sp>
        <p:sp>
          <p:nvSpPr>
            <p:cNvPr id="8" name="Rectangle 7"/>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Right Node</a:t>
              </a:r>
              <a:endParaRPr lang="en-US" sz="1400" dirty="0">
                <a:solidFill>
                  <a:schemeClr val="tx1"/>
                </a:solidFill>
              </a:endParaRPr>
            </a:p>
          </p:txBody>
        </p:sp>
        <p:sp>
          <p:nvSpPr>
            <p:cNvPr id="9" name="Rectangle 8"/>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Left Node</a:t>
              </a:r>
              <a:endParaRPr lang="en-US" sz="1400" dirty="0">
                <a:solidFill>
                  <a:schemeClr val="tx1"/>
                </a:solidFill>
              </a:endParaRPr>
            </a:p>
          </p:txBody>
        </p:sp>
      </p:grpSp>
      <p:sp>
        <p:nvSpPr>
          <p:cNvPr id="11" name="Rectangle 10"/>
          <p:cNvSpPr/>
          <p:nvPr/>
        </p:nvSpPr>
        <p:spPr>
          <a:xfrm>
            <a:off x="1066800" y="9906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Top</a:t>
            </a:r>
          </a:p>
          <a:p>
            <a:pPr algn="ctr"/>
            <a:r>
              <a:rPr lang="en-US" sz="1400" dirty="0" smtClean="0">
                <a:solidFill>
                  <a:schemeClr val="tx1"/>
                </a:solidFill>
              </a:rPr>
              <a:t>Node</a:t>
            </a:r>
            <a:endParaRPr lang="en-US" sz="1400" dirty="0">
              <a:solidFill>
                <a:schemeClr val="tx1"/>
              </a:solidFill>
            </a:endParaRPr>
          </a:p>
        </p:txBody>
      </p:sp>
      <p:sp>
        <p:nvSpPr>
          <p:cNvPr id="12" name="TextBox 11"/>
          <p:cNvSpPr txBox="1"/>
          <p:nvPr/>
        </p:nvSpPr>
        <p:spPr>
          <a:xfrm>
            <a:off x="990600" y="697468"/>
            <a:ext cx="804836" cy="369332"/>
          </a:xfrm>
          <a:prstGeom prst="rect">
            <a:avLst/>
          </a:prstGeom>
          <a:noFill/>
        </p:spPr>
        <p:txBody>
          <a:bodyPr wrap="none" rtlCol="0">
            <a:spAutoFit/>
          </a:bodyPr>
          <a:lstStyle/>
          <a:p>
            <a:r>
              <a:rPr lang="en-US" dirty="0" err="1" smtClean="0"/>
              <a:t>bstTop</a:t>
            </a:r>
            <a:endParaRPr lang="en-US" dirty="0"/>
          </a:p>
        </p:txBody>
      </p:sp>
      <p:grpSp>
        <p:nvGrpSpPr>
          <p:cNvPr id="13" name="Group 12"/>
          <p:cNvGrpSpPr/>
          <p:nvPr/>
        </p:nvGrpSpPr>
        <p:grpSpPr>
          <a:xfrm>
            <a:off x="2057400" y="2057400"/>
            <a:ext cx="1219200" cy="762000"/>
            <a:chOff x="1219200" y="1752600"/>
            <a:chExt cx="1219200" cy="762000"/>
          </a:xfrm>
        </p:grpSpPr>
        <p:sp>
          <p:nvSpPr>
            <p:cNvPr id="14" name="Rectangle 1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17</a:t>
              </a:r>
              <a:endParaRPr lang="en-US" dirty="0">
                <a:solidFill>
                  <a:schemeClr val="tx1"/>
                </a:solidFill>
              </a:endParaRPr>
            </a:p>
          </p:txBody>
        </p:sp>
        <p:sp>
          <p:nvSpPr>
            <p:cNvPr id="15" name="Rectangle 1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Right Node</a:t>
              </a:r>
              <a:endParaRPr lang="en-US" sz="1400" dirty="0">
                <a:solidFill>
                  <a:schemeClr val="tx1"/>
                </a:solidFill>
              </a:endParaRPr>
            </a:p>
          </p:txBody>
        </p:sp>
        <p:sp>
          <p:nvSpPr>
            <p:cNvPr id="16" name="Rectangle 1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Left Node</a:t>
              </a:r>
              <a:endParaRPr lang="en-US" sz="1400" dirty="0">
                <a:solidFill>
                  <a:schemeClr val="tx1"/>
                </a:solidFill>
              </a:endParaRPr>
            </a:p>
          </p:txBody>
        </p:sp>
      </p:grpSp>
      <p:grpSp>
        <p:nvGrpSpPr>
          <p:cNvPr id="17" name="Group 16"/>
          <p:cNvGrpSpPr/>
          <p:nvPr/>
        </p:nvGrpSpPr>
        <p:grpSpPr>
          <a:xfrm>
            <a:off x="6324600" y="2057400"/>
            <a:ext cx="1219200" cy="762000"/>
            <a:chOff x="1219200" y="1752600"/>
            <a:chExt cx="1219200" cy="762000"/>
          </a:xfrm>
        </p:grpSpPr>
        <p:sp>
          <p:nvSpPr>
            <p:cNvPr id="18" name="Rectangle 1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72</a:t>
              </a:r>
              <a:endParaRPr lang="en-US" dirty="0">
                <a:solidFill>
                  <a:schemeClr val="tx1"/>
                </a:solidFill>
              </a:endParaRPr>
            </a:p>
          </p:txBody>
        </p:sp>
        <p:sp>
          <p:nvSpPr>
            <p:cNvPr id="19" name="Rectangle 1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Right Node</a:t>
              </a:r>
              <a:endParaRPr lang="en-US" sz="1400" dirty="0">
                <a:solidFill>
                  <a:schemeClr val="tx1"/>
                </a:solidFill>
              </a:endParaRPr>
            </a:p>
          </p:txBody>
        </p:sp>
        <p:sp>
          <p:nvSpPr>
            <p:cNvPr id="20" name="Rectangle 1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Left Node</a:t>
              </a:r>
              <a:endParaRPr lang="en-US" sz="1400" dirty="0">
                <a:solidFill>
                  <a:schemeClr val="tx1"/>
                </a:solidFill>
              </a:endParaRPr>
            </a:p>
          </p:txBody>
        </p:sp>
      </p:grpSp>
      <p:grpSp>
        <p:nvGrpSpPr>
          <p:cNvPr id="21" name="Group 20"/>
          <p:cNvGrpSpPr/>
          <p:nvPr/>
        </p:nvGrpSpPr>
        <p:grpSpPr>
          <a:xfrm>
            <a:off x="1066800" y="3352800"/>
            <a:ext cx="1219200" cy="762000"/>
            <a:chOff x="1219200" y="1752600"/>
            <a:chExt cx="1219200" cy="762000"/>
          </a:xfrm>
        </p:grpSpPr>
        <p:sp>
          <p:nvSpPr>
            <p:cNvPr id="22" name="Rectangle 21"/>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US" dirty="0">
                <a:solidFill>
                  <a:schemeClr val="tx1"/>
                </a:solidFill>
              </a:endParaRPr>
            </a:p>
          </p:txBody>
        </p:sp>
        <p:sp>
          <p:nvSpPr>
            <p:cNvPr id="23" name="Rectangle 22"/>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Right Node</a:t>
              </a:r>
              <a:endParaRPr lang="en-US" sz="1400" dirty="0">
                <a:solidFill>
                  <a:schemeClr val="tx1"/>
                </a:solidFill>
              </a:endParaRPr>
            </a:p>
          </p:txBody>
        </p:sp>
        <p:sp>
          <p:nvSpPr>
            <p:cNvPr id="24" name="Rectangle 23"/>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Left Node</a:t>
              </a:r>
              <a:endParaRPr lang="en-US" sz="1400" dirty="0">
                <a:solidFill>
                  <a:schemeClr val="tx1"/>
                </a:solidFill>
              </a:endParaRPr>
            </a:p>
          </p:txBody>
        </p:sp>
      </p:grpSp>
      <p:grpSp>
        <p:nvGrpSpPr>
          <p:cNvPr id="25" name="Group 24"/>
          <p:cNvGrpSpPr/>
          <p:nvPr/>
        </p:nvGrpSpPr>
        <p:grpSpPr>
          <a:xfrm>
            <a:off x="3733800" y="3352800"/>
            <a:ext cx="1219200" cy="762000"/>
            <a:chOff x="1219200" y="1752600"/>
            <a:chExt cx="1219200" cy="762000"/>
          </a:xfrm>
        </p:grpSpPr>
        <p:sp>
          <p:nvSpPr>
            <p:cNvPr id="26" name="Rectangle 2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23</a:t>
              </a:r>
              <a:endParaRPr lang="en-US" dirty="0">
                <a:solidFill>
                  <a:schemeClr val="tx1"/>
                </a:solidFill>
              </a:endParaRPr>
            </a:p>
          </p:txBody>
        </p:sp>
        <p:sp>
          <p:nvSpPr>
            <p:cNvPr id="27" name="Rectangle 2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28" name="Rectangle 2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Left Node</a:t>
              </a:r>
              <a:endParaRPr lang="en-US" sz="1400" dirty="0">
                <a:solidFill>
                  <a:schemeClr val="tx1"/>
                </a:solidFill>
              </a:endParaRPr>
            </a:p>
          </p:txBody>
        </p:sp>
      </p:grpSp>
      <p:grpSp>
        <p:nvGrpSpPr>
          <p:cNvPr id="29" name="Group 28"/>
          <p:cNvGrpSpPr/>
          <p:nvPr/>
        </p:nvGrpSpPr>
        <p:grpSpPr>
          <a:xfrm>
            <a:off x="5410200" y="3352800"/>
            <a:ext cx="1219200" cy="762000"/>
            <a:chOff x="1219200" y="1752600"/>
            <a:chExt cx="1219200" cy="762000"/>
          </a:xfrm>
        </p:grpSpPr>
        <p:sp>
          <p:nvSpPr>
            <p:cNvPr id="30" name="Rectangle 29"/>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54</a:t>
              </a:r>
              <a:endParaRPr lang="en-US" dirty="0">
                <a:solidFill>
                  <a:schemeClr val="tx1"/>
                </a:solidFill>
              </a:endParaRPr>
            </a:p>
          </p:txBody>
        </p:sp>
        <p:sp>
          <p:nvSpPr>
            <p:cNvPr id="31" name="Rectangle 30"/>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Right Node</a:t>
              </a:r>
              <a:endParaRPr lang="en-US" sz="1400" dirty="0">
                <a:solidFill>
                  <a:schemeClr val="tx1"/>
                </a:solidFill>
              </a:endParaRPr>
            </a:p>
          </p:txBody>
        </p:sp>
        <p:sp>
          <p:nvSpPr>
            <p:cNvPr id="32" name="Rectangle 31"/>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33" name="Group 32"/>
          <p:cNvGrpSpPr/>
          <p:nvPr/>
        </p:nvGrpSpPr>
        <p:grpSpPr>
          <a:xfrm>
            <a:off x="7467600" y="3352800"/>
            <a:ext cx="1219200" cy="762000"/>
            <a:chOff x="1219200" y="1752600"/>
            <a:chExt cx="1219200" cy="762000"/>
          </a:xfrm>
        </p:grpSpPr>
        <p:sp>
          <p:nvSpPr>
            <p:cNvPr id="34" name="Rectangle 3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76</a:t>
              </a:r>
              <a:endParaRPr lang="en-US" dirty="0">
                <a:solidFill>
                  <a:schemeClr val="tx1"/>
                </a:solidFill>
              </a:endParaRPr>
            </a:p>
          </p:txBody>
        </p:sp>
        <p:sp>
          <p:nvSpPr>
            <p:cNvPr id="35" name="Rectangle 3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Null</a:t>
              </a:r>
              <a:endParaRPr lang="en-US" sz="1400" dirty="0">
                <a:solidFill>
                  <a:schemeClr val="tx1"/>
                </a:solidFill>
              </a:endParaRPr>
            </a:p>
          </p:txBody>
        </p:sp>
        <p:sp>
          <p:nvSpPr>
            <p:cNvPr id="36" name="Rectangle 3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Left Node</a:t>
              </a:r>
              <a:endParaRPr lang="en-US" sz="1400" dirty="0">
                <a:solidFill>
                  <a:schemeClr val="tx1"/>
                </a:solidFill>
              </a:endParaRPr>
            </a:p>
          </p:txBody>
        </p:sp>
      </p:grpSp>
      <p:grpSp>
        <p:nvGrpSpPr>
          <p:cNvPr id="37" name="Group 36"/>
          <p:cNvGrpSpPr/>
          <p:nvPr/>
        </p:nvGrpSpPr>
        <p:grpSpPr>
          <a:xfrm>
            <a:off x="1752600" y="4572000"/>
            <a:ext cx="1219200" cy="762000"/>
            <a:chOff x="1219200" y="1752600"/>
            <a:chExt cx="1219200" cy="762000"/>
          </a:xfrm>
        </p:grpSpPr>
        <p:sp>
          <p:nvSpPr>
            <p:cNvPr id="38" name="Rectangle 3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14</a:t>
              </a:r>
              <a:endParaRPr lang="en-US" dirty="0">
                <a:solidFill>
                  <a:schemeClr val="tx1"/>
                </a:solidFill>
              </a:endParaRPr>
            </a:p>
          </p:txBody>
        </p:sp>
        <p:sp>
          <p:nvSpPr>
            <p:cNvPr id="39" name="Rectangle 3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40" name="Rectangle 3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45" name="Group 44"/>
          <p:cNvGrpSpPr/>
          <p:nvPr/>
        </p:nvGrpSpPr>
        <p:grpSpPr>
          <a:xfrm>
            <a:off x="6172200" y="4572000"/>
            <a:ext cx="1219200" cy="762000"/>
            <a:chOff x="1219200" y="1752600"/>
            <a:chExt cx="1219200" cy="762000"/>
          </a:xfrm>
        </p:grpSpPr>
        <p:sp>
          <p:nvSpPr>
            <p:cNvPr id="46" name="Rectangle 4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67</a:t>
              </a:r>
              <a:endParaRPr lang="en-US" dirty="0">
                <a:solidFill>
                  <a:schemeClr val="tx1"/>
                </a:solidFill>
              </a:endParaRPr>
            </a:p>
          </p:txBody>
        </p:sp>
        <p:sp>
          <p:nvSpPr>
            <p:cNvPr id="47" name="Rectangle 4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Right Node</a:t>
              </a:r>
              <a:endParaRPr lang="en-US" sz="1400" dirty="0">
                <a:solidFill>
                  <a:schemeClr val="tx1"/>
                </a:solidFill>
              </a:endParaRPr>
            </a:p>
          </p:txBody>
        </p:sp>
        <p:sp>
          <p:nvSpPr>
            <p:cNvPr id="48" name="Rectangle 4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Left Node</a:t>
              </a:r>
              <a:endParaRPr lang="en-US" sz="1400" dirty="0">
                <a:solidFill>
                  <a:schemeClr val="tx1"/>
                </a:solidFill>
              </a:endParaRPr>
            </a:p>
          </p:txBody>
        </p:sp>
      </p:grpSp>
      <p:grpSp>
        <p:nvGrpSpPr>
          <p:cNvPr id="53" name="Group 52"/>
          <p:cNvGrpSpPr/>
          <p:nvPr/>
        </p:nvGrpSpPr>
        <p:grpSpPr>
          <a:xfrm>
            <a:off x="304800" y="4572000"/>
            <a:ext cx="1219200" cy="762000"/>
            <a:chOff x="1219200" y="1752600"/>
            <a:chExt cx="1219200" cy="762000"/>
          </a:xfrm>
        </p:grpSpPr>
        <p:sp>
          <p:nvSpPr>
            <p:cNvPr id="54" name="Rectangle 5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9</a:t>
              </a:r>
              <a:endParaRPr lang="en-US" dirty="0">
                <a:solidFill>
                  <a:schemeClr val="tx1"/>
                </a:solidFill>
              </a:endParaRPr>
            </a:p>
          </p:txBody>
        </p:sp>
        <p:sp>
          <p:nvSpPr>
            <p:cNvPr id="55" name="Rectangle 5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56" name="Rectangle 5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57" name="Group 56"/>
          <p:cNvGrpSpPr/>
          <p:nvPr/>
        </p:nvGrpSpPr>
        <p:grpSpPr>
          <a:xfrm>
            <a:off x="3200400" y="4572000"/>
            <a:ext cx="1219200" cy="762000"/>
            <a:chOff x="1219200" y="1752600"/>
            <a:chExt cx="1219200" cy="762000"/>
          </a:xfrm>
        </p:grpSpPr>
        <p:sp>
          <p:nvSpPr>
            <p:cNvPr id="58" name="Rectangle 5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a:t>
              </a:r>
              <a:endParaRPr lang="en-US" dirty="0">
                <a:solidFill>
                  <a:schemeClr val="tx1"/>
                </a:solidFill>
              </a:endParaRPr>
            </a:p>
          </p:txBody>
        </p:sp>
        <p:sp>
          <p:nvSpPr>
            <p:cNvPr id="59" name="Rectangle 5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0" name="Rectangle 5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62" name="Straight Arrow Connector 61"/>
          <p:cNvCxnSpPr>
            <a:stCxn id="11" idx="3"/>
          </p:cNvCxnSpPr>
          <p:nvPr/>
        </p:nvCxnSpPr>
        <p:spPr>
          <a:xfrm>
            <a:off x="1676400" y="1219200"/>
            <a:ext cx="2209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4" idx="0"/>
          </p:cNvCxnSpPr>
          <p:nvPr/>
        </p:nvCxnSpPr>
        <p:spPr>
          <a:xfrm flipH="1">
            <a:off x="2667000" y="1676400"/>
            <a:ext cx="12192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8" idx="0"/>
          </p:cNvCxnSpPr>
          <p:nvPr/>
        </p:nvCxnSpPr>
        <p:spPr>
          <a:xfrm>
            <a:off x="5105400" y="1676400"/>
            <a:ext cx="18288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4" idx="0"/>
          </p:cNvCxnSpPr>
          <p:nvPr/>
        </p:nvCxnSpPr>
        <p:spPr>
          <a:xfrm>
            <a:off x="7543800" y="2819400"/>
            <a:ext cx="5334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22" idx="0"/>
          </p:cNvCxnSpPr>
          <p:nvPr/>
        </p:nvCxnSpPr>
        <p:spPr>
          <a:xfrm flipH="1">
            <a:off x="1676400" y="2819400"/>
            <a:ext cx="3810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26" idx="0"/>
          </p:cNvCxnSpPr>
          <p:nvPr/>
        </p:nvCxnSpPr>
        <p:spPr>
          <a:xfrm>
            <a:off x="3276600" y="2819400"/>
            <a:ext cx="10668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0" idx="0"/>
          </p:cNvCxnSpPr>
          <p:nvPr/>
        </p:nvCxnSpPr>
        <p:spPr>
          <a:xfrm flipH="1">
            <a:off x="6019800" y="2819400"/>
            <a:ext cx="5334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46" idx="0"/>
          </p:cNvCxnSpPr>
          <p:nvPr/>
        </p:nvCxnSpPr>
        <p:spPr>
          <a:xfrm>
            <a:off x="6629400" y="4114800"/>
            <a:ext cx="1524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914400" y="4114800"/>
            <a:ext cx="1524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38" idx="0"/>
          </p:cNvCxnSpPr>
          <p:nvPr/>
        </p:nvCxnSpPr>
        <p:spPr>
          <a:xfrm>
            <a:off x="22860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58" idx="0"/>
          </p:cNvCxnSpPr>
          <p:nvPr/>
        </p:nvCxnSpPr>
        <p:spPr>
          <a:xfrm>
            <a:off x="37338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914400" y="5715000"/>
            <a:ext cx="1219200" cy="762000"/>
            <a:chOff x="1219200" y="1752600"/>
            <a:chExt cx="1219200" cy="762000"/>
          </a:xfrm>
        </p:grpSpPr>
        <p:sp>
          <p:nvSpPr>
            <p:cNvPr id="96" name="Rectangle 95"/>
            <p:cNvSpPr/>
            <p:nvPr/>
          </p:nvSpPr>
          <p:spPr>
            <a:xfrm>
              <a:off x="1219200" y="1752600"/>
              <a:ext cx="1219200" cy="304800"/>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97" name="Rectangle 96"/>
            <p:cNvSpPr/>
            <p:nvPr/>
          </p:nvSpPr>
          <p:spPr>
            <a:xfrm>
              <a:off x="1828800" y="2057400"/>
              <a:ext cx="609600" cy="457200"/>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98" name="Rectangle 97"/>
            <p:cNvSpPr/>
            <p:nvPr/>
          </p:nvSpPr>
          <p:spPr>
            <a:xfrm>
              <a:off x="1219200" y="2057400"/>
              <a:ext cx="609600" cy="457200"/>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99" name="Group 98"/>
          <p:cNvGrpSpPr/>
          <p:nvPr/>
        </p:nvGrpSpPr>
        <p:grpSpPr>
          <a:xfrm>
            <a:off x="7391400" y="5562600"/>
            <a:ext cx="1219200" cy="762000"/>
            <a:chOff x="1219200" y="1752600"/>
            <a:chExt cx="1219200" cy="762000"/>
          </a:xfrm>
        </p:grpSpPr>
        <p:sp>
          <p:nvSpPr>
            <p:cNvPr id="100" name="Rectangle 99"/>
            <p:cNvSpPr/>
            <p:nvPr/>
          </p:nvSpPr>
          <p:spPr>
            <a:xfrm>
              <a:off x="1219200" y="1752600"/>
              <a:ext cx="1219200" cy="304800"/>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71</a:t>
              </a:r>
              <a:endParaRPr lang="en-US" dirty="0">
                <a:solidFill>
                  <a:schemeClr val="tx1"/>
                </a:solidFill>
              </a:endParaRPr>
            </a:p>
          </p:txBody>
        </p:sp>
        <p:sp>
          <p:nvSpPr>
            <p:cNvPr id="101" name="Rectangle 100"/>
            <p:cNvSpPr/>
            <p:nvPr/>
          </p:nvSpPr>
          <p:spPr>
            <a:xfrm>
              <a:off x="1828800" y="2057400"/>
              <a:ext cx="609600" cy="457200"/>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102" name="Rectangle 101"/>
            <p:cNvSpPr/>
            <p:nvPr/>
          </p:nvSpPr>
          <p:spPr>
            <a:xfrm>
              <a:off x="1219200" y="2057400"/>
              <a:ext cx="609600" cy="457200"/>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spTree>
    <p:extLst>
      <p:ext uri="{BB962C8B-B14F-4D97-AF65-F5344CB8AC3E}">
        <p14:creationId xmlns:p14="http://schemas.microsoft.com/office/powerpoint/2010/main" val="3658334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t>Key </a:t>
            </a:r>
            <a:r>
              <a:rPr lang="en-US" sz="2800" dirty="0"/>
              <a:t>things to consider when coding these methods</a:t>
            </a:r>
            <a:r>
              <a:rPr lang="en-US" sz="2800" dirty="0" smtClean="0"/>
              <a:t>:</a:t>
            </a:r>
            <a:endParaRPr lang="en-US" sz="2800" dirty="0"/>
          </a:p>
        </p:txBody>
      </p:sp>
      <p:sp>
        <p:nvSpPr>
          <p:cNvPr id="3" name="Content Placeholder 2"/>
          <p:cNvSpPr>
            <a:spLocks noGrp="1"/>
          </p:cNvSpPr>
          <p:nvPr>
            <p:ph idx="1"/>
          </p:nvPr>
        </p:nvSpPr>
        <p:spPr>
          <a:xfrm>
            <a:off x="457200" y="990600"/>
            <a:ext cx="8229600" cy="5486400"/>
          </a:xfrm>
        </p:spPr>
        <p:txBody>
          <a:bodyPr>
            <a:normAutofit/>
          </a:bodyPr>
          <a:lstStyle/>
          <a:p>
            <a:r>
              <a:rPr lang="en-US" sz="2400" dirty="0" smtClean="0"/>
              <a:t>Use a “current” node as a pointer, map it to real nodes as you walk left and right down the tree.</a:t>
            </a:r>
          </a:p>
          <a:p>
            <a:r>
              <a:rPr lang="en-US" sz="2400" dirty="0" smtClean="0"/>
              <a:t>Use the current nodes pointers (left and right) to access the next nodes </a:t>
            </a:r>
            <a:r>
              <a:rPr lang="en-US" sz="2400" dirty="0" err="1">
                <a:solidFill>
                  <a:srgbClr val="000000"/>
                </a:solidFill>
                <a:highlight>
                  <a:srgbClr val="FFFFFF"/>
                </a:highlight>
              </a:rPr>
              <a:t>keyParam</a:t>
            </a:r>
            <a:r>
              <a:rPr lang="en-US" sz="2400" dirty="0">
                <a:solidFill>
                  <a:srgbClr val="000000"/>
                </a:solidFill>
                <a:highlight>
                  <a:srgbClr val="FFFFFF"/>
                </a:highlight>
              </a:rPr>
              <a:t> </a:t>
            </a:r>
            <a:r>
              <a:rPr lang="en-US" sz="2400" dirty="0" smtClean="0">
                <a:solidFill>
                  <a:srgbClr val="000000"/>
                </a:solidFill>
                <a:highlight>
                  <a:srgbClr val="FFFFFF"/>
                </a:highlight>
              </a:rPr>
              <a:t> to decide if you want to go left, or right, or, if you found a dead end branch (null), that is where you create and add a new node.</a:t>
            </a:r>
          </a:p>
          <a:p>
            <a:r>
              <a:rPr lang="en-US" sz="2400" dirty="0" smtClean="0">
                <a:solidFill>
                  <a:srgbClr val="000000"/>
                </a:solidFill>
                <a:highlight>
                  <a:srgbClr val="FFFFFF"/>
                </a:highlight>
              </a:rPr>
              <a:t>Whenever you add a new node, you have to update the prior nodes left (or right) pointer to the new node.  That is why you need to use this current node object, so that you have access to the data you need in the </a:t>
            </a:r>
            <a:r>
              <a:rPr lang="en-US" sz="2400" i="1" dirty="0" smtClean="0">
                <a:solidFill>
                  <a:srgbClr val="000000"/>
                </a:solidFill>
                <a:highlight>
                  <a:srgbClr val="FFFFFF"/>
                </a:highlight>
              </a:rPr>
              <a:t>node before the one where you are inserting.</a:t>
            </a:r>
            <a:endParaRPr lang="en-US" sz="2400" i="1" dirty="0"/>
          </a:p>
        </p:txBody>
      </p:sp>
    </p:spTree>
    <p:extLst>
      <p:ext uri="{BB962C8B-B14F-4D97-AF65-F5344CB8AC3E}">
        <p14:creationId xmlns:p14="http://schemas.microsoft.com/office/powerpoint/2010/main" val="177123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public</a:t>
            </a:r>
            <a:r>
              <a:rPr lang="en-US" sz="3600" dirty="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bool</a:t>
            </a:r>
            <a:r>
              <a:rPr lang="en-US" sz="3600" dirty="0">
                <a:solidFill>
                  <a:srgbClr val="000000"/>
                </a:solidFill>
                <a:highlight>
                  <a:srgbClr val="FFFFFF"/>
                </a:highlight>
                <a:latin typeface="Consolas" panose="020B0609020204030204" pitchFamily="49" charset="0"/>
              </a:rPr>
              <a:t> Find(</a:t>
            </a:r>
            <a:r>
              <a:rPr lang="en-US" sz="3600" dirty="0">
                <a:solidFill>
                  <a:srgbClr val="0000FF"/>
                </a:solidFill>
                <a:highlight>
                  <a:srgbClr val="FFFFFF"/>
                </a:highlight>
                <a:latin typeface="Consolas" panose="020B0609020204030204" pitchFamily="49" charset="0"/>
              </a:rPr>
              <a:t>int</a:t>
            </a:r>
            <a:r>
              <a:rPr lang="en-US" sz="3600" dirty="0">
                <a:solidFill>
                  <a:srgbClr val="000000"/>
                </a:solidFill>
                <a:highlight>
                  <a:srgbClr val="FFFFFF"/>
                </a:highlight>
                <a:latin typeface="Consolas" panose="020B0609020204030204" pitchFamily="49" charset="0"/>
              </a:rPr>
              <a:t> </a:t>
            </a:r>
            <a:r>
              <a:rPr lang="en-US" sz="3600" dirty="0" err="1">
                <a:solidFill>
                  <a:srgbClr val="000000"/>
                </a:solidFill>
                <a:highlight>
                  <a:srgbClr val="FFFFFF"/>
                </a:highlight>
                <a:latin typeface="Consolas" panose="020B0609020204030204" pitchFamily="49" charset="0"/>
              </a:rPr>
              <a:t>targetKey</a:t>
            </a:r>
            <a:r>
              <a:rPr lang="en-US" sz="3600" dirty="0">
                <a:solidFill>
                  <a:srgbClr val="000000"/>
                </a:solidFill>
                <a:highlight>
                  <a:srgbClr val="FFFFFF"/>
                </a:highlight>
                <a:latin typeface="Consolas" panose="020B0609020204030204" pitchFamily="49" charset="0"/>
              </a:rPr>
              <a:t>) </a:t>
            </a:r>
            <a:endParaRPr lang="en-US" sz="3600" dirty="0"/>
          </a:p>
        </p:txBody>
      </p:sp>
      <p:sp>
        <p:nvSpPr>
          <p:cNvPr id="3" name="Content Placeholder 2"/>
          <p:cNvSpPr>
            <a:spLocks noGrp="1"/>
          </p:cNvSpPr>
          <p:nvPr>
            <p:ph idx="1"/>
          </p:nvPr>
        </p:nvSpPr>
        <p:spPr>
          <a:xfrm>
            <a:off x="457200" y="990600"/>
            <a:ext cx="8229600" cy="5486400"/>
          </a:xfrm>
        </p:spPr>
        <p:txBody>
          <a:bodyPr>
            <a:normAutofit/>
          </a:bodyPr>
          <a:lstStyle/>
          <a:p>
            <a:r>
              <a:rPr lang="en-US" sz="2800" dirty="0" smtClean="0"/>
              <a:t>Method is almost the same, except now we walk the tree</a:t>
            </a:r>
          </a:p>
          <a:p>
            <a:pPr lvl="1"/>
            <a:r>
              <a:rPr lang="en-US" sz="2400" dirty="0" smtClean="0"/>
              <a:t>If we find it,  we return true</a:t>
            </a:r>
          </a:p>
          <a:p>
            <a:pPr lvl="1"/>
            <a:r>
              <a:rPr lang="en-US" sz="2400" dirty="0" smtClean="0"/>
              <a:t>If we come to a null as a dead end to walking the tree, it means its not there, </a:t>
            </a:r>
            <a:r>
              <a:rPr lang="en-US" sz="2400" smtClean="0"/>
              <a:t>so return a false.</a:t>
            </a:r>
            <a:endParaRPr lang="en-US" sz="2400" dirty="0"/>
          </a:p>
        </p:txBody>
      </p:sp>
    </p:spTree>
    <p:extLst>
      <p:ext uri="{BB962C8B-B14F-4D97-AF65-F5344CB8AC3E}">
        <p14:creationId xmlns:p14="http://schemas.microsoft.com/office/powerpoint/2010/main" val="94793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Trees: used for </a:t>
            </a:r>
            <a:r>
              <a:rPr lang="en-US" sz="3600" dirty="0"/>
              <a:t>storing hierarchical data </a:t>
            </a:r>
          </a:p>
        </p:txBody>
      </p:sp>
      <p:sp>
        <p:nvSpPr>
          <p:cNvPr id="3" name="Content Placeholder 2"/>
          <p:cNvSpPr>
            <a:spLocks noGrp="1"/>
          </p:cNvSpPr>
          <p:nvPr>
            <p:ph idx="1"/>
          </p:nvPr>
        </p:nvSpPr>
        <p:spPr>
          <a:xfrm>
            <a:off x="457200" y="1143000"/>
            <a:ext cx="8229600" cy="5257800"/>
          </a:xfrm>
        </p:spPr>
        <p:txBody>
          <a:bodyPr>
            <a:normAutofit fontScale="92500" lnSpcReduction="20000"/>
          </a:bodyPr>
          <a:lstStyle/>
          <a:p>
            <a:r>
              <a:rPr lang="en-US" sz="2000" dirty="0">
                <a:hlinkClick r:id="rId2"/>
              </a:rPr>
              <a:t>https://msdn.microsoft.com/en-us/library/ms379573(v=vs.80).</a:t>
            </a:r>
            <a:r>
              <a:rPr lang="en-US" sz="2000" dirty="0" smtClean="0">
                <a:hlinkClick r:id="rId2"/>
              </a:rPr>
              <a:t>aspx</a:t>
            </a:r>
            <a:endParaRPr lang="en-US" sz="2000" dirty="0" smtClean="0"/>
          </a:p>
          <a:p>
            <a:r>
              <a:rPr lang="en-US" sz="2400" dirty="0"/>
              <a:t>A tree is a data structure that consists of nodes, where each node has some value and an arbitrary number of children nodes. Trees are common data structures because many real-world problems exhibit tree-like behavior. For example, any sort of hierarchical relationship among people, things, or objects can be modeled as a tree</a:t>
            </a:r>
            <a:r>
              <a:rPr lang="en-US" sz="2400" dirty="0" smtClean="0"/>
              <a:t>.</a:t>
            </a:r>
          </a:p>
          <a:p>
            <a:endParaRPr lang="en-US" sz="2400" dirty="0"/>
          </a:p>
          <a:p>
            <a:r>
              <a:rPr lang="en-US" sz="2400" dirty="0"/>
              <a:t>A </a:t>
            </a:r>
            <a:r>
              <a:rPr lang="en-US" sz="2400" i="1" dirty="0"/>
              <a:t>binary tree</a:t>
            </a:r>
            <a:r>
              <a:rPr lang="en-US" sz="2400" dirty="0"/>
              <a:t> is a special kind of tree, one that limits each node to no more than two children. </a:t>
            </a:r>
            <a:r>
              <a:rPr lang="en-US" sz="2400" dirty="0" smtClean="0"/>
              <a:t>However it has no  “order”.</a:t>
            </a:r>
          </a:p>
          <a:p>
            <a:endParaRPr lang="en-US" sz="2400" dirty="0" smtClean="0"/>
          </a:p>
          <a:p>
            <a:r>
              <a:rPr lang="en-US" sz="2400" dirty="0" smtClean="0"/>
              <a:t>A</a:t>
            </a:r>
            <a:r>
              <a:rPr lang="en-US" sz="2400" dirty="0"/>
              <a:t> </a:t>
            </a:r>
            <a:r>
              <a:rPr lang="en-US" sz="2400" i="1" dirty="0"/>
              <a:t>binary search tree</a:t>
            </a:r>
            <a:r>
              <a:rPr lang="en-US" sz="2400" dirty="0"/>
              <a:t>, or BST, is a binary tree whose nodes are arranged such that for every node </a:t>
            </a:r>
            <a:r>
              <a:rPr lang="en-US" sz="2400" i="1" dirty="0"/>
              <a:t>n</a:t>
            </a:r>
            <a:r>
              <a:rPr lang="en-US" sz="2400" dirty="0"/>
              <a:t>, all of the nodes in </a:t>
            </a:r>
            <a:r>
              <a:rPr lang="en-US" sz="2400" i="1" dirty="0"/>
              <a:t>n</a:t>
            </a:r>
            <a:r>
              <a:rPr lang="en-US" sz="2400" dirty="0"/>
              <a:t>'s left subtree have a value less than </a:t>
            </a:r>
            <a:r>
              <a:rPr lang="en-US" sz="2400" i="1" dirty="0"/>
              <a:t>n</a:t>
            </a:r>
            <a:r>
              <a:rPr lang="en-US" sz="2400" dirty="0"/>
              <a:t>, and all nodes in </a:t>
            </a:r>
            <a:r>
              <a:rPr lang="en-US" sz="2400" i="1" dirty="0"/>
              <a:t>n</a:t>
            </a:r>
            <a:r>
              <a:rPr lang="en-US" sz="2400" dirty="0"/>
              <a:t>'s right subtree have a value greater than </a:t>
            </a:r>
            <a:r>
              <a:rPr lang="en-US" sz="2400" i="1" dirty="0"/>
              <a:t>n</a:t>
            </a:r>
            <a:r>
              <a:rPr lang="en-US" sz="2400" dirty="0"/>
              <a:t>. </a:t>
            </a:r>
            <a:endParaRPr lang="en-US" sz="2400" dirty="0" smtClean="0"/>
          </a:p>
          <a:p>
            <a:endParaRPr lang="en-US" sz="2400" dirty="0" smtClean="0"/>
          </a:p>
          <a:p>
            <a:r>
              <a:rPr lang="en-US" sz="2400" dirty="0" smtClean="0"/>
              <a:t>Can be used for example, to implement a Dictionary of any type.</a:t>
            </a:r>
          </a:p>
          <a:p>
            <a:endParaRPr lang="en-US" sz="2800" dirty="0"/>
          </a:p>
        </p:txBody>
      </p:sp>
    </p:spTree>
    <p:extLst>
      <p:ext uri="{BB962C8B-B14F-4D97-AF65-F5344CB8AC3E}">
        <p14:creationId xmlns:p14="http://schemas.microsoft.com/office/powerpoint/2010/main" val="408846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left off with Big O of LL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Other than the trivial top of the list operations, all the other methods operated in </a:t>
            </a:r>
            <a:r>
              <a:rPr lang="pt-BR" dirty="0"/>
              <a:t> </a:t>
            </a:r>
            <a:r>
              <a:rPr lang="pt-BR" dirty="0" smtClean="0"/>
              <a:t> </a:t>
            </a:r>
          </a:p>
          <a:p>
            <a:pPr lvl="1"/>
            <a:r>
              <a:rPr lang="pt-BR" dirty="0" smtClean="0"/>
              <a:t>BIG </a:t>
            </a:r>
            <a:r>
              <a:rPr lang="pt-BR" dirty="0"/>
              <a:t>O ::  O(N)   aka Linear </a:t>
            </a:r>
            <a:r>
              <a:rPr lang="pt-BR" dirty="0" smtClean="0"/>
              <a:t>Time</a:t>
            </a:r>
          </a:p>
          <a:p>
            <a:r>
              <a:rPr lang="pt-BR" dirty="0" smtClean="0"/>
              <a:t>If we want to insert in order, print a particular list item, or search for one, we have to walk the entire list.</a:t>
            </a:r>
          </a:p>
          <a:p>
            <a:pPr lvl="1"/>
            <a:r>
              <a:rPr lang="pt-BR" dirty="0" smtClean="0"/>
              <a:t>Probability says on average it will be ½ the tree, but the point is, if the tree is twice as long, it will take these operations, on average, twice as long.</a:t>
            </a:r>
          </a:p>
          <a:p>
            <a:r>
              <a:rPr lang="pt-BR" dirty="0" smtClean="0"/>
              <a:t>Can we do better?</a:t>
            </a:r>
            <a:endParaRPr lang="en-US" dirty="0"/>
          </a:p>
        </p:txBody>
      </p:sp>
    </p:spTree>
    <p:extLst>
      <p:ext uri="{BB962C8B-B14F-4D97-AF65-F5344CB8AC3E}">
        <p14:creationId xmlns:p14="http://schemas.microsoft.com/office/powerpoint/2010/main" val="191596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477962"/>
          </a:xfrm>
        </p:spPr>
        <p:txBody>
          <a:bodyPr>
            <a:normAutofit/>
          </a:bodyPr>
          <a:lstStyle/>
          <a:p>
            <a:pPr lvl="2" algn="l" rtl="0">
              <a:spcBef>
                <a:spcPct val="0"/>
              </a:spcBef>
            </a:pPr>
            <a:r>
              <a:rPr lang="en-US" dirty="0" smtClean="0"/>
              <a:t>BSTs -  offer sublinear running time for insertions, deletions, and searches. This is because when searching for a node in a BST, each single step down the tree reduces the number of nodes that need to be potentially checked by one half.  That’s what O log2 N looks like!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371600"/>
            <a:ext cx="3307715" cy="3054350"/>
          </a:xfrm>
          <a:prstGeom prst="rect">
            <a:avLst/>
          </a:prstGeom>
          <a:noFill/>
          <a:ln>
            <a:noFill/>
          </a:ln>
        </p:spPr>
      </p:pic>
      <p:sp>
        <p:nvSpPr>
          <p:cNvPr id="5" name="TextBox 4"/>
          <p:cNvSpPr txBox="1"/>
          <p:nvPr/>
        </p:nvSpPr>
        <p:spPr>
          <a:xfrm>
            <a:off x="381000" y="4495800"/>
            <a:ext cx="8305800" cy="2123658"/>
          </a:xfrm>
          <a:prstGeom prst="rect">
            <a:avLst/>
          </a:prstGeom>
          <a:noFill/>
        </p:spPr>
        <p:txBody>
          <a:bodyPr wrap="square" rtlCol="0">
            <a:spAutoFit/>
          </a:bodyPr>
          <a:lstStyle/>
          <a:p>
            <a:r>
              <a:rPr lang="en-US" dirty="0" smtClean="0"/>
              <a:t>However, in </a:t>
            </a:r>
            <a:r>
              <a:rPr lang="en-US" dirty="0"/>
              <a:t>the worst-case their asymptotic running time is reduced to linear time. This happens if the items inserted into the BST are inserted in order or in near-order. In such a case, a BST performs no better than an array. </a:t>
            </a:r>
            <a:r>
              <a:rPr lang="en-US" dirty="0" smtClean="0"/>
              <a:t> So in actual practice, the performance is not quite as good as </a:t>
            </a:r>
            <a:r>
              <a:rPr lang="en-US" dirty="0"/>
              <a:t>log2 </a:t>
            </a:r>
            <a:r>
              <a:rPr lang="en-US" dirty="0" smtClean="0"/>
              <a:t>N, but it is far better than O(N), and if used with random data, it is close to log2 N.</a:t>
            </a:r>
            <a:endParaRPr lang="en-US" dirty="0"/>
          </a:p>
          <a:p>
            <a:endParaRPr lang="en-US" sz="2400" dirty="0"/>
          </a:p>
          <a:p>
            <a:r>
              <a:rPr lang="en-US" dirty="0" smtClean="0"/>
              <a:t>There are “self-balancing” BSTs (AVL </a:t>
            </a:r>
            <a:r>
              <a:rPr lang="en-US" dirty="0"/>
              <a:t>trees and red-black </a:t>
            </a:r>
            <a:r>
              <a:rPr lang="en-US" dirty="0" smtClean="0"/>
              <a:t>trees); but we won’t cover.</a:t>
            </a:r>
            <a:endParaRPr lang="en-US" dirty="0"/>
          </a:p>
        </p:txBody>
      </p:sp>
      <p:pic>
        <p:nvPicPr>
          <p:cNvPr id="1026" name="Picture 2" descr="http://www.codeproject.com/KB/recipes/BinarySearchTree/treeStructure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28899"/>
            <a:ext cx="1952625" cy="19431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1.bp.blogspot.com/_UElib2WLeDE/TO7ejbeZT6I/AAAAAAAACY8/ObPohELAfV4/s1600/height_balanced_tre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1600200"/>
            <a:ext cx="3124200" cy="139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51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200" b="1" dirty="0" smtClean="0"/>
              <a:t>We will Implement </a:t>
            </a:r>
            <a:r>
              <a:rPr lang="en-US" sz="3200" b="1" dirty="0"/>
              <a:t>recursive and non-recursive algorithms to manipulate binary search trees.</a:t>
            </a:r>
            <a:endParaRPr lang="en-US" sz="3600" dirty="0"/>
          </a:p>
        </p:txBody>
      </p:sp>
      <p:sp>
        <p:nvSpPr>
          <p:cNvPr id="3" name="Content Placeholder 2"/>
          <p:cNvSpPr>
            <a:spLocks noGrp="1"/>
          </p:cNvSpPr>
          <p:nvPr>
            <p:ph idx="1"/>
          </p:nvPr>
        </p:nvSpPr>
        <p:spPr>
          <a:xfrm>
            <a:off x="457200" y="1447800"/>
            <a:ext cx="8229600" cy="5029200"/>
          </a:xfrm>
        </p:spPr>
        <p:txBody>
          <a:bodyPr>
            <a:normAutofit/>
          </a:bodyPr>
          <a:lstStyle/>
          <a:p>
            <a:r>
              <a:rPr lang="en-US" dirty="0" smtClean="0"/>
              <a:t>construct</a:t>
            </a:r>
            <a:r>
              <a:rPr lang="en-US" dirty="0"/>
              <a:t>,</a:t>
            </a:r>
          </a:p>
          <a:p>
            <a:r>
              <a:rPr lang="en-US" dirty="0" smtClean="0"/>
              <a:t>insert</a:t>
            </a:r>
            <a:r>
              <a:rPr lang="en-US" dirty="0"/>
              <a:t>, </a:t>
            </a:r>
          </a:p>
          <a:p>
            <a:r>
              <a:rPr lang="en-US" dirty="0" smtClean="0"/>
              <a:t>delete</a:t>
            </a:r>
            <a:r>
              <a:rPr lang="en-US" dirty="0"/>
              <a:t>, </a:t>
            </a:r>
          </a:p>
          <a:p>
            <a:r>
              <a:rPr lang="en-US" dirty="0"/>
              <a:t>s</a:t>
            </a:r>
            <a:r>
              <a:rPr lang="en-US" dirty="0" smtClean="0"/>
              <a:t>earch</a:t>
            </a:r>
            <a:r>
              <a:rPr lang="en-US" dirty="0"/>
              <a:t>,</a:t>
            </a:r>
          </a:p>
          <a:p>
            <a:r>
              <a:rPr lang="en-US" dirty="0" smtClean="0"/>
              <a:t>traverse</a:t>
            </a:r>
            <a:endParaRPr lang="en-US" dirty="0"/>
          </a:p>
        </p:txBody>
      </p:sp>
    </p:spTree>
    <p:extLst>
      <p:ext uri="{BB962C8B-B14F-4D97-AF65-F5344CB8AC3E}">
        <p14:creationId xmlns:p14="http://schemas.microsoft.com/office/powerpoint/2010/main" val="102666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600" dirty="0" smtClean="0"/>
              <a:t>Implementing a </a:t>
            </a:r>
            <a:r>
              <a:rPr lang="en-US" sz="3600" dirty="0"/>
              <a:t>BST</a:t>
            </a:r>
            <a:br>
              <a:rPr lang="en-US" sz="3600" dirty="0"/>
            </a:br>
            <a:r>
              <a:rPr lang="en-US" sz="3600" dirty="0"/>
              <a:t>1-Find Program – Our first BST</a:t>
            </a:r>
          </a:p>
        </p:txBody>
      </p:sp>
      <p:sp>
        <p:nvSpPr>
          <p:cNvPr id="3" name="Content Placeholder 2"/>
          <p:cNvSpPr>
            <a:spLocks noGrp="1"/>
          </p:cNvSpPr>
          <p:nvPr>
            <p:ph idx="1"/>
          </p:nvPr>
        </p:nvSpPr>
        <p:spPr>
          <a:xfrm>
            <a:off x="457200" y="1676400"/>
            <a:ext cx="8229600" cy="4800600"/>
          </a:xfrm>
        </p:spPr>
        <p:txBody>
          <a:bodyPr>
            <a:noAutofit/>
          </a:bodyPr>
          <a:lstStyle/>
          <a:p>
            <a:r>
              <a:rPr lang="en-US" sz="2800" dirty="0" smtClean="0"/>
              <a:t>Just like LL, we will have a class that manages the </a:t>
            </a:r>
            <a:r>
              <a:rPr lang="en-US" sz="2800" dirty="0" err="1">
                <a:solidFill>
                  <a:srgbClr val="0070C0"/>
                </a:solidFill>
              </a:rPr>
              <a:t>BSTnode</a:t>
            </a:r>
            <a:r>
              <a:rPr lang="en-US" sz="2800" dirty="0"/>
              <a:t> </a:t>
            </a:r>
            <a:r>
              <a:rPr lang="en-US" sz="2800" dirty="0" smtClean="0"/>
              <a:t>node objects and it will contain</a:t>
            </a:r>
          </a:p>
          <a:p>
            <a:pPr lvl="1"/>
            <a:r>
              <a:rPr lang="en-US" sz="2400" dirty="0" err="1">
                <a:solidFill>
                  <a:srgbClr val="0070C0"/>
                </a:solidFill>
              </a:rPr>
              <a:t>bstTop</a:t>
            </a:r>
            <a:r>
              <a:rPr lang="en-US" sz="2400" dirty="0"/>
              <a:t> </a:t>
            </a:r>
            <a:r>
              <a:rPr lang="en-US" sz="2400" dirty="0" smtClean="0"/>
              <a:t>A ref object ( ~pointer) to the first node, the top node. Or else it will be </a:t>
            </a:r>
            <a:r>
              <a:rPr lang="en-US" sz="2400" dirty="0" smtClean="0">
                <a:solidFill>
                  <a:srgbClr val="0070C0"/>
                </a:solidFill>
              </a:rPr>
              <a:t>null</a:t>
            </a:r>
            <a:r>
              <a:rPr lang="en-US" sz="2400" dirty="0" smtClean="0"/>
              <a:t>, saying the tree is empty </a:t>
            </a:r>
          </a:p>
          <a:p>
            <a:pPr lvl="1"/>
            <a:r>
              <a:rPr lang="en-US" sz="2400" dirty="0" smtClean="0"/>
              <a:t>The methods to</a:t>
            </a:r>
          </a:p>
          <a:p>
            <a:pPr lvl="2"/>
            <a:r>
              <a:rPr lang="en-US" sz="2000" dirty="0">
                <a:solidFill>
                  <a:srgbClr val="0070C0"/>
                </a:solidFill>
              </a:rPr>
              <a:t>insert, </a:t>
            </a:r>
          </a:p>
          <a:p>
            <a:pPr lvl="2"/>
            <a:r>
              <a:rPr lang="en-US" sz="2000" dirty="0">
                <a:solidFill>
                  <a:srgbClr val="0070C0"/>
                </a:solidFill>
              </a:rPr>
              <a:t>delete, </a:t>
            </a:r>
          </a:p>
          <a:p>
            <a:pPr lvl="2"/>
            <a:r>
              <a:rPr lang="en-US" sz="2000" dirty="0">
                <a:solidFill>
                  <a:srgbClr val="0070C0"/>
                </a:solidFill>
              </a:rPr>
              <a:t>search </a:t>
            </a:r>
            <a:endParaRPr lang="en-US" sz="2000" dirty="0" smtClean="0">
              <a:solidFill>
                <a:srgbClr val="0070C0"/>
              </a:solidFill>
            </a:endParaRPr>
          </a:p>
          <a:p>
            <a:pPr lvl="2"/>
            <a:r>
              <a:rPr lang="en-US" sz="2000" dirty="0" smtClean="0">
                <a:solidFill>
                  <a:srgbClr val="0070C0"/>
                </a:solidFill>
              </a:rPr>
              <a:t>Print</a:t>
            </a:r>
          </a:p>
          <a:p>
            <a:pPr lvl="2"/>
            <a:r>
              <a:rPr lang="en-US" sz="2000" dirty="0" err="1" smtClean="0">
                <a:solidFill>
                  <a:srgbClr val="0070C0"/>
                </a:solidFill>
              </a:rPr>
              <a:t>etc</a:t>
            </a:r>
            <a:endParaRPr lang="en-US" sz="2000" dirty="0" smtClean="0">
              <a:solidFill>
                <a:srgbClr val="0070C0"/>
              </a:solidFill>
            </a:endParaRPr>
          </a:p>
          <a:p>
            <a:pPr lvl="2"/>
            <a:endParaRPr lang="en-US" sz="2800" dirty="0"/>
          </a:p>
        </p:txBody>
      </p:sp>
    </p:spTree>
    <p:extLst>
      <p:ext uri="{BB962C8B-B14F-4D97-AF65-F5344CB8AC3E}">
        <p14:creationId xmlns:p14="http://schemas.microsoft.com/office/powerpoint/2010/main" val="85517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Each </a:t>
            </a:r>
            <a:r>
              <a:rPr lang="en-US" sz="3600" dirty="0"/>
              <a:t>node will be an instance of a </a:t>
            </a:r>
            <a:r>
              <a:rPr lang="en-US" sz="3600" dirty="0" smtClean="0"/>
              <a:t/>
            </a:r>
            <a:br>
              <a:rPr lang="en-US" sz="3600" dirty="0" smtClean="0"/>
            </a:br>
            <a:r>
              <a:rPr lang="en-US" sz="3600" dirty="0" smtClean="0"/>
              <a:t>private “nested” node </a:t>
            </a:r>
            <a:r>
              <a:rPr lang="en-US" sz="3600" dirty="0"/>
              <a:t>class</a:t>
            </a:r>
          </a:p>
        </p:txBody>
      </p:sp>
      <p:sp>
        <p:nvSpPr>
          <p:cNvPr id="3" name="Content Placeholder 2"/>
          <p:cNvSpPr>
            <a:spLocks noGrp="1"/>
          </p:cNvSpPr>
          <p:nvPr>
            <p:ph idx="1"/>
          </p:nvPr>
        </p:nvSpPr>
        <p:spPr>
          <a:xfrm>
            <a:off x="457200" y="1143000"/>
            <a:ext cx="8229600" cy="5486400"/>
          </a:xfrm>
        </p:spPr>
        <p:txBody>
          <a:bodyPr>
            <a:normAutofit lnSpcReduction="10000"/>
          </a:bodyPr>
          <a:lstStyle/>
          <a:p>
            <a:r>
              <a:rPr lang="en-US" sz="2400" dirty="0"/>
              <a:t>Each node object has</a:t>
            </a:r>
          </a:p>
          <a:p>
            <a:pPr lvl="1"/>
            <a:r>
              <a:rPr lang="en-US" sz="2000" dirty="0" err="1" smtClean="0">
                <a:solidFill>
                  <a:srgbClr val="2B91AF"/>
                </a:solidFill>
                <a:highlight>
                  <a:srgbClr val="FFFFFF"/>
                </a:highlight>
                <a:latin typeface="Consolas" panose="020B0609020204030204" pitchFamily="49" charset="0"/>
              </a:rPr>
              <a:t>BSTnode</a:t>
            </a:r>
            <a:r>
              <a:rPr lang="en-US" sz="200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LeftNode</a:t>
            </a:r>
            <a:r>
              <a:rPr lang="en-US" sz="2000" dirty="0">
                <a:solidFill>
                  <a:srgbClr val="000000"/>
                </a:solidFill>
                <a:highlight>
                  <a:srgbClr val="FFFFFF"/>
                </a:highlight>
                <a:latin typeface="Consolas" panose="020B0609020204030204" pitchFamily="49" charset="0"/>
              </a:rPr>
              <a:t> </a:t>
            </a:r>
            <a:r>
              <a:rPr lang="en-US" sz="2400" dirty="0" smtClean="0"/>
              <a:t>a </a:t>
            </a:r>
            <a:r>
              <a:rPr lang="en-US" sz="2400" dirty="0"/>
              <a:t>ref object = the next left object and </a:t>
            </a:r>
            <a:r>
              <a:rPr lang="en-US" sz="2000" dirty="0" err="1">
                <a:solidFill>
                  <a:srgbClr val="2B91AF"/>
                </a:solidFill>
                <a:highlight>
                  <a:srgbClr val="FFFFFF"/>
                </a:highlight>
                <a:latin typeface="Consolas" panose="020B0609020204030204" pitchFamily="49" charset="0"/>
              </a:rPr>
              <a:t>BSTnode</a:t>
            </a:r>
            <a:r>
              <a:rPr lang="en-US" sz="200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RightNode</a:t>
            </a:r>
            <a:r>
              <a:rPr lang="en-US" sz="2000" dirty="0" smtClean="0">
                <a:solidFill>
                  <a:srgbClr val="000000"/>
                </a:solidFill>
                <a:highlight>
                  <a:srgbClr val="FFFFFF"/>
                </a:highlight>
                <a:latin typeface="Consolas" panose="020B0609020204030204" pitchFamily="49" charset="0"/>
              </a:rPr>
              <a:t> </a:t>
            </a:r>
            <a:r>
              <a:rPr lang="en-US" sz="2400" dirty="0" smtClean="0"/>
              <a:t>another </a:t>
            </a:r>
            <a:r>
              <a:rPr lang="en-US" sz="2400" dirty="0"/>
              <a:t>ref object = the next right </a:t>
            </a:r>
            <a:r>
              <a:rPr lang="en-US" sz="2400" dirty="0" smtClean="0"/>
              <a:t>object (again, these can be = null, meaning bottom of branch)</a:t>
            </a:r>
            <a:endParaRPr lang="en-US" sz="2400" dirty="0"/>
          </a:p>
          <a:p>
            <a:pPr lvl="2"/>
            <a:r>
              <a:rPr lang="en-US" dirty="0"/>
              <a:t>Easy to think of these as pointers, but as objects are by ref, they “are” the next nodes!</a:t>
            </a:r>
          </a:p>
          <a:p>
            <a:pPr lvl="1"/>
            <a:r>
              <a:rPr lang="en-US" sz="2400" dirty="0" smtClean="0"/>
              <a:t>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bstKey</a:t>
            </a:r>
            <a:r>
              <a:rPr lang="en-US" sz="2000" dirty="0">
                <a:solidFill>
                  <a:srgbClr val="000000"/>
                </a:solidFill>
                <a:highlight>
                  <a:srgbClr val="FFFFFF"/>
                </a:highlight>
                <a:latin typeface="Consolas" panose="020B0609020204030204" pitchFamily="49" charset="0"/>
              </a:rPr>
              <a:t>; </a:t>
            </a:r>
            <a:r>
              <a:rPr lang="en-US" sz="2400" dirty="0" smtClean="0"/>
              <a:t>A </a:t>
            </a:r>
            <a:r>
              <a:rPr lang="en-US" sz="2400" dirty="0"/>
              <a:t>“key”, sort of the “name” of the node, which we will use to keep them in order and find </a:t>
            </a:r>
            <a:r>
              <a:rPr lang="en-US" sz="2400" dirty="0" smtClean="0"/>
              <a:t>them.  </a:t>
            </a:r>
            <a:r>
              <a:rPr lang="en-US" sz="2400" dirty="0"/>
              <a:t>The key could be a string, or whatever serves your need, we will be using an int</a:t>
            </a:r>
          </a:p>
          <a:p>
            <a:pPr lvl="1"/>
            <a:r>
              <a:rPr lang="en-US" sz="2400" dirty="0"/>
              <a:t>A  “value” holding whatever it is you are storing in the nodes, an int, a string, or a complex object. </a:t>
            </a:r>
            <a:r>
              <a:rPr lang="en-US" sz="2400" i="1" dirty="0"/>
              <a:t>Our example will not have this!</a:t>
            </a:r>
          </a:p>
        </p:txBody>
      </p:sp>
    </p:spTree>
    <p:extLst>
      <p:ext uri="{BB962C8B-B14F-4D97-AF65-F5344CB8AC3E}">
        <p14:creationId xmlns:p14="http://schemas.microsoft.com/office/powerpoint/2010/main" val="1419451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normAutofit/>
          </a:bodyPr>
          <a:lstStyle/>
          <a:p>
            <a:pPr fontAlgn="base"/>
            <a:r>
              <a:rPr lang="en-US" sz="4000" b="1" dirty="0" smtClean="0"/>
              <a:t>BST: Binary Search Tree</a:t>
            </a:r>
            <a:endParaRPr lang="en-US" sz="4000" b="1" dirty="0"/>
          </a:p>
        </p:txBody>
      </p:sp>
      <p:pic>
        <p:nvPicPr>
          <p:cNvPr id="1028" name="Picture 4" descr="http://1.bp.blogspot.com/_UElib2WLeDE/TO7ejbeZT6I/AAAAAAAACY8/ObPohELAfV4/s1600/height_balanced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620000" cy="3390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0" y="6172200"/>
            <a:ext cx="1135311" cy="307777"/>
          </a:xfrm>
          <a:prstGeom prst="rect">
            <a:avLst/>
          </a:prstGeom>
          <a:noFill/>
        </p:spPr>
        <p:txBody>
          <a:bodyPr wrap="none" rtlCol="0">
            <a:spAutoFit/>
          </a:bodyPr>
          <a:lstStyle/>
          <a:p>
            <a:r>
              <a:rPr lang="en-US" sz="1400" dirty="0" err="1" smtClean="0"/>
              <a:t>LeftNode</a:t>
            </a:r>
            <a:r>
              <a:rPr lang="en-US" sz="1400" dirty="0" smtClean="0"/>
              <a:t> Ref</a:t>
            </a:r>
            <a:endParaRPr lang="en-US" sz="1400" dirty="0"/>
          </a:p>
        </p:txBody>
      </p:sp>
      <p:sp>
        <p:nvSpPr>
          <p:cNvPr id="8" name="TextBox 7"/>
          <p:cNvSpPr txBox="1"/>
          <p:nvPr/>
        </p:nvSpPr>
        <p:spPr>
          <a:xfrm>
            <a:off x="4023167" y="6169223"/>
            <a:ext cx="1234633" cy="307777"/>
          </a:xfrm>
          <a:prstGeom prst="rect">
            <a:avLst/>
          </a:prstGeom>
          <a:noFill/>
        </p:spPr>
        <p:txBody>
          <a:bodyPr wrap="none" rtlCol="0">
            <a:spAutoFit/>
          </a:bodyPr>
          <a:lstStyle/>
          <a:p>
            <a:r>
              <a:rPr lang="en-US" sz="1400" dirty="0" err="1" smtClean="0"/>
              <a:t>RightNode</a:t>
            </a:r>
            <a:r>
              <a:rPr lang="en-US" sz="1400" dirty="0" smtClean="0"/>
              <a:t> Ref</a:t>
            </a:r>
            <a:endParaRPr lang="en-US" sz="1400" dirty="0"/>
          </a:p>
        </p:txBody>
      </p:sp>
      <p:sp>
        <p:nvSpPr>
          <p:cNvPr id="7" name="Oval 6"/>
          <p:cNvSpPr/>
          <p:nvPr/>
        </p:nvSpPr>
        <p:spPr>
          <a:xfrm>
            <a:off x="4495800" y="22098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sp>
        <p:nvSpPr>
          <p:cNvPr id="20" name="Oval 19"/>
          <p:cNvSpPr/>
          <p:nvPr/>
        </p:nvSpPr>
        <p:spPr>
          <a:xfrm>
            <a:off x="4724400" y="22098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grpSp>
        <p:nvGrpSpPr>
          <p:cNvPr id="19" name="Group 18"/>
          <p:cNvGrpSpPr/>
          <p:nvPr/>
        </p:nvGrpSpPr>
        <p:grpSpPr>
          <a:xfrm>
            <a:off x="2438400" y="3048000"/>
            <a:ext cx="457200" cy="228600"/>
            <a:chOff x="4648200" y="2286000"/>
            <a:chExt cx="457200" cy="228600"/>
          </a:xfrm>
        </p:grpSpPr>
        <p:sp>
          <p:nvSpPr>
            <p:cNvPr id="21" name="Oval 20"/>
            <p:cNvSpPr/>
            <p:nvPr/>
          </p:nvSpPr>
          <p:spPr>
            <a:xfrm>
              <a:off x="46482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sp>
          <p:nvSpPr>
            <p:cNvPr id="22" name="Oval 21"/>
            <p:cNvSpPr/>
            <p:nvPr/>
          </p:nvSpPr>
          <p:spPr>
            <a:xfrm>
              <a:off x="48768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grpSp>
      <p:grpSp>
        <p:nvGrpSpPr>
          <p:cNvPr id="24" name="Group 23"/>
          <p:cNvGrpSpPr/>
          <p:nvPr/>
        </p:nvGrpSpPr>
        <p:grpSpPr>
          <a:xfrm>
            <a:off x="1447800" y="3962400"/>
            <a:ext cx="457200" cy="228600"/>
            <a:chOff x="4648200" y="2286000"/>
            <a:chExt cx="457200" cy="228600"/>
          </a:xfrm>
        </p:grpSpPr>
        <p:sp>
          <p:nvSpPr>
            <p:cNvPr id="25" name="Oval 24"/>
            <p:cNvSpPr/>
            <p:nvPr/>
          </p:nvSpPr>
          <p:spPr>
            <a:xfrm>
              <a:off x="46482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sp>
          <p:nvSpPr>
            <p:cNvPr id="26" name="Oval 25"/>
            <p:cNvSpPr/>
            <p:nvPr/>
          </p:nvSpPr>
          <p:spPr>
            <a:xfrm>
              <a:off x="48768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grpSp>
      <p:grpSp>
        <p:nvGrpSpPr>
          <p:cNvPr id="27" name="Group 26"/>
          <p:cNvGrpSpPr/>
          <p:nvPr/>
        </p:nvGrpSpPr>
        <p:grpSpPr>
          <a:xfrm>
            <a:off x="762000" y="4800600"/>
            <a:ext cx="457200" cy="228600"/>
            <a:chOff x="4648200" y="2286000"/>
            <a:chExt cx="457200" cy="228600"/>
          </a:xfrm>
        </p:grpSpPr>
        <p:sp>
          <p:nvSpPr>
            <p:cNvPr id="28" name="Oval 27"/>
            <p:cNvSpPr/>
            <p:nvPr/>
          </p:nvSpPr>
          <p:spPr>
            <a:xfrm>
              <a:off x="46482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sp>
          <p:nvSpPr>
            <p:cNvPr id="29" name="Oval 28"/>
            <p:cNvSpPr/>
            <p:nvPr/>
          </p:nvSpPr>
          <p:spPr>
            <a:xfrm>
              <a:off x="48768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grpSp>
      <p:grpSp>
        <p:nvGrpSpPr>
          <p:cNvPr id="30" name="Group 29"/>
          <p:cNvGrpSpPr/>
          <p:nvPr/>
        </p:nvGrpSpPr>
        <p:grpSpPr>
          <a:xfrm>
            <a:off x="2133600" y="4876800"/>
            <a:ext cx="457200" cy="228600"/>
            <a:chOff x="4648200" y="2286000"/>
            <a:chExt cx="457200" cy="228600"/>
          </a:xfrm>
        </p:grpSpPr>
        <p:sp>
          <p:nvSpPr>
            <p:cNvPr id="31" name="Oval 30"/>
            <p:cNvSpPr/>
            <p:nvPr/>
          </p:nvSpPr>
          <p:spPr>
            <a:xfrm>
              <a:off x="46482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sp>
          <p:nvSpPr>
            <p:cNvPr id="32" name="Oval 31"/>
            <p:cNvSpPr/>
            <p:nvPr/>
          </p:nvSpPr>
          <p:spPr>
            <a:xfrm>
              <a:off x="48768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grpSp>
      <p:grpSp>
        <p:nvGrpSpPr>
          <p:cNvPr id="33" name="Group 32"/>
          <p:cNvGrpSpPr/>
          <p:nvPr/>
        </p:nvGrpSpPr>
        <p:grpSpPr>
          <a:xfrm>
            <a:off x="2971800" y="4800600"/>
            <a:ext cx="457200" cy="228600"/>
            <a:chOff x="4648200" y="2286000"/>
            <a:chExt cx="457200" cy="228600"/>
          </a:xfrm>
        </p:grpSpPr>
        <p:sp>
          <p:nvSpPr>
            <p:cNvPr id="34" name="Oval 33"/>
            <p:cNvSpPr/>
            <p:nvPr/>
          </p:nvSpPr>
          <p:spPr>
            <a:xfrm>
              <a:off x="46482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sp>
          <p:nvSpPr>
            <p:cNvPr id="35" name="Oval 34"/>
            <p:cNvSpPr/>
            <p:nvPr/>
          </p:nvSpPr>
          <p:spPr>
            <a:xfrm>
              <a:off x="48768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grpSp>
      <p:grpSp>
        <p:nvGrpSpPr>
          <p:cNvPr id="36" name="Group 35"/>
          <p:cNvGrpSpPr/>
          <p:nvPr/>
        </p:nvGrpSpPr>
        <p:grpSpPr>
          <a:xfrm>
            <a:off x="3352800" y="3962400"/>
            <a:ext cx="457200" cy="228600"/>
            <a:chOff x="4648200" y="2286000"/>
            <a:chExt cx="457200" cy="228600"/>
          </a:xfrm>
        </p:grpSpPr>
        <p:sp>
          <p:nvSpPr>
            <p:cNvPr id="37" name="Oval 36"/>
            <p:cNvSpPr/>
            <p:nvPr/>
          </p:nvSpPr>
          <p:spPr>
            <a:xfrm>
              <a:off x="46482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sp>
          <p:nvSpPr>
            <p:cNvPr id="38" name="Oval 37"/>
            <p:cNvSpPr/>
            <p:nvPr/>
          </p:nvSpPr>
          <p:spPr>
            <a:xfrm>
              <a:off x="48768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grpSp>
      <p:grpSp>
        <p:nvGrpSpPr>
          <p:cNvPr id="39" name="Group 38"/>
          <p:cNvGrpSpPr/>
          <p:nvPr/>
        </p:nvGrpSpPr>
        <p:grpSpPr>
          <a:xfrm>
            <a:off x="5715000" y="3962400"/>
            <a:ext cx="457200" cy="228600"/>
            <a:chOff x="4648200" y="2286000"/>
            <a:chExt cx="457200" cy="228600"/>
          </a:xfrm>
        </p:grpSpPr>
        <p:sp>
          <p:nvSpPr>
            <p:cNvPr id="40" name="Oval 39"/>
            <p:cNvSpPr/>
            <p:nvPr/>
          </p:nvSpPr>
          <p:spPr>
            <a:xfrm>
              <a:off x="46482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sp>
          <p:nvSpPr>
            <p:cNvPr id="41" name="Oval 40"/>
            <p:cNvSpPr/>
            <p:nvPr/>
          </p:nvSpPr>
          <p:spPr>
            <a:xfrm>
              <a:off x="48768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grpSp>
      <p:grpSp>
        <p:nvGrpSpPr>
          <p:cNvPr id="42" name="Group 41"/>
          <p:cNvGrpSpPr/>
          <p:nvPr/>
        </p:nvGrpSpPr>
        <p:grpSpPr>
          <a:xfrm>
            <a:off x="6324600" y="4800600"/>
            <a:ext cx="457200" cy="228600"/>
            <a:chOff x="4648200" y="2286000"/>
            <a:chExt cx="457200" cy="228600"/>
          </a:xfrm>
        </p:grpSpPr>
        <p:sp>
          <p:nvSpPr>
            <p:cNvPr id="43" name="Oval 42"/>
            <p:cNvSpPr/>
            <p:nvPr/>
          </p:nvSpPr>
          <p:spPr>
            <a:xfrm>
              <a:off x="46482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sp>
          <p:nvSpPr>
            <p:cNvPr id="44" name="Oval 43"/>
            <p:cNvSpPr/>
            <p:nvPr/>
          </p:nvSpPr>
          <p:spPr>
            <a:xfrm>
              <a:off x="48768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grpSp>
      <p:grpSp>
        <p:nvGrpSpPr>
          <p:cNvPr id="45" name="Group 44"/>
          <p:cNvGrpSpPr/>
          <p:nvPr/>
        </p:nvGrpSpPr>
        <p:grpSpPr>
          <a:xfrm>
            <a:off x="7620000" y="3962400"/>
            <a:ext cx="457200" cy="228600"/>
            <a:chOff x="4648200" y="2286000"/>
            <a:chExt cx="457200" cy="228600"/>
          </a:xfrm>
        </p:grpSpPr>
        <p:sp>
          <p:nvSpPr>
            <p:cNvPr id="46" name="Oval 45"/>
            <p:cNvSpPr/>
            <p:nvPr/>
          </p:nvSpPr>
          <p:spPr>
            <a:xfrm>
              <a:off x="46482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sp>
          <p:nvSpPr>
            <p:cNvPr id="47" name="Oval 46"/>
            <p:cNvSpPr/>
            <p:nvPr/>
          </p:nvSpPr>
          <p:spPr>
            <a:xfrm>
              <a:off x="48768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grpSp>
      <p:grpSp>
        <p:nvGrpSpPr>
          <p:cNvPr id="48" name="Group 47"/>
          <p:cNvGrpSpPr/>
          <p:nvPr/>
        </p:nvGrpSpPr>
        <p:grpSpPr>
          <a:xfrm>
            <a:off x="6629400" y="3048000"/>
            <a:ext cx="457200" cy="228600"/>
            <a:chOff x="4648200" y="2286000"/>
            <a:chExt cx="457200" cy="228600"/>
          </a:xfrm>
        </p:grpSpPr>
        <p:sp>
          <p:nvSpPr>
            <p:cNvPr id="49" name="Oval 48"/>
            <p:cNvSpPr/>
            <p:nvPr/>
          </p:nvSpPr>
          <p:spPr>
            <a:xfrm>
              <a:off x="46482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sp>
          <p:nvSpPr>
            <p:cNvPr id="50" name="Oval 49"/>
            <p:cNvSpPr/>
            <p:nvPr/>
          </p:nvSpPr>
          <p:spPr>
            <a:xfrm>
              <a:off x="4876800" y="2286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grpSp>
      <p:sp>
        <p:nvSpPr>
          <p:cNvPr id="51" name="Oval 50"/>
          <p:cNvSpPr/>
          <p:nvPr/>
        </p:nvSpPr>
        <p:spPr>
          <a:xfrm>
            <a:off x="2057400" y="61722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sp>
        <p:nvSpPr>
          <p:cNvPr id="52" name="Oval 51"/>
          <p:cNvSpPr/>
          <p:nvPr/>
        </p:nvSpPr>
        <p:spPr>
          <a:xfrm>
            <a:off x="3810000" y="61722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3" name="TextBox 22"/>
          <p:cNvSpPr txBox="1"/>
          <p:nvPr/>
        </p:nvSpPr>
        <p:spPr>
          <a:xfrm>
            <a:off x="1981200" y="1447800"/>
            <a:ext cx="804836" cy="369332"/>
          </a:xfrm>
          <a:prstGeom prst="rect">
            <a:avLst/>
          </a:prstGeom>
          <a:noFill/>
        </p:spPr>
        <p:txBody>
          <a:bodyPr wrap="none" rtlCol="0">
            <a:spAutoFit/>
          </a:bodyPr>
          <a:lstStyle/>
          <a:p>
            <a:r>
              <a:rPr lang="en-US" dirty="0" err="1"/>
              <a:t>bstTop</a:t>
            </a:r>
            <a:endParaRPr lang="en-US" dirty="0"/>
          </a:p>
        </p:txBody>
      </p:sp>
      <p:cxnSp>
        <p:nvCxnSpPr>
          <p:cNvPr id="54" name="Straight Arrow Connector 53"/>
          <p:cNvCxnSpPr/>
          <p:nvPr/>
        </p:nvCxnSpPr>
        <p:spPr>
          <a:xfrm>
            <a:off x="2743200" y="1752600"/>
            <a:ext cx="1676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410200" y="6096000"/>
            <a:ext cx="3623492" cy="369332"/>
          </a:xfrm>
          <a:prstGeom prst="rect">
            <a:avLst/>
          </a:prstGeom>
          <a:noFill/>
        </p:spPr>
        <p:txBody>
          <a:bodyPr wrap="none" rtlCol="0">
            <a:spAutoFit/>
          </a:bodyPr>
          <a:lstStyle/>
          <a:p>
            <a:r>
              <a:rPr lang="en-US" dirty="0" err="1" smtClean="0"/>
              <a:t>bstTop</a:t>
            </a:r>
            <a:r>
              <a:rPr lang="en-US" dirty="0" smtClean="0"/>
              <a:t> (all 3 are of type node </a:t>
            </a:r>
            <a:r>
              <a:rPr lang="en-US" dirty="0" err="1" smtClean="0"/>
              <a:t>objets</a:t>
            </a:r>
            <a:r>
              <a:rPr lang="en-US" dirty="0" smtClean="0"/>
              <a:t>)</a:t>
            </a:r>
            <a:endParaRPr lang="en-US" dirty="0"/>
          </a:p>
        </p:txBody>
      </p:sp>
    </p:spTree>
    <p:extLst>
      <p:ext uri="{BB962C8B-B14F-4D97-AF65-F5344CB8AC3E}">
        <p14:creationId xmlns:p14="http://schemas.microsoft.com/office/powerpoint/2010/main" val="222169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Shape of the BST, after adding</a:t>
            </a:r>
            <a:br>
              <a:rPr lang="en-US" dirty="0" smtClean="0"/>
            </a:br>
            <a:r>
              <a:rPr lang="en-US" dirty="0" smtClean="0"/>
              <a:t>10, 5, 15, 7, 12</a:t>
            </a:r>
            <a:endParaRPr lang="en-US" dirty="0"/>
          </a:p>
        </p:txBody>
      </p:sp>
      <p:sp>
        <p:nvSpPr>
          <p:cNvPr id="4" name="Oval 3"/>
          <p:cNvSpPr/>
          <p:nvPr/>
        </p:nvSpPr>
        <p:spPr>
          <a:xfrm>
            <a:off x="3886200" y="21336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cxnSp>
        <p:nvCxnSpPr>
          <p:cNvPr id="15" name="Straight Arrow Connector 14"/>
          <p:cNvCxnSpPr/>
          <p:nvPr/>
        </p:nvCxnSpPr>
        <p:spPr>
          <a:xfrm flipH="1">
            <a:off x="2533090" y="2743200"/>
            <a:ext cx="1353110" cy="5037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00600" y="2743200"/>
            <a:ext cx="1124511" cy="5037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676400" y="30480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Oval 15"/>
          <p:cNvSpPr/>
          <p:nvPr/>
        </p:nvSpPr>
        <p:spPr>
          <a:xfrm>
            <a:off x="4495800" y="41910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cxnSp>
        <p:nvCxnSpPr>
          <p:cNvPr id="18" name="Straight Arrow Connector 17"/>
          <p:cNvCxnSpPr>
            <a:endCxn id="16" idx="7"/>
          </p:cNvCxnSpPr>
          <p:nvPr/>
        </p:nvCxnSpPr>
        <p:spPr>
          <a:xfrm flipH="1">
            <a:off x="5276289" y="3581400"/>
            <a:ext cx="667313" cy="7323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867400" y="29718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21" name="Oval 20"/>
          <p:cNvSpPr/>
          <p:nvPr/>
        </p:nvSpPr>
        <p:spPr>
          <a:xfrm>
            <a:off x="2286000" y="41910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3" name="Straight Arrow Connector 22"/>
          <p:cNvCxnSpPr>
            <a:stCxn id="14" idx="5"/>
            <a:endCxn id="21" idx="0"/>
          </p:cNvCxnSpPr>
          <p:nvPr/>
        </p:nvCxnSpPr>
        <p:spPr>
          <a:xfrm>
            <a:off x="2456889" y="3763448"/>
            <a:ext cx="286311" cy="4275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156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3061</TotalTime>
  <Words>1396</Words>
  <Application>Microsoft Office PowerPoint</Application>
  <PresentationFormat>On-screen Show (4:3)</PresentationFormat>
  <Paragraphs>170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Office Theme</vt:lpstr>
      <vt:lpstr>BST: Binary Search Tree</vt:lpstr>
      <vt:lpstr>Trees: used for storing hierarchical data </vt:lpstr>
      <vt:lpstr>We left off with Big O of LL</vt:lpstr>
      <vt:lpstr>BSTs -  offer sublinear running time for insertions, deletions, and searches. This is because when searching for a node in a BST, each single step down the tree reduces the number of nodes that need to be potentially checked by one half.  That’s what O log2 N looks like!</vt:lpstr>
      <vt:lpstr>We will Implement recursive and non-recursive algorithms to manipulate binary search trees.</vt:lpstr>
      <vt:lpstr>Implementing a BST 1-Find Program – Our first BST</vt:lpstr>
      <vt:lpstr>Each node will be an instance of a  private “nested” node class</vt:lpstr>
      <vt:lpstr>BST: Binary Search Tree</vt:lpstr>
      <vt:lpstr>Shape of the BST, after adding 10, 5, 15, 7, 12</vt:lpstr>
      <vt:lpstr>Shape of the BST, after adding 20, 12, 30, 10, 15, 2</vt:lpstr>
      <vt:lpstr>Shape of the BST, after adding 20, 2, 12, 30, 10, 15</vt:lpstr>
      <vt:lpstr>1-Find Program – Our first BST</vt:lpstr>
      <vt:lpstr>Walk tree</vt:lpstr>
      <vt:lpstr>If we went left, </vt:lpstr>
      <vt:lpstr>If we went right, (about the same as left)</vt:lpstr>
      <vt:lpstr>BST: Add node with key = 13 or 71</vt:lpstr>
      <vt:lpstr>Visualize walking to insert a 13 or a 71</vt:lpstr>
      <vt:lpstr>Key things to consider when coding these methods:</vt:lpstr>
      <vt:lpstr> public bool Find(int targetKey) </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123</cp:revision>
  <dcterms:created xsi:type="dcterms:W3CDTF">2013-01-27T23:57:48Z</dcterms:created>
  <dcterms:modified xsi:type="dcterms:W3CDTF">2015-02-03T04:32:56Z</dcterms:modified>
</cp:coreProperties>
</file>