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5" r:id="rId5"/>
    <p:sldId id="266" r:id="rId6"/>
    <p:sldId id="270" r:id="rId7"/>
    <p:sldId id="269" r:id="rId8"/>
    <p:sldId id="268" r:id="rId9"/>
    <p:sldId id="272" r:id="rId10"/>
    <p:sldId id="284" r:id="rId11"/>
    <p:sldId id="285" r:id="rId12"/>
    <p:sldId id="292" r:id="rId13"/>
    <p:sldId id="286" r:id="rId14"/>
    <p:sldId id="287" r:id="rId15"/>
    <p:sldId id="288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C70-9742-4274-AD96-D5A273EFE25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F7CE-42DA-4655-8B32-6C42A09D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StackArray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First Data Structures: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31864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Stacks</a:t>
            </a:r>
            <a:endParaRPr lang="en-US" sz="3600" dirty="0"/>
          </a:p>
        </p:txBody>
      </p:sp>
      <p:pic>
        <p:nvPicPr>
          <p:cNvPr id="1026" name="Picture 2" descr="http://www.rexgoode.com/wp-content/uploads/2011/06/platedispens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30956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5410200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First Come, Last </a:t>
            </a:r>
            <a:r>
              <a:rPr lang="en-US" sz="2800" dirty="0" smtClean="0">
                <a:solidFill>
                  <a:srgbClr val="0070C0"/>
                </a:solidFill>
              </a:rPr>
              <a:t>Served</a:t>
            </a:r>
          </a:p>
        </p:txBody>
      </p:sp>
    </p:spTree>
    <p:extLst>
      <p:ext uri="{BB962C8B-B14F-4D97-AF65-F5344CB8AC3E}">
        <p14:creationId xmlns:p14="http://schemas.microsoft.com/office/powerpoint/2010/main" val="176561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Stack&lt;T&gt;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Stack -  First Come, Last Served; less common in real life, but often in programing such as for a </a:t>
            </a:r>
            <a:r>
              <a:rPr lang="en-US" i="1" dirty="0"/>
              <a:t>recursion</a:t>
            </a:r>
            <a:r>
              <a:rPr lang="en-US" dirty="0"/>
              <a:t>, </a:t>
            </a:r>
            <a:r>
              <a:rPr lang="en-US" i="1" dirty="0"/>
              <a:t>call stack</a:t>
            </a:r>
            <a:r>
              <a:rPr lang="en-US" dirty="0"/>
              <a:t> or </a:t>
            </a:r>
            <a:r>
              <a:rPr lang="en-US" i="1" dirty="0"/>
              <a:t>parsing grammars; </a:t>
            </a:r>
            <a:r>
              <a:rPr lang="en-US" dirty="0" smtClean="0"/>
              <a:t>does </a:t>
            </a:r>
            <a:r>
              <a:rPr lang="en-US" dirty="0"/>
              <a:t>not allow random </a:t>
            </a:r>
            <a:r>
              <a:rPr lang="en-US" dirty="0" smtClean="0"/>
              <a:t>access (no </a:t>
            </a:r>
            <a:r>
              <a:rPr lang="en-US" dirty="0"/>
              <a:t>line jumping</a:t>
            </a:r>
            <a:r>
              <a:rPr lang="en-US" dirty="0" smtClean="0"/>
              <a:t>!)</a:t>
            </a:r>
            <a:endParaRPr lang="en-US" altLang="en-US" dirty="0" smtClean="0"/>
          </a:p>
          <a:p>
            <a:r>
              <a:rPr lang="en-US" altLang="en-US" sz="2800" dirty="0" smtClean="0"/>
              <a:t>Class like a dinner plate device in a cafeteria, push the plates down, pop the top one </a:t>
            </a:r>
          </a:p>
          <a:p>
            <a:pPr lvl="1"/>
            <a:r>
              <a:rPr lang="en-US" altLang="en-US" sz="2400" dirty="0" smtClean="0"/>
              <a:t>Objects enter the stack at the top</a:t>
            </a:r>
          </a:p>
          <a:p>
            <a:pPr lvl="1"/>
            <a:r>
              <a:rPr lang="en-US" altLang="en-US" sz="2400" dirty="0" smtClean="0"/>
              <a:t>Objects are removed from the top of the stack</a:t>
            </a:r>
          </a:p>
          <a:p>
            <a:r>
              <a:rPr lang="en-US" altLang="en-US" sz="2800" dirty="0" smtClean="0"/>
              <a:t>LIFO data structure - Last In First Out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56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Used where </a:t>
            </a:r>
            <a:r>
              <a:rPr lang="en-US" i="1" dirty="0"/>
              <a:t>reversal</a:t>
            </a:r>
            <a:r>
              <a:rPr lang="en-US" dirty="0"/>
              <a:t> of data is needed</a:t>
            </a:r>
          </a:p>
          <a:p>
            <a:r>
              <a:rPr lang="en-US" dirty="0" smtClean="0"/>
              <a:t>“</a:t>
            </a:r>
            <a:r>
              <a:rPr lang="en-US" dirty="0"/>
              <a:t>Undo”/ “Redo” feature of </a:t>
            </a:r>
            <a:r>
              <a:rPr lang="en-US" dirty="0" smtClean="0"/>
              <a:t>Word</a:t>
            </a:r>
          </a:p>
          <a:p>
            <a:r>
              <a:rPr lang="en-US" dirty="0"/>
              <a:t>Finding one’s way through a maze</a:t>
            </a:r>
          </a:p>
          <a:p>
            <a:r>
              <a:rPr lang="en-US" dirty="0"/>
              <a:t>Reverse Polish Notation</a:t>
            </a:r>
          </a:p>
          <a:p>
            <a:r>
              <a:rPr lang="en-US" dirty="0"/>
              <a:t>Depth-First Search of a tree structure</a:t>
            </a:r>
            <a:br>
              <a:rPr lang="en-US" dirty="0"/>
            </a:br>
            <a:r>
              <a:rPr lang="en-US" dirty="0"/>
              <a:t>(ex: </a:t>
            </a:r>
            <a:r>
              <a:rPr lang="en-US" dirty="0" err="1"/>
              <a:t>BinarySearchTree.Print</a:t>
            </a:r>
            <a:r>
              <a:rPr lang="en-US" dirty="0" smtClean="0"/>
              <a:t>), later in course</a:t>
            </a:r>
          </a:p>
          <a:p>
            <a:r>
              <a:rPr lang="en-US" dirty="0" smtClean="0"/>
              <a:t>Detecting palindromes (you’ll do this in code)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animation:  </a:t>
            </a:r>
            <a:r>
              <a:rPr lang="en-US" sz="2000" dirty="0">
                <a:hlinkClick r:id="rId2"/>
              </a:rPr>
              <a:t>http://www.cs.usfca.edu/~</a:t>
            </a:r>
            <a:r>
              <a:rPr lang="en-US" sz="2000" dirty="0" smtClean="0">
                <a:hlinkClick r:id="rId2"/>
              </a:rPr>
              <a:t>galles/visualization/StackArray.html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dirty="0"/>
              <a:t>See stack program using .NET built in</a:t>
            </a:r>
          </a:p>
        </p:txBody>
      </p:sp>
    </p:spTree>
    <p:extLst>
      <p:ext uri="{BB962C8B-B14F-4D97-AF65-F5344CB8AC3E}">
        <p14:creationId xmlns:p14="http://schemas.microsoft.com/office/powerpoint/2010/main" val="193059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API for </a:t>
            </a:r>
            <a:r>
              <a:rPr lang="en-US" sz="3600" i="1" dirty="0" smtClean="0"/>
              <a:t>our</a:t>
            </a:r>
            <a:r>
              <a:rPr lang="en-US" sz="3600" dirty="0" smtClean="0"/>
              <a:t>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Courier New" pitchFamily="49" charset="0"/>
              </a:rPr>
              <a:t>void Push(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item)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the stack is not full, add item to the top of the </a:t>
            </a:r>
            <a:r>
              <a:rPr lang="en-US" sz="1800" dirty="0" smtClean="0"/>
              <a:t>stack, if it </a:t>
            </a:r>
            <a:r>
              <a:rPr lang="en-US" sz="1800" dirty="0"/>
              <a:t>is full, </a:t>
            </a:r>
            <a:r>
              <a:rPr lang="en-US" sz="1800" dirty="0" smtClean="0"/>
              <a:t>throw </a:t>
            </a:r>
            <a:r>
              <a:rPr lang="en-US" sz="1800" dirty="0" err="1" smtClean="0">
                <a:latin typeface="Courier New" pitchFamily="49" charset="0"/>
              </a:rPr>
              <a:t>OverflowException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Pop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If the stack is not empty, then the top item is </a:t>
            </a:r>
            <a:r>
              <a:rPr lang="en-US" sz="1800" i="1" dirty="0"/>
              <a:t>removed</a:t>
            </a:r>
            <a:r>
              <a:rPr lang="en-US" sz="1800" dirty="0"/>
              <a:t> &amp; </a:t>
            </a:r>
            <a:r>
              <a:rPr lang="en-US" sz="1800" dirty="0" smtClean="0"/>
              <a:t>returned, if it </a:t>
            </a:r>
            <a:r>
              <a:rPr lang="en-US" sz="1800" dirty="0"/>
              <a:t>is empty, throw </a:t>
            </a:r>
            <a:r>
              <a:rPr lang="en-US" sz="1800" dirty="0" err="1">
                <a:latin typeface="Courier New" pitchFamily="49" charset="0"/>
              </a:rPr>
              <a:t>IndexOutOfRangeException</a:t>
            </a:r>
            <a:r>
              <a:rPr lang="en-US" sz="1800" dirty="0" smtClean="0"/>
              <a:t> 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Peek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If the stack is not empty, then the top item is </a:t>
            </a:r>
            <a:r>
              <a:rPr lang="en-US" sz="1800" dirty="0" smtClean="0"/>
              <a:t>returned, but the </a:t>
            </a:r>
            <a:r>
              <a:rPr lang="en-US" sz="1800" dirty="0"/>
              <a:t>stack </a:t>
            </a:r>
            <a:r>
              <a:rPr lang="en-US" sz="1800" dirty="0" smtClean="0"/>
              <a:t>is unchanged. If it </a:t>
            </a:r>
            <a:r>
              <a:rPr lang="en-US" sz="1800" dirty="0"/>
              <a:t>is empty, then throw </a:t>
            </a:r>
            <a:r>
              <a:rPr lang="en-US" sz="1800" dirty="0" err="1">
                <a:latin typeface="Courier New" pitchFamily="49" charset="0"/>
              </a:rPr>
              <a:t>IndexOutOfRangeException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2000" b="1" dirty="0" err="1">
                <a:latin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If the stack is empty, then true is returned.  Otherwise, returns false</a:t>
            </a:r>
            <a:r>
              <a:rPr lang="en-US" sz="1800" dirty="0" smtClean="0"/>
              <a:t>.</a:t>
            </a:r>
          </a:p>
          <a:p>
            <a:r>
              <a:rPr lang="en-US" sz="2000" b="1" dirty="0" smtClean="0">
                <a:latin typeface="Courier New" pitchFamily="49" charset="0"/>
              </a:rPr>
              <a:t>void Clear()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dirty="0" smtClean="0"/>
              <a:t>Empty </a:t>
            </a:r>
            <a:r>
              <a:rPr lang="en-US" sz="1800" smtClean="0"/>
              <a:t>the stack.</a:t>
            </a:r>
            <a:endParaRPr lang="en-US" sz="1800" dirty="0"/>
          </a:p>
          <a:p>
            <a:endParaRPr lang="en-US" sz="2200" dirty="0" smtClean="0"/>
          </a:p>
          <a:p>
            <a:pPr lvl="1"/>
            <a:endParaRPr lang="en-US" sz="1800" dirty="0"/>
          </a:p>
          <a:p>
            <a:pPr lvl="1"/>
            <a:endParaRPr lang="en-US" sz="1600" dirty="0"/>
          </a:p>
          <a:p>
            <a:endParaRPr lang="en-US" sz="2200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>
              <a:latin typeface="Courier New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69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store our </a:t>
            </a:r>
            <a:r>
              <a:rPr lang="en-US" dirty="0" smtClean="0"/>
              <a:t>stack items</a:t>
            </a:r>
            <a:r>
              <a:rPr lang="en-US" dirty="0"/>
              <a:t>?</a:t>
            </a:r>
          </a:p>
          <a:p>
            <a:r>
              <a:rPr lang="en-US" dirty="0"/>
              <a:t>How many can we store?</a:t>
            </a:r>
          </a:p>
          <a:p>
            <a:r>
              <a:rPr lang="en-US" dirty="0"/>
              <a:t>How do we access the “top” whatever, wherever that 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9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Declare variables to keep track of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array of integers to store the contents of the </a:t>
            </a:r>
            <a:r>
              <a:rPr lang="en-US" sz="2400" dirty="0" smtClean="0"/>
              <a:t>stack (could </a:t>
            </a:r>
            <a:r>
              <a:rPr lang="en-US" sz="2400" dirty="0"/>
              <a:t>be a stack of other types if wanted)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An integer to keep track of the index of the </a:t>
            </a:r>
            <a:r>
              <a:rPr lang="en-US" sz="2400" dirty="0" smtClean="0"/>
              <a:t>‘top’ </a:t>
            </a:r>
            <a:r>
              <a:rPr lang="en-US" sz="2400" dirty="0"/>
              <a:t>of the </a:t>
            </a:r>
            <a:r>
              <a:rPr lang="en-US" sz="2400" dirty="0" smtClean="0"/>
              <a:t>stack. </a:t>
            </a:r>
            <a:r>
              <a:rPr lang="en-US" sz="2400" dirty="0"/>
              <a:t>If there are no items in the stack, we’ll set this to -1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An integer to keep track how many entries are in the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Can be multi-dimensional</a:t>
            </a:r>
          </a:p>
          <a:p>
            <a:pPr eaLnBrk="1" hangingPunct="1"/>
            <a:r>
              <a:rPr lang="en-US" altLang="en-US" sz="2400" dirty="0" smtClean="0"/>
              <a:t>Fixed Size</a:t>
            </a:r>
          </a:p>
          <a:p>
            <a:pPr eaLnBrk="1" hangingPunct="1"/>
            <a:r>
              <a:rPr lang="en-US" altLang="en-US" sz="2400" dirty="0" err="1" smtClean="0"/>
              <a:t>Datatype</a:t>
            </a:r>
            <a:r>
              <a:rPr lang="en-US" altLang="en-US" sz="2400" dirty="0" smtClean="0"/>
              <a:t> is specified</a:t>
            </a:r>
          </a:p>
          <a:p>
            <a:pPr eaLnBrk="1" hangingPunct="1"/>
            <a:endParaRPr lang="en-US" altLang="en-US" sz="1200" dirty="0" smtClean="0"/>
          </a:p>
          <a:p>
            <a:r>
              <a:rPr lang="en-US" altLang="en-US" sz="2400" dirty="0" smtClean="0"/>
              <a:t>Advantages</a:t>
            </a:r>
          </a:p>
          <a:p>
            <a:pPr lvl="1"/>
            <a:r>
              <a:rPr lang="en-US" altLang="en-US" sz="2000" dirty="0" smtClean="0"/>
              <a:t>Fast execution</a:t>
            </a:r>
          </a:p>
          <a:p>
            <a:pPr lvl="1"/>
            <a:r>
              <a:rPr lang="en-US" altLang="en-US" sz="2000" dirty="0" smtClean="0"/>
              <a:t>Automatic type checking</a:t>
            </a:r>
          </a:p>
          <a:p>
            <a:pPr lvl="1"/>
            <a:r>
              <a:rPr lang="en-US" altLang="en-US" sz="2000" dirty="0" smtClean="0"/>
              <a:t>Can be multi-dimensional</a:t>
            </a:r>
          </a:p>
          <a:p>
            <a:r>
              <a:rPr lang="en-US" altLang="en-US" sz="2400" dirty="0" smtClean="0"/>
              <a:t>Disadvantages</a:t>
            </a:r>
          </a:p>
          <a:p>
            <a:pPr lvl="1"/>
            <a:r>
              <a:rPr lang="en-US" altLang="en-US" sz="2000" dirty="0" smtClean="0"/>
              <a:t>You must handle expansion or contraction of the data type in your code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fruitArray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[6];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87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. NET Generics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We are taking a small detour here, as we are talking about a .NET specific implementation of ADTs</a:t>
            </a:r>
          </a:p>
          <a:p>
            <a:r>
              <a:rPr lang="en-US" altLang="en-US" sz="2400" dirty="0" smtClean="0"/>
              <a:t>.NET Generics make it possible to design ADTs that defer the specification of the data type they will hold until the class is declared and instantiated by client code. </a:t>
            </a:r>
          </a:p>
          <a:p>
            <a:r>
              <a:rPr lang="en-US" altLang="en-US" sz="2400" dirty="0" smtClean="0"/>
              <a:t>Living in </a:t>
            </a:r>
            <a:r>
              <a:rPr lang="en-US" altLang="en-US" sz="2400" dirty="0" err="1" smtClean="0"/>
              <a:t>System.Collections.Generic</a:t>
            </a:r>
            <a:r>
              <a:rPr lang="en-US" altLang="en-US" sz="2400" dirty="0" smtClean="0"/>
              <a:t> library, are these </a:t>
            </a:r>
            <a:r>
              <a:rPr lang="en-US" altLang="en-US" sz="2400" dirty="0"/>
              <a:t>collection classes that can be typed</a:t>
            </a:r>
          </a:p>
          <a:p>
            <a:pPr lvl="1"/>
            <a:r>
              <a:rPr lang="en-US" altLang="en-US" sz="1900" dirty="0"/>
              <a:t>List&lt;T&gt;</a:t>
            </a:r>
          </a:p>
          <a:p>
            <a:pPr lvl="1"/>
            <a:r>
              <a:rPr lang="en-US" altLang="en-US" sz="1900" dirty="0"/>
              <a:t>Stack&lt;T&gt;</a:t>
            </a:r>
          </a:p>
          <a:p>
            <a:pPr lvl="1"/>
            <a:r>
              <a:rPr lang="en-US" altLang="en-US" sz="1900" dirty="0"/>
              <a:t>Queue&lt;T&gt;</a:t>
            </a:r>
          </a:p>
          <a:p>
            <a:pPr lvl="1"/>
            <a:r>
              <a:rPr lang="en-US" altLang="en-US" sz="1900" dirty="0"/>
              <a:t>…</a:t>
            </a:r>
          </a:p>
          <a:p>
            <a:r>
              <a:rPr lang="en-US" altLang="en-US" sz="2400" dirty="0" smtClean="0"/>
              <a:t>They combine </a:t>
            </a:r>
            <a:r>
              <a:rPr lang="en-US" altLang="en-US" sz="2400" dirty="0"/>
              <a:t>the advantages of automatic growth and type checking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63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&lt;T&gt;  Type Parameter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&lt;T&gt;  represents a variable type</a:t>
            </a:r>
          </a:p>
          <a:p>
            <a:r>
              <a:rPr lang="en-US" altLang="en-US" sz="2800" dirty="0" smtClean="0"/>
              <a:t>Type can be specified when the reference variable is declared</a:t>
            </a:r>
          </a:p>
          <a:p>
            <a:pPr>
              <a:buFont typeface="Wingdings" pitchFamily="2" charset="2"/>
              <a:buNone/>
            </a:pPr>
            <a:endParaRPr lang="en-US" altLang="en-US" sz="2800" dirty="0" smtClean="0"/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 dirty="0" smtClean="0"/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myFruitList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Fruit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0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Generics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Avoid the need to create many classes that do the “same thing” but use different types</a:t>
            </a:r>
          </a:p>
          <a:p>
            <a:pPr lvl="1"/>
            <a:r>
              <a:rPr lang="en-US" altLang="en-US" dirty="0" smtClean="0"/>
              <a:t>We don’t need</a:t>
            </a:r>
          </a:p>
          <a:p>
            <a:pPr lvl="2"/>
            <a:r>
              <a:rPr lang="en-US" altLang="en-US" dirty="0" err="1" smtClean="0"/>
              <a:t>ListInt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ListDouble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ListDecimal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And especially, </a:t>
            </a:r>
            <a:r>
              <a:rPr lang="en-US" altLang="en-US" dirty="0" err="1" smtClean="0"/>
              <a:t>ListStudents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ListFruit</a:t>
            </a:r>
            <a:r>
              <a:rPr lang="en-US" altLang="en-US" dirty="0" smtClean="0"/>
              <a:t>, i.e. you classes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just have List&lt;T&gt;</a:t>
            </a:r>
          </a:p>
        </p:txBody>
      </p:sp>
    </p:spTree>
    <p:extLst>
      <p:ext uri="{BB962C8B-B14F-4D97-AF65-F5344CB8AC3E}">
        <p14:creationId xmlns:p14="http://schemas.microsoft.com/office/powerpoint/2010/main" val="22710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Ok, back to ADTs, specifically,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Dynamically </a:t>
            </a:r>
            <a:r>
              <a:rPr lang="en-US" dirty="0"/>
              <a:t>resize. </a:t>
            </a:r>
            <a:r>
              <a:rPr lang="en-US" dirty="0" smtClean="0"/>
              <a:t>You can add items, you can remove items anytime.</a:t>
            </a:r>
          </a:p>
          <a:p>
            <a:r>
              <a:rPr lang="en-US" dirty="0" err="1"/>
              <a:t>list.Clear</a:t>
            </a:r>
            <a:r>
              <a:rPr lang="en-US" dirty="0"/>
              <a:t>(); </a:t>
            </a:r>
            <a:r>
              <a:rPr lang="en-US" dirty="0" smtClean="0"/>
              <a:t> will empty the list</a:t>
            </a:r>
          </a:p>
          <a:p>
            <a:r>
              <a:rPr lang="en-US" dirty="0" err="1"/>
              <a:t>IndexOf</a:t>
            </a:r>
            <a:r>
              <a:rPr lang="en-US" dirty="0"/>
              <a:t> </a:t>
            </a:r>
            <a:r>
              <a:rPr lang="en-US" dirty="0" smtClean="0"/>
              <a:t> searches </a:t>
            </a:r>
            <a:r>
              <a:rPr lang="en-US" dirty="0"/>
              <a:t>List collections. </a:t>
            </a:r>
            <a:endParaRPr lang="en-US" dirty="0" smtClean="0"/>
          </a:p>
          <a:p>
            <a:pPr lvl="1"/>
            <a:r>
              <a:rPr lang="en-US" dirty="0" smtClean="0"/>
              <a:t>Returns the </a:t>
            </a:r>
            <a:r>
              <a:rPr lang="en-US" dirty="0"/>
              <a:t>element index of a certain value in the List </a:t>
            </a:r>
            <a:r>
              <a:rPr lang="en-US" dirty="0" smtClean="0"/>
              <a:t>collection, searches </a:t>
            </a:r>
            <a:r>
              <a:rPr lang="en-US" dirty="0"/>
              <a:t>for the </a:t>
            </a:r>
            <a:r>
              <a:rPr lang="en-US" b="1" i="1" dirty="0"/>
              <a:t>first</a:t>
            </a:r>
            <a:r>
              <a:rPr lang="en-US" dirty="0"/>
              <a:t> position of the value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using </a:t>
            </a:r>
            <a:r>
              <a:rPr lang="en-US" dirty="0" err="1"/>
              <a:t>IndexOf</a:t>
            </a:r>
            <a:r>
              <a:rPr lang="en-US" dirty="0"/>
              <a:t>, you must always test for -</a:t>
            </a:r>
            <a:r>
              <a:rPr lang="en-US" dirty="0" smtClean="0"/>
              <a:t>1 (means none found), </a:t>
            </a:r>
            <a:r>
              <a:rPr lang="en-US" dirty="0"/>
              <a:t>or you will get exceptions that you will have to deal with </a:t>
            </a:r>
            <a:r>
              <a:rPr lang="en-US" dirty="0" smtClean="0"/>
              <a:t>elsewhere</a:t>
            </a:r>
          </a:p>
          <a:p>
            <a:r>
              <a:rPr lang="en-US" dirty="0" smtClean="0"/>
              <a:t>Reverse  - reverse all items in the list</a:t>
            </a:r>
          </a:p>
          <a:p>
            <a:r>
              <a:rPr lang="en-US" dirty="0" smtClean="0"/>
              <a:t>Sort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strings it orders alphabetically. </a:t>
            </a:r>
            <a:endParaRPr lang="en-US" dirty="0" smtClean="0"/>
          </a:p>
          <a:p>
            <a:pPr lvl="1"/>
            <a:r>
              <a:rPr lang="en-US" dirty="0" smtClean="0"/>
              <a:t>For numbers </a:t>
            </a:r>
            <a:r>
              <a:rPr lang="en-US" dirty="0"/>
              <a:t>it orders from lowest to </a:t>
            </a:r>
            <a:r>
              <a:rPr lang="en-US" dirty="0" smtClean="0"/>
              <a:t>highest</a:t>
            </a:r>
          </a:p>
          <a:p>
            <a:pPr lvl="1"/>
            <a:r>
              <a:rPr lang="en-US" dirty="0" smtClean="0"/>
              <a:t>For objects, your classes must implement an </a:t>
            </a:r>
            <a:r>
              <a:rPr lang="en-US" dirty="0" err="1" smtClean="0"/>
              <a:t>IComparable</a:t>
            </a:r>
            <a:r>
              <a:rPr lang="en-US" dirty="0" smtClean="0"/>
              <a:t>&lt;T&gt; interface, and then </a:t>
            </a:r>
            <a:r>
              <a:rPr lang="en-US" i="1" dirty="0" smtClean="0"/>
              <a:t>you</a:t>
            </a:r>
            <a:r>
              <a:rPr lang="en-US" dirty="0" smtClean="0"/>
              <a:t> decide what is small, what is bigger.</a:t>
            </a:r>
          </a:p>
        </p:txBody>
      </p:sp>
    </p:spTree>
    <p:extLst>
      <p:ext uri="{BB962C8B-B14F-4D97-AF65-F5344CB8AC3E}">
        <p14:creationId xmlns:p14="http://schemas.microsoft.com/office/powerpoint/2010/main" val="23749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List.count</a:t>
            </a:r>
            <a:r>
              <a:rPr lang="en-US" sz="3600" dirty="0" smtClean="0"/>
              <a:t> and </a:t>
            </a:r>
            <a:r>
              <a:rPr lang="en-US" sz="3600" dirty="0" err="1" smtClean="0"/>
              <a:t>foreach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List&lt;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&gt; list = new List&lt;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7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prime</a:t>
            </a:r>
            <a:r>
              <a:rPr lang="en-US" dirty="0"/>
              <a:t> in list) // Loop through List with </a:t>
            </a:r>
            <a:r>
              <a:rPr lang="en-US" b="1" i="1" dirty="0" err="1"/>
              <a:t>foreach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prime</a:t>
            </a:r>
            <a:r>
              <a:rPr lang="en-US" dirty="0" smtClean="0"/>
              <a:t>); // prime, or whatever name you want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list.Count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// Loop through List with </a:t>
            </a:r>
            <a:r>
              <a:rPr lang="en-US" dirty="0" smtClean="0"/>
              <a:t>simple </a:t>
            </a:r>
            <a:r>
              <a:rPr lang="en-US" b="1" i="1" dirty="0" smtClean="0"/>
              <a:t>for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Console.WriteLine</a:t>
            </a:r>
            <a:r>
              <a:rPr lang="en-US" dirty="0"/>
              <a:t>(list[</a:t>
            </a:r>
            <a:r>
              <a:rPr lang="en-US" dirty="0" err="1"/>
              <a:t>i</a:t>
            </a:r>
            <a:r>
              <a:rPr lang="en-US" dirty="0" smtClean="0"/>
              <a:t>]);  // instead of </a:t>
            </a:r>
            <a:r>
              <a:rPr lang="en-US" dirty="0" err="1" smtClean="0"/>
              <a:t>array.Length</a:t>
            </a:r>
            <a:r>
              <a:rPr lang="en-US" dirty="0" smtClean="0"/>
              <a:t>, use .Count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Queue and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With a </a:t>
            </a:r>
            <a:r>
              <a:rPr lang="en-US" sz="2400" b="1" dirty="0" smtClean="0">
                <a:effectLst/>
              </a:rPr>
              <a:t>List</a:t>
            </a:r>
            <a:r>
              <a:rPr lang="en-US" sz="2400" dirty="0" smtClean="0">
                <a:effectLst/>
              </a:rPr>
              <a:t>, you don't need to worry about resizing or capacity limits, and there are numerous </a:t>
            </a:r>
            <a:r>
              <a:rPr lang="en-US" sz="2400" b="1" dirty="0" smtClean="0">
                <a:effectLst/>
              </a:rPr>
              <a:t>List</a:t>
            </a:r>
            <a:r>
              <a:rPr lang="en-US" sz="2400" dirty="0" smtClean="0">
                <a:effectLst/>
              </a:rPr>
              <a:t> methods for searching, sorting, and modifying the </a:t>
            </a:r>
            <a:r>
              <a:rPr lang="en-US" sz="2400" b="1" dirty="0" smtClean="0">
                <a:effectLst/>
              </a:rPr>
              <a:t>List</a:t>
            </a:r>
            <a:r>
              <a:rPr lang="en-US" sz="2400" dirty="0" smtClean="0">
                <a:effectLst/>
              </a:rPr>
              <a:t>'s data</a:t>
            </a:r>
          </a:p>
          <a:p>
            <a:pPr lvl="1"/>
            <a:r>
              <a:rPr lang="en-US" sz="2400" dirty="0" smtClean="0"/>
              <a:t>There is no enforced meaning to the order of items</a:t>
            </a:r>
            <a:r>
              <a:rPr lang="en-US" sz="2000" dirty="0" smtClean="0">
                <a:effectLst/>
              </a:rPr>
              <a:t>	</a:t>
            </a:r>
          </a:p>
          <a:p>
            <a:pPr lvl="1"/>
            <a:endParaRPr lang="en-US" sz="2000" dirty="0" smtClean="0">
              <a:effectLst/>
            </a:endParaRPr>
          </a:p>
          <a:p>
            <a:r>
              <a:rPr lang="en-US" sz="2400" dirty="0" smtClean="0">
                <a:effectLst/>
              </a:rPr>
              <a:t>Now we will look at the Queue and Stack.</a:t>
            </a:r>
          </a:p>
          <a:p>
            <a:r>
              <a:rPr lang="en-US" sz="2400" dirty="0" smtClean="0"/>
              <a:t>They</a:t>
            </a:r>
            <a:r>
              <a:rPr lang="en-US" sz="2400" dirty="0" smtClean="0">
                <a:effectLst/>
              </a:rPr>
              <a:t> differ from the </a:t>
            </a:r>
            <a:r>
              <a:rPr lang="en-US" sz="2400" b="1" dirty="0" smtClean="0">
                <a:effectLst/>
              </a:rPr>
              <a:t>List</a:t>
            </a:r>
            <a:r>
              <a:rPr lang="en-US" sz="2400" dirty="0" smtClean="0">
                <a:effectLst/>
              </a:rPr>
              <a:t> class in that there are limitations on how the Queue and Stack data can be accessed. </a:t>
            </a:r>
          </a:p>
          <a:p>
            <a:pPr lvl="1"/>
            <a:r>
              <a:rPr lang="en-US" sz="2400" dirty="0" smtClean="0">
                <a:effectLst/>
              </a:rPr>
              <a:t>The order of items is enforced</a:t>
            </a:r>
          </a:p>
        </p:txBody>
      </p:sp>
    </p:spTree>
    <p:extLst>
      <p:ext uri="{BB962C8B-B14F-4D97-AF65-F5344CB8AC3E}">
        <p14:creationId xmlns:p14="http://schemas.microsoft.com/office/powerpoint/2010/main" val="744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0370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5410200"/>
            <a:ext cx="6222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First Come, </a:t>
            </a:r>
            <a:r>
              <a:rPr lang="en-US" sz="2800" dirty="0" smtClean="0">
                <a:solidFill>
                  <a:srgbClr val="0070C0"/>
                </a:solidFill>
              </a:rPr>
              <a:t>First Served</a:t>
            </a:r>
          </a:p>
          <a:p>
            <a:pPr algn="ctr"/>
            <a:r>
              <a:rPr lang="en-US" sz="2800" i="1" dirty="0">
                <a:solidFill>
                  <a:srgbClr val="0070C0"/>
                </a:solidFill>
              </a:rPr>
              <a:t>(we will dig into these after we do </a:t>
            </a:r>
            <a:r>
              <a:rPr lang="en-US" sz="2800" i="1" dirty="0" smtClean="0">
                <a:solidFill>
                  <a:srgbClr val="0070C0"/>
                </a:solidFill>
              </a:rPr>
              <a:t>Stacks)</a:t>
            </a:r>
            <a:endParaRPr 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8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772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Wingdings</vt:lpstr>
      <vt:lpstr>Office Theme</vt:lpstr>
      <vt:lpstr>Our First Data Structures: </vt:lpstr>
      <vt:lpstr>Array</vt:lpstr>
      <vt:lpstr>. NET Generics</vt:lpstr>
      <vt:lpstr>&lt;T&gt;  Type Parameter</vt:lpstr>
      <vt:lpstr>Generics</vt:lpstr>
      <vt:lpstr>Ok, back to ADTs, specifically, a List</vt:lpstr>
      <vt:lpstr>List.count and foreach</vt:lpstr>
      <vt:lpstr>Queue and Stack</vt:lpstr>
      <vt:lpstr>PowerPoint Presentation</vt:lpstr>
      <vt:lpstr>Stacks</vt:lpstr>
      <vt:lpstr>Stack&lt;T&gt;</vt:lpstr>
      <vt:lpstr>More uses of stack</vt:lpstr>
      <vt:lpstr>Stacks</vt:lpstr>
      <vt:lpstr>API for our stack</vt:lpstr>
      <vt:lpstr>Considerations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</dc:title>
  <dc:creator>kurt</dc:creator>
  <cp:lastModifiedBy>Kurt Friedrich</cp:lastModifiedBy>
  <cp:revision>46</cp:revision>
  <dcterms:created xsi:type="dcterms:W3CDTF">2013-10-20T18:31:55Z</dcterms:created>
  <dcterms:modified xsi:type="dcterms:W3CDTF">2015-09-22T17:28:35Z</dcterms:modified>
</cp:coreProperties>
</file>