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2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4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3F05-1E56-41FD-8B47-EADA3141F8B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2d9b_nEzo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3067050"/>
          </a:xfrm>
        </p:spPr>
        <p:txBody>
          <a:bodyPr>
            <a:normAutofit/>
          </a:bodyPr>
          <a:lstStyle/>
          <a:p>
            <a:pPr fontAlgn="base"/>
            <a:r>
              <a:rPr lang="en-US" sz="3600" dirty="0"/>
              <a:t>Hash Tables </a:t>
            </a:r>
            <a:r>
              <a:rPr lang="en-US" sz="3600" dirty="0" smtClean="0"/>
              <a:t>Collisions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971800"/>
            <a:ext cx="6400800" cy="1752600"/>
          </a:xfrm>
        </p:spPr>
        <p:txBody>
          <a:bodyPr/>
          <a:lstStyle/>
          <a:p>
            <a:r>
              <a:rPr lang="en-US" dirty="0"/>
              <a:t>Kurt Friedrich</a:t>
            </a:r>
          </a:p>
          <a:p>
            <a:r>
              <a:rPr lang="en-US" dirty="0"/>
              <a:t>Spring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5410200"/>
            <a:ext cx="705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Good video  </a:t>
            </a:r>
            <a:r>
              <a:rPr lang="en-US" dirty="0">
                <a:hlinkClick r:id="rId2"/>
              </a:rPr>
              <a:t>https://www.youtube.com/watch?v=h2d9b_nEzoA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9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92" y="1227500"/>
            <a:ext cx="8096250" cy="5343525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188823" y="2011680"/>
            <a:ext cx="992777" cy="200297"/>
            <a:chOff x="4188823" y="2011680"/>
            <a:chExt cx="992777" cy="200297"/>
          </a:xfrm>
        </p:grpSpPr>
        <p:sp>
          <p:nvSpPr>
            <p:cNvPr id="5" name="Freeform 4"/>
            <p:cNvSpPr/>
            <p:nvPr/>
          </p:nvSpPr>
          <p:spPr>
            <a:xfrm>
              <a:off x="4188823" y="2116183"/>
              <a:ext cx="992777" cy="18449"/>
            </a:xfrm>
            <a:custGeom>
              <a:avLst/>
              <a:gdLst>
                <a:gd name="connsiteX0" fmla="*/ 0 w 992777"/>
                <a:gd name="connsiteY0" fmla="*/ 0 h 18449"/>
                <a:gd name="connsiteX1" fmla="*/ 513806 w 992777"/>
                <a:gd name="connsiteY1" fmla="*/ 8708 h 18449"/>
                <a:gd name="connsiteX2" fmla="*/ 609600 w 992777"/>
                <a:gd name="connsiteY2" fmla="*/ 17417 h 18449"/>
                <a:gd name="connsiteX3" fmla="*/ 992777 w 992777"/>
                <a:gd name="connsiteY3" fmla="*/ 17417 h 1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2777" h="18449">
                  <a:moveTo>
                    <a:pt x="0" y="0"/>
                  </a:moveTo>
                  <a:lnTo>
                    <a:pt x="513806" y="8708"/>
                  </a:lnTo>
                  <a:cubicBezTo>
                    <a:pt x="545856" y="9624"/>
                    <a:pt x="577542" y="16834"/>
                    <a:pt x="609600" y="17417"/>
                  </a:cubicBezTo>
                  <a:cubicBezTo>
                    <a:pt x="737305" y="19739"/>
                    <a:pt x="865051" y="17417"/>
                    <a:pt x="992777" y="1741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4197531" y="2011680"/>
              <a:ext cx="174172" cy="104503"/>
            </a:xfrm>
            <a:custGeom>
              <a:avLst/>
              <a:gdLst>
                <a:gd name="connsiteX0" fmla="*/ 0 w 174172"/>
                <a:gd name="connsiteY0" fmla="*/ 104503 h 104503"/>
                <a:gd name="connsiteX1" fmla="*/ 43543 w 174172"/>
                <a:gd name="connsiteY1" fmla="*/ 87086 h 104503"/>
                <a:gd name="connsiteX2" fmla="*/ 69669 w 174172"/>
                <a:gd name="connsiteY2" fmla="*/ 69669 h 104503"/>
                <a:gd name="connsiteX3" fmla="*/ 121920 w 174172"/>
                <a:gd name="connsiteY3" fmla="*/ 43543 h 104503"/>
                <a:gd name="connsiteX4" fmla="*/ 139338 w 174172"/>
                <a:gd name="connsiteY4" fmla="*/ 26126 h 104503"/>
                <a:gd name="connsiteX5" fmla="*/ 174172 w 174172"/>
                <a:gd name="connsiteY5" fmla="*/ 0 h 10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172" h="104503">
                  <a:moveTo>
                    <a:pt x="0" y="104503"/>
                  </a:moveTo>
                  <a:cubicBezTo>
                    <a:pt x="14514" y="98697"/>
                    <a:pt x="29561" y="94077"/>
                    <a:pt x="43543" y="87086"/>
                  </a:cubicBezTo>
                  <a:cubicBezTo>
                    <a:pt x="52905" y="82405"/>
                    <a:pt x="60308" y="74350"/>
                    <a:pt x="69669" y="69669"/>
                  </a:cubicBezTo>
                  <a:cubicBezTo>
                    <a:pt x="112594" y="48206"/>
                    <a:pt x="80324" y="76819"/>
                    <a:pt x="121920" y="43543"/>
                  </a:cubicBezTo>
                  <a:cubicBezTo>
                    <a:pt x="128331" y="38414"/>
                    <a:pt x="132927" y="31255"/>
                    <a:pt x="139338" y="26126"/>
                  </a:cubicBezTo>
                  <a:cubicBezTo>
                    <a:pt x="188569" y="-13258"/>
                    <a:pt x="150339" y="23833"/>
                    <a:pt x="174172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4206240" y="2116183"/>
              <a:ext cx="113211" cy="95794"/>
            </a:xfrm>
            <a:custGeom>
              <a:avLst/>
              <a:gdLst>
                <a:gd name="connsiteX0" fmla="*/ 0 w 113211"/>
                <a:gd name="connsiteY0" fmla="*/ 0 h 95794"/>
                <a:gd name="connsiteX1" fmla="*/ 43543 w 113211"/>
                <a:gd name="connsiteY1" fmla="*/ 17417 h 95794"/>
                <a:gd name="connsiteX2" fmla="*/ 60960 w 113211"/>
                <a:gd name="connsiteY2" fmla="*/ 43543 h 95794"/>
                <a:gd name="connsiteX3" fmla="*/ 87086 w 113211"/>
                <a:gd name="connsiteY3" fmla="*/ 60960 h 95794"/>
                <a:gd name="connsiteX4" fmla="*/ 113211 w 113211"/>
                <a:gd name="connsiteY4" fmla="*/ 95794 h 9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11" h="95794">
                  <a:moveTo>
                    <a:pt x="0" y="0"/>
                  </a:moveTo>
                  <a:cubicBezTo>
                    <a:pt x="14514" y="5806"/>
                    <a:pt x="30822" y="8331"/>
                    <a:pt x="43543" y="17417"/>
                  </a:cubicBezTo>
                  <a:cubicBezTo>
                    <a:pt x="52060" y="23501"/>
                    <a:pt x="53559" y="36142"/>
                    <a:pt x="60960" y="43543"/>
                  </a:cubicBezTo>
                  <a:cubicBezTo>
                    <a:pt x="68361" y="50944"/>
                    <a:pt x="78377" y="55154"/>
                    <a:pt x="87086" y="60960"/>
                  </a:cubicBezTo>
                  <a:cubicBezTo>
                    <a:pt x="106780" y="90502"/>
                    <a:pt x="97102" y="79685"/>
                    <a:pt x="113211" y="95794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71555" y="2677886"/>
            <a:ext cx="992777" cy="200297"/>
            <a:chOff x="4188823" y="2011680"/>
            <a:chExt cx="992777" cy="200297"/>
          </a:xfrm>
        </p:grpSpPr>
        <p:sp>
          <p:nvSpPr>
            <p:cNvPr id="10" name="Freeform 9"/>
            <p:cNvSpPr/>
            <p:nvPr/>
          </p:nvSpPr>
          <p:spPr>
            <a:xfrm>
              <a:off x="4188823" y="2116183"/>
              <a:ext cx="992777" cy="18449"/>
            </a:xfrm>
            <a:custGeom>
              <a:avLst/>
              <a:gdLst>
                <a:gd name="connsiteX0" fmla="*/ 0 w 992777"/>
                <a:gd name="connsiteY0" fmla="*/ 0 h 18449"/>
                <a:gd name="connsiteX1" fmla="*/ 513806 w 992777"/>
                <a:gd name="connsiteY1" fmla="*/ 8708 h 18449"/>
                <a:gd name="connsiteX2" fmla="*/ 609600 w 992777"/>
                <a:gd name="connsiteY2" fmla="*/ 17417 h 18449"/>
                <a:gd name="connsiteX3" fmla="*/ 992777 w 992777"/>
                <a:gd name="connsiteY3" fmla="*/ 17417 h 1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2777" h="18449">
                  <a:moveTo>
                    <a:pt x="0" y="0"/>
                  </a:moveTo>
                  <a:lnTo>
                    <a:pt x="513806" y="8708"/>
                  </a:lnTo>
                  <a:cubicBezTo>
                    <a:pt x="545856" y="9624"/>
                    <a:pt x="577542" y="16834"/>
                    <a:pt x="609600" y="17417"/>
                  </a:cubicBezTo>
                  <a:cubicBezTo>
                    <a:pt x="737305" y="19739"/>
                    <a:pt x="865051" y="17417"/>
                    <a:pt x="992777" y="1741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197531" y="2011680"/>
              <a:ext cx="174172" cy="104503"/>
            </a:xfrm>
            <a:custGeom>
              <a:avLst/>
              <a:gdLst>
                <a:gd name="connsiteX0" fmla="*/ 0 w 174172"/>
                <a:gd name="connsiteY0" fmla="*/ 104503 h 104503"/>
                <a:gd name="connsiteX1" fmla="*/ 43543 w 174172"/>
                <a:gd name="connsiteY1" fmla="*/ 87086 h 104503"/>
                <a:gd name="connsiteX2" fmla="*/ 69669 w 174172"/>
                <a:gd name="connsiteY2" fmla="*/ 69669 h 104503"/>
                <a:gd name="connsiteX3" fmla="*/ 121920 w 174172"/>
                <a:gd name="connsiteY3" fmla="*/ 43543 h 104503"/>
                <a:gd name="connsiteX4" fmla="*/ 139338 w 174172"/>
                <a:gd name="connsiteY4" fmla="*/ 26126 h 104503"/>
                <a:gd name="connsiteX5" fmla="*/ 174172 w 174172"/>
                <a:gd name="connsiteY5" fmla="*/ 0 h 10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172" h="104503">
                  <a:moveTo>
                    <a:pt x="0" y="104503"/>
                  </a:moveTo>
                  <a:cubicBezTo>
                    <a:pt x="14514" y="98697"/>
                    <a:pt x="29561" y="94077"/>
                    <a:pt x="43543" y="87086"/>
                  </a:cubicBezTo>
                  <a:cubicBezTo>
                    <a:pt x="52905" y="82405"/>
                    <a:pt x="60308" y="74350"/>
                    <a:pt x="69669" y="69669"/>
                  </a:cubicBezTo>
                  <a:cubicBezTo>
                    <a:pt x="112594" y="48206"/>
                    <a:pt x="80324" y="76819"/>
                    <a:pt x="121920" y="43543"/>
                  </a:cubicBezTo>
                  <a:cubicBezTo>
                    <a:pt x="128331" y="38414"/>
                    <a:pt x="132927" y="31255"/>
                    <a:pt x="139338" y="26126"/>
                  </a:cubicBezTo>
                  <a:cubicBezTo>
                    <a:pt x="188569" y="-13258"/>
                    <a:pt x="150339" y="23833"/>
                    <a:pt x="174172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206240" y="2116183"/>
              <a:ext cx="113211" cy="95794"/>
            </a:xfrm>
            <a:custGeom>
              <a:avLst/>
              <a:gdLst>
                <a:gd name="connsiteX0" fmla="*/ 0 w 113211"/>
                <a:gd name="connsiteY0" fmla="*/ 0 h 95794"/>
                <a:gd name="connsiteX1" fmla="*/ 43543 w 113211"/>
                <a:gd name="connsiteY1" fmla="*/ 17417 h 95794"/>
                <a:gd name="connsiteX2" fmla="*/ 60960 w 113211"/>
                <a:gd name="connsiteY2" fmla="*/ 43543 h 95794"/>
                <a:gd name="connsiteX3" fmla="*/ 87086 w 113211"/>
                <a:gd name="connsiteY3" fmla="*/ 60960 h 95794"/>
                <a:gd name="connsiteX4" fmla="*/ 113211 w 113211"/>
                <a:gd name="connsiteY4" fmla="*/ 95794 h 9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11" h="95794">
                  <a:moveTo>
                    <a:pt x="0" y="0"/>
                  </a:moveTo>
                  <a:cubicBezTo>
                    <a:pt x="14514" y="5806"/>
                    <a:pt x="30822" y="8331"/>
                    <a:pt x="43543" y="17417"/>
                  </a:cubicBezTo>
                  <a:cubicBezTo>
                    <a:pt x="52060" y="23501"/>
                    <a:pt x="53559" y="36142"/>
                    <a:pt x="60960" y="43543"/>
                  </a:cubicBezTo>
                  <a:cubicBezTo>
                    <a:pt x="68361" y="50944"/>
                    <a:pt x="78377" y="55154"/>
                    <a:pt x="87086" y="60960"/>
                  </a:cubicBezTo>
                  <a:cubicBezTo>
                    <a:pt x="106780" y="90502"/>
                    <a:pt x="97102" y="79685"/>
                    <a:pt x="113211" y="95794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10594" y="1624149"/>
            <a:ext cx="992777" cy="200297"/>
            <a:chOff x="4188823" y="2011680"/>
            <a:chExt cx="992777" cy="200297"/>
          </a:xfrm>
        </p:grpSpPr>
        <p:sp>
          <p:nvSpPr>
            <p:cNvPr id="14" name="Freeform 13"/>
            <p:cNvSpPr/>
            <p:nvPr/>
          </p:nvSpPr>
          <p:spPr>
            <a:xfrm>
              <a:off x="4188823" y="2116183"/>
              <a:ext cx="992777" cy="18449"/>
            </a:xfrm>
            <a:custGeom>
              <a:avLst/>
              <a:gdLst>
                <a:gd name="connsiteX0" fmla="*/ 0 w 992777"/>
                <a:gd name="connsiteY0" fmla="*/ 0 h 18449"/>
                <a:gd name="connsiteX1" fmla="*/ 513806 w 992777"/>
                <a:gd name="connsiteY1" fmla="*/ 8708 h 18449"/>
                <a:gd name="connsiteX2" fmla="*/ 609600 w 992777"/>
                <a:gd name="connsiteY2" fmla="*/ 17417 h 18449"/>
                <a:gd name="connsiteX3" fmla="*/ 992777 w 992777"/>
                <a:gd name="connsiteY3" fmla="*/ 17417 h 1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2777" h="18449">
                  <a:moveTo>
                    <a:pt x="0" y="0"/>
                  </a:moveTo>
                  <a:lnTo>
                    <a:pt x="513806" y="8708"/>
                  </a:lnTo>
                  <a:cubicBezTo>
                    <a:pt x="545856" y="9624"/>
                    <a:pt x="577542" y="16834"/>
                    <a:pt x="609600" y="17417"/>
                  </a:cubicBezTo>
                  <a:cubicBezTo>
                    <a:pt x="737305" y="19739"/>
                    <a:pt x="865051" y="17417"/>
                    <a:pt x="992777" y="1741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197531" y="2011680"/>
              <a:ext cx="174172" cy="104503"/>
            </a:xfrm>
            <a:custGeom>
              <a:avLst/>
              <a:gdLst>
                <a:gd name="connsiteX0" fmla="*/ 0 w 174172"/>
                <a:gd name="connsiteY0" fmla="*/ 104503 h 104503"/>
                <a:gd name="connsiteX1" fmla="*/ 43543 w 174172"/>
                <a:gd name="connsiteY1" fmla="*/ 87086 h 104503"/>
                <a:gd name="connsiteX2" fmla="*/ 69669 w 174172"/>
                <a:gd name="connsiteY2" fmla="*/ 69669 h 104503"/>
                <a:gd name="connsiteX3" fmla="*/ 121920 w 174172"/>
                <a:gd name="connsiteY3" fmla="*/ 43543 h 104503"/>
                <a:gd name="connsiteX4" fmla="*/ 139338 w 174172"/>
                <a:gd name="connsiteY4" fmla="*/ 26126 h 104503"/>
                <a:gd name="connsiteX5" fmla="*/ 174172 w 174172"/>
                <a:gd name="connsiteY5" fmla="*/ 0 h 10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172" h="104503">
                  <a:moveTo>
                    <a:pt x="0" y="104503"/>
                  </a:moveTo>
                  <a:cubicBezTo>
                    <a:pt x="14514" y="98697"/>
                    <a:pt x="29561" y="94077"/>
                    <a:pt x="43543" y="87086"/>
                  </a:cubicBezTo>
                  <a:cubicBezTo>
                    <a:pt x="52905" y="82405"/>
                    <a:pt x="60308" y="74350"/>
                    <a:pt x="69669" y="69669"/>
                  </a:cubicBezTo>
                  <a:cubicBezTo>
                    <a:pt x="112594" y="48206"/>
                    <a:pt x="80324" y="76819"/>
                    <a:pt x="121920" y="43543"/>
                  </a:cubicBezTo>
                  <a:cubicBezTo>
                    <a:pt x="128331" y="38414"/>
                    <a:pt x="132927" y="31255"/>
                    <a:pt x="139338" y="26126"/>
                  </a:cubicBezTo>
                  <a:cubicBezTo>
                    <a:pt x="188569" y="-13258"/>
                    <a:pt x="150339" y="23833"/>
                    <a:pt x="174172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206240" y="2116183"/>
              <a:ext cx="113211" cy="95794"/>
            </a:xfrm>
            <a:custGeom>
              <a:avLst/>
              <a:gdLst>
                <a:gd name="connsiteX0" fmla="*/ 0 w 113211"/>
                <a:gd name="connsiteY0" fmla="*/ 0 h 95794"/>
                <a:gd name="connsiteX1" fmla="*/ 43543 w 113211"/>
                <a:gd name="connsiteY1" fmla="*/ 17417 h 95794"/>
                <a:gd name="connsiteX2" fmla="*/ 60960 w 113211"/>
                <a:gd name="connsiteY2" fmla="*/ 43543 h 95794"/>
                <a:gd name="connsiteX3" fmla="*/ 87086 w 113211"/>
                <a:gd name="connsiteY3" fmla="*/ 60960 h 95794"/>
                <a:gd name="connsiteX4" fmla="*/ 113211 w 113211"/>
                <a:gd name="connsiteY4" fmla="*/ 95794 h 9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11" h="95794">
                  <a:moveTo>
                    <a:pt x="0" y="0"/>
                  </a:moveTo>
                  <a:cubicBezTo>
                    <a:pt x="14514" y="5806"/>
                    <a:pt x="30822" y="8331"/>
                    <a:pt x="43543" y="17417"/>
                  </a:cubicBezTo>
                  <a:cubicBezTo>
                    <a:pt x="52060" y="23501"/>
                    <a:pt x="53559" y="36142"/>
                    <a:pt x="60960" y="43543"/>
                  </a:cubicBezTo>
                  <a:cubicBezTo>
                    <a:pt x="68361" y="50944"/>
                    <a:pt x="78377" y="55154"/>
                    <a:pt x="87086" y="60960"/>
                  </a:cubicBezTo>
                  <a:cubicBezTo>
                    <a:pt x="106780" y="90502"/>
                    <a:pt x="97102" y="79685"/>
                    <a:pt x="113211" y="95794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15096" y="2346965"/>
            <a:ext cx="992777" cy="200297"/>
            <a:chOff x="4188823" y="2011680"/>
            <a:chExt cx="992777" cy="200297"/>
          </a:xfrm>
        </p:grpSpPr>
        <p:sp>
          <p:nvSpPr>
            <p:cNvPr id="18" name="Freeform 17"/>
            <p:cNvSpPr/>
            <p:nvPr/>
          </p:nvSpPr>
          <p:spPr>
            <a:xfrm>
              <a:off x="4188823" y="2116183"/>
              <a:ext cx="992777" cy="18449"/>
            </a:xfrm>
            <a:custGeom>
              <a:avLst/>
              <a:gdLst>
                <a:gd name="connsiteX0" fmla="*/ 0 w 992777"/>
                <a:gd name="connsiteY0" fmla="*/ 0 h 18449"/>
                <a:gd name="connsiteX1" fmla="*/ 513806 w 992777"/>
                <a:gd name="connsiteY1" fmla="*/ 8708 h 18449"/>
                <a:gd name="connsiteX2" fmla="*/ 609600 w 992777"/>
                <a:gd name="connsiteY2" fmla="*/ 17417 h 18449"/>
                <a:gd name="connsiteX3" fmla="*/ 992777 w 992777"/>
                <a:gd name="connsiteY3" fmla="*/ 17417 h 1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2777" h="18449">
                  <a:moveTo>
                    <a:pt x="0" y="0"/>
                  </a:moveTo>
                  <a:lnTo>
                    <a:pt x="513806" y="8708"/>
                  </a:lnTo>
                  <a:cubicBezTo>
                    <a:pt x="545856" y="9624"/>
                    <a:pt x="577542" y="16834"/>
                    <a:pt x="609600" y="17417"/>
                  </a:cubicBezTo>
                  <a:cubicBezTo>
                    <a:pt x="737305" y="19739"/>
                    <a:pt x="865051" y="17417"/>
                    <a:pt x="992777" y="1741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97531" y="2011680"/>
              <a:ext cx="174172" cy="104503"/>
            </a:xfrm>
            <a:custGeom>
              <a:avLst/>
              <a:gdLst>
                <a:gd name="connsiteX0" fmla="*/ 0 w 174172"/>
                <a:gd name="connsiteY0" fmla="*/ 104503 h 104503"/>
                <a:gd name="connsiteX1" fmla="*/ 43543 w 174172"/>
                <a:gd name="connsiteY1" fmla="*/ 87086 h 104503"/>
                <a:gd name="connsiteX2" fmla="*/ 69669 w 174172"/>
                <a:gd name="connsiteY2" fmla="*/ 69669 h 104503"/>
                <a:gd name="connsiteX3" fmla="*/ 121920 w 174172"/>
                <a:gd name="connsiteY3" fmla="*/ 43543 h 104503"/>
                <a:gd name="connsiteX4" fmla="*/ 139338 w 174172"/>
                <a:gd name="connsiteY4" fmla="*/ 26126 h 104503"/>
                <a:gd name="connsiteX5" fmla="*/ 174172 w 174172"/>
                <a:gd name="connsiteY5" fmla="*/ 0 h 10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172" h="104503">
                  <a:moveTo>
                    <a:pt x="0" y="104503"/>
                  </a:moveTo>
                  <a:cubicBezTo>
                    <a:pt x="14514" y="98697"/>
                    <a:pt x="29561" y="94077"/>
                    <a:pt x="43543" y="87086"/>
                  </a:cubicBezTo>
                  <a:cubicBezTo>
                    <a:pt x="52905" y="82405"/>
                    <a:pt x="60308" y="74350"/>
                    <a:pt x="69669" y="69669"/>
                  </a:cubicBezTo>
                  <a:cubicBezTo>
                    <a:pt x="112594" y="48206"/>
                    <a:pt x="80324" y="76819"/>
                    <a:pt x="121920" y="43543"/>
                  </a:cubicBezTo>
                  <a:cubicBezTo>
                    <a:pt x="128331" y="38414"/>
                    <a:pt x="132927" y="31255"/>
                    <a:pt x="139338" y="26126"/>
                  </a:cubicBezTo>
                  <a:cubicBezTo>
                    <a:pt x="188569" y="-13258"/>
                    <a:pt x="150339" y="23833"/>
                    <a:pt x="174172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206240" y="2116183"/>
              <a:ext cx="113211" cy="95794"/>
            </a:xfrm>
            <a:custGeom>
              <a:avLst/>
              <a:gdLst>
                <a:gd name="connsiteX0" fmla="*/ 0 w 113211"/>
                <a:gd name="connsiteY0" fmla="*/ 0 h 95794"/>
                <a:gd name="connsiteX1" fmla="*/ 43543 w 113211"/>
                <a:gd name="connsiteY1" fmla="*/ 17417 h 95794"/>
                <a:gd name="connsiteX2" fmla="*/ 60960 w 113211"/>
                <a:gd name="connsiteY2" fmla="*/ 43543 h 95794"/>
                <a:gd name="connsiteX3" fmla="*/ 87086 w 113211"/>
                <a:gd name="connsiteY3" fmla="*/ 60960 h 95794"/>
                <a:gd name="connsiteX4" fmla="*/ 113211 w 113211"/>
                <a:gd name="connsiteY4" fmla="*/ 95794 h 9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11" h="95794">
                  <a:moveTo>
                    <a:pt x="0" y="0"/>
                  </a:moveTo>
                  <a:cubicBezTo>
                    <a:pt x="14514" y="5806"/>
                    <a:pt x="30822" y="8331"/>
                    <a:pt x="43543" y="17417"/>
                  </a:cubicBezTo>
                  <a:cubicBezTo>
                    <a:pt x="52060" y="23501"/>
                    <a:pt x="53559" y="36142"/>
                    <a:pt x="60960" y="43543"/>
                  </a:cubicBezTo>
                  <a:cubicBezTo>
                    <a:pt x="68361" y="50944"/>
                    <a:pt x="78377" y="55154"/>
                    <a:pt x="87086" y="60960"/>
                  </a:cubicBezTo>
                  <a:cubicBezTo>
                    <a:pt x="106780" y="90502"/>
                    <a:pt x="97102" y="79685"/>
                    <a:pt x="113211" y="95794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reeform 20"/>
          <p:cNvSpPr/>
          <p:nvPr/>
        </p:nvSpPr>
        <p:spPr>
          <a:xfrm>
            <a:off x="5181600" y="1750423"/>
            <a:ext cx="426720" cy="749059"/>
          </a:xfrm>
          <a:custGeom>
            <a:avLst/>
            <a:gdLst>
              <a:gd name="connsiteX0" fmla="*/ 0 w 426720"/>
              <a:gd name="connsiteY0" fmla="*/ 0 h 749059"/>
              <a:gd name="connsiteX1" fmla="*/ 121920 w 426720"/>
              <a:gd name="connsiteY1" fmla="*/ 8708 h 749059"/>
              <a:gd name="connsiteX2" fmla="*/ 148046 w 426720"/>
              <a:gd name="connsiteY2" fmla="*/ 17417 h 749059"/>
              <a:gd name="connsiteX3" fmla="*/ 156754 w 426720"/>
              <a:gd name="connsiteY3" fmla="*/ 43543 h 749059"/>
              <a:gd name="connsiteX4" fmla="*/ 209006 w 426720"/>
              <a:gd name="connsiteY4" fmla="*/ 78377 h 749059"/>
              <a:gd name="connsiteX5" fmla="*/ 261257 w 426720"/>
              <a:gd name="connsiteY5" fmla="*/ 113211 h 749059"/>
              <a:gd name="connsiteX6" fmla="*/ 287383 w 426720"/>
              <a:gd name="connsiteY6" fmla="*/ 121920 h 749059"/>
              <a:gd name="connsiteX7" fmla="*/ 313509 w 426720"/>
              <a:gd name="connsiteY7" fmla="*/ 148046 h 749059"/>
              <a:gd name="connsiteX8" fmla="*/ 339634 w 426720"/>
              <a:gd name="connsiteY8" fmla="*/ 165463 h 749059"/>
              <a:gd name="connsiteX9" fmla="*/ 357051 w 426720"/>
              <a:gd name="connsiteY9" fmla="*/ 191588 h 749059"/>
              <a:gd name="connsiteX10" fmla="*/ 391886 w 426720"/>
              <a:gd name="connsiteY10" fmla="*/ 235131 h 749059"/>
              <a:gd name="connsiteX11" fmla="*/ 426720 w 426720"/>
              <a:gd name="connsiteY11" fmla="*/ 322217 h 749059"/>
              <a:gd name="connsiteX12" fmla="*/ 409303 w 426720"/>
              <a:gd name="connsiteY12" fmla="*/ 461554 h 749059"/>
              <a:gd name="connsiteX13" fmla="*/ 400594 w 426720"/>
              <a:gd name="connsiteY13" fmla="*/ 487680 h 749059"/>
              <a:gd name="connsiteX14" fmla="*/ 391886 w 426720"/>
              <a:gd name="connsiteY14" fmla="*/ 522514 h 749059"/>
              <a:gd name="connsiteX15" fmla="*/ 374469 w 426720"/>
              <a:gd name="connsiteY15" fmla="*/ 574766 h 749059"/>
              <a:gd name="connsiteX16" fmla="*/ 357051 w 426720"/>
              <a:gd name="connsiteY16" fmla="*/ 592183 h 749059"/>
              <a:gd name="connsiteX17" fmla="*/ 322217 w 426720"/>
              <a:gd name="connsiteY17" fmla="*/ 635726 h 749059"/>
              <a:gd name="connsiteX18" fmla="*/ 243840 w 426720"/>
              <a:gd name="connsiteY18" fmla="*/ 687977 h 749059"/>
              <a:gd name="connsiteX19" fmla="*/ 217714 w 426720"/>
              <a:gd name="connsiteY19" fmla="*/ 705394 h 749059"/>
              <a:gd name="connsiteX20" fmla="*/ 191589 w 426720"/>
              <a:gd name="connsiteY20" fmla="*/ 731520 h 749059"/>
              <a:gd name="connsiteX21" fmla="*/ 139337 w 426720"/>
              <a:gd name="connsiteY21" fmla="*/ 740228 h 749059"/>
              <a:gd name="connsiteX22" fmla="*/ 95794 w 426720"/>
              <a:gd name="connsiteY22" fmla="*/ 748937 h 74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6720" h="749059">
                <a:moveTo>
                  <a:pt x="0" y="0"/>
                </a:moveTo>
                <a:cubicBezTo>
                  <a:pt x="40640" y="2903"/>
                  <a:pt x="81456" y="3948"/>
                  <a:pt x="121920" y="8708"/>
                </a:cubicBezTo>
                <a:cubicBezTo>
                  <a:pt x="131037" y="9781"/>
                  <a:pt x="141555" y="10926"/>
                  <a:pt x="148046" y="17417"/>
                </a:cubicBezTo>
                <a:cubicBezTo>
                  <a:pt x="154537" y="23908"/>
                  <a:pt x="150263" y="37052"/>
                  <a:pt x="156754" y="43543"/>
                </a:cubicBezTo>
                <a:cubicBezTo>
                  <a:pt x="171556" y="58345"/>
                  <a:pt x="191589" y="66766"/>
                  <a:pt x="209006" y="78377"/>
                </a:cubicBezTo>
                <a:lnTo>
                  <a:pt x="261257" y="113211"/>
                </a:lnTo>
                <a:lnTo>
                  <a:pt x="287383" y="121920"/>
                </a:lnTo>
                <a:cubicBezTo>
                  <a:pt x="296092" y="130629"/>
                  <a:pt x="304048" y="140161"/>
                  <a:pt x="313509" y="148046"/>
                </a:cubicBezTo>
                <a:cubicBezTo>
                  <a:pt x="321549" y="154746"/>
                  <a:pt x="332233" y="158062"/>
                  <a:pt x="339634" y="165463"/>
                </a:cubicBezTo>
                <a:cubicBezTo>
                  <a:pt x="347035" y="172864"/>
                  <a:pt x="350513" y="183415"/>
                  <a:pt x="357051" y="191588"/>
                </a:cubicBezTo>
                <a:cubicBezTo>
                  <a:pt x="406687" y="253632"/>
                  <a:pt x="338281" y="154724"/>
                  <a:pt x="391886" y="235131"/>
                </a:cubicBezTo>
                <a:cubicBezTo>
                  <a:pt x="413408" y="299699"/>
                  <a:pt x="401092" y="270962"/>
                  <a:pt x="426720" y="322217"/>
                </a:cubicBezTo>
                <a:cubicBezTo>
                  <a:pt x="422341" y="366009"/>
                  <a:pt x="419123" y="417364"/>
                  <a:pt x="409303" y="461554"/>
                </a:cubicBezTo>
                <a:cubicBezTo>
                  <a:pt x="407312" y="470515"/>
                  <a:pt x="403116" y="478853"/>
                  <a:pt x="400594" y="487680"/>
                </a:cubicBezTo>
                <a:cubicBezTo>
                  <a:pt x="397306" y="499188"/>
                  <a:pt x="395325" y="511050"/>
                  <a:pt x="391886" y="522514"/>
                </a:cubicBezTo>
                <a:cubicBezTo>
                  <a:pt x="386611" y="540099"/>
                  <a:pt x="387451" y="561784"/>
                  <a:pt x="374469" y="574766"/>
                </a:cubicBezTo>
                <a:cubicBezTo>
                  <a:pt x="368663" y="580572"/>
                  <a:pt x="362180" y="585772"/>
                  <a:pt x="357051" y="592183"/>
                </a:cubicBezTo>
                <a:cubicBezTo>
                  <a:pt x="339914" y="613604"/>
                  <a:pt x="343242" y="619957"/>
                  <a:pt x="322217" y="635726"/>
                </a:cubicBezTo>
                <a:cubicBezTo>
                  <a:pt x="322208" y="635733"/>
                  <a:pt x="256908" y="679265"/>
                  <a:pt x="243840" y="687977"/>
                </a:cubicBezTo>
                <a:cubicBezTo>
                  <a:pt x="235131" y="693783"/>
                  <a:pt x="225115" y="697993"/>
                  <a:pt x="217714" y="705394"/>
                </a:cubicBezTo>
                <a:cubicBezTo>
                  <a:pt x="209006" y="714103"/>
                  <a:pt x="202843" y="726518"/>
                  <a:pt x="191589" y="731520"/>
                </a:cubicBezTo>
                <a:cubicBezTo>
                  <a:pt x="175453" y="738691"/>
                  <a:pt x="156754" y="737325"/>
                  <a:pt x="139337" y="740228"/>
                </a:cubicBezTo>
                <a:cubicBezTo>
                  <a:pt x="107703" y="750773"/>
                  <a:pt x="122391" y="748937"/>
                  <a:pt x="95794" y="74893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164183" y="2133600"/>
            <a:ext cx="426720" cy="714103"/>
          </a:xfrm>
          <a:custGeom>
            <a:avLst/>
            <a:gdLst>
              <a:gd name="connsiteX0" fmla="*/ 0 w 426720"/>
              <a:gd name="connsiteY0" fmla="*/ 0 h 714103"/>
              <a:gd name="connsiteX1" fmla="*/ 113211 w 426720"/>
              <a:gd name="connsiteY1" fmla="*/ 26126 h 714103"/>
              <a:gd name="connsiteX2" fmla="*/ 165463 w 426720"/>
              <a:gd name="connsiteY2" fmla="*/ 43543 h 714103"/>
              <a:gd name="connsiteX3" fmla="*/ 217714 w 426720"/>
              <a:gd name="connsiteY3" fmla="*/ 69669 h 714103"/>
              <a:gd name="connsiteX4" fmla="*/ 243840 w 426720"/>
              <a:gd name="connsiteY4" fmla="*/ 95794 h 714103"/>
              <a:gd name="connsiteX5" fmla="*/ 269966 w 426720"/>
              <a:gd name="connsiteY5" fmla="*/ 113211 h 714103"/>
              <a:gd name="connsiteX6" fmla="*/ 304800 w 426720"/>
              <a:gd name="connsiteY6" fmla="*/ 165463 h 714103"/>
              <a:gd name="connsiteX7" fmla="*/ 322217 w 426720"/>
              <a:gd name="connsiteY7" fmla="*/ 191589 h 714103"/>
              <a:gd name="connsiteX8" fmla="*/ 426720 w 426720"/>
              <a:gd name="connsiteY8" fmla="*/ 200297 h 714103"/>
              <a:gd name="connsiteX9" fmla="*/ 418011 w 426720"/>
              <a:gd name="connsiteY9" fmla="*/ 261257 h 714103"/>
              <a:gd name="connsiteX10" fmla="*/ 383177 w 426720"/>
              <a:gd name="connsiteY10" fmla="*/ 313509 h 714103"/>
              <a:gd name="connsiteX11" fmla="*/ 365760 w 426720"/>
              <a:gd name="connsiteY11" fmla="*/ 478971 h 714103"/>
              <a:gd name="connsiteX12" fmla="*/ 339634 w 426720"/>
              <a:gd name="connsiteY12" fmla="*/ 557349 h 714103"/>
              <a:gd name="connsiteX13" fmla="*/ 330926 w 426720"/>
              <a:gd name="connsiteY13" fmla="*/ 583474 h 714103"/>
              <a:gd name="connsiteX14" fmla="*/ 322217 w 426720"/>
              <a:gd name="connsiteY14" fmla="*/ 618309 h 714103"/>
              <a:gd name="connsiteX15" fmla="*/ 296091 w 426720"/>
              <a:gd name="connsiteY15" fmla="*/ 644434 h 714103"/>
              <a:gd name="connsiteX16" fmla="*/ 287383 w 426720"/>
              <a:gd name="connsiteY16" fmla="*/ 670560 h 714103"/>
              <a:gd name="connsiteX17" fmla="*/ 261257 w 426720"/>
              <a:gd name="connsiteY17" fmla="*/ 687977 h 714103"/>
              <a:gd name="connsiteX18" fmla="*/ 174171 w 426720"/>
              <a:gd name="connsiteY18" fmla="*/ 714103 h 714103"/>
              <a:gd name="connsiteX19" fmla="*/ 69668 w 426720"/>
              <a:gd name="connsiteY19" fmla="*/ 705394 h 714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6720" h="714103">
                <a:moveTo>
                  <a:pt x="0" y="0"/>
                </a:moveTo>
                <a:cubicBezTo>
                  <a:pt x="79138" y="11306"/>
                  <a:pt x="41484" y="2218"/>
                  <a:pt x="113211" y="26126"/>
                </a:cubicBezTo>
                <a:cubicBezTo>
                  <a:pt x="113216" y="26128"/>
                  <a:pt x="165459" y="43540"/>
                  <a:pt x="165463" y="43543"/>
                </a:cubicBezTo>
                <a:cubicBezTo>
                  <a:pt x="199226" y="66052"/>
                  <a:pt x="181659" y="57650"/>
                  <a:pt x="217714" y="69669"/>
                </a:cubicBezTo>
                <a:cubicBezTo>
                  <a:pt x="226423" y="78377"/>
                  <a:pt x="234379" y="87910"/>
                  <a:pt x="243840" y="95794"/>
                </a:cubicBezTo>
                <a:cubicBezTo>
                  <a:pt x="251881" y="102494"/>
                  <a:pt x="263074" y="105334"/>
                  <a:pt x="269966" y="113211"/>
                </a:cubicBezTo>
                <a:cubicBezTo>
                  <a:pt x="283750" y="128965"/>
                  <a:pt x="293189" y="148046"/>
                  <a:pt x="304800" y="165463"/>
                </a:cubicBezTo>
                <a:cubicBezTo>
                  <a:pt x="310606" y="174172"/>
                  <a:pt x="311787" y="190720"/>
                  <a:pt x="322217" y="191589"/>
                </a:cubicBezTo>
                <a:lnTo>
                  <a:pt x="426720" y="200297"/>
                </a:lnTo>
                <a:cubicBezTo>
                  <a:pt x="423817" y="220617"/>
                  <a:pt x="425380" y="242099"/>
                  <a:pt x="418011" y="261257"/>
                </a:cubicBezTo>
                <a:cubicBezTo>
                  <a:pt x="410497" y="280795"/>
                  <a:pt x="383177" y="313509"/>
                  <a:pt x="383177" y="313509"/>
                </a:cubicBezTo>
                <a:cubicBezTo>
                  <a:pt x="380227" y="351860"/>
                  <a:pt x="377371" y="432524"/>
                  <a:pt x="365760" y="478971"/>
                </a:cubicBezTo>
                <a:cubicBezTo>
                  <a:pt x="365756" y="478989"/>
                  <a:pt x="343991" y="544277"/>
                  <a:pt x="339634" y="557349"/>
                </a:cubicBezTo>
                <a:cubicBezTo>
                  <a:pt x="336731" y="566057"/>
                  <a:pt x="333152" y="574569"/>
                  <a:pt x="330926" y="583474"/>
                </a:cubicBezTo>
                <a:cubicBezTo>
                  <a:pt x="328023" y="595086"/>
                  <a:pt x="328155" y="607917"/>
                  <a:pt x="322217" y="618309"/>
                </a:cubicBezTo>
                <a:cubicBezTo>
                  <a:pt x="316107" y="629002"/>
                  <a:pt x="304800" y="635726"/>
                  <a:pt x="296091" y="644434"/>
                </a:cubicBezTo>
                <a:cubicBezTo>
                  <a:pt x="293188" y="653143"/>
                  <a:pt x="293117" y="663392"/>
                  <a:pt x="287383" y="670560"/>
                </a:cubicBezTo>
                <a:cubicBezTo>
                  <a:pt x="280845" y="678733"/>
                  <a:pt x="270821" y="683726"/>
                  <a:pt x="261257" y="687977"/>
                </a:cubicBezTo>
                <a:cubicBezTo>
                  <a:pt x="233998" y="700092"/>
                  <a:pt x="203121" y="706865"/>
                  <a:pt x="174171" y="714103"/>
                </a:cubicBezTo>
                <a:cubicBezTo>
                  <a:pt x="75486" y="705131"/>
                  <a:pt x="110440" y="705394"/>
                  <a:pt x="69668" y="70539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338354" y="2490651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0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7220" y="635728"/>
            <a:ext cx="125840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</a:t>
            </a:r>
            <a:r>
              <a:rPr lang="en-US" dirty="0"/>
              <a:t> 0:  Null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219" y="1023266"/>
            <a:ext cx="434124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</a:t>
            </a:r>
            <a:r>
              <a:rPr lang="en-US" dirty="0"/>
              <a:t> 1: </a:t>
            </a:r>
            <a:r>
              <a:rPr lang="en-US" dirty="0" err="1"/>
              <a:t>TopOfLL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=&gt;</a:t>
            </a: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dirty="0"/>
              <a:t>, Secretary of State, </a:t>
            </a:r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220" y="1419510"/>
            <a:ext cx="502921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</a:t>
            </a:r>
            <a:r>
              <a:rPr lang="en-US" dirty="0"/>
              <a:t> 2: </a:t>
            </a:r>
            <a:r>
              <a:rPr lang="en-US" dirty="0" err="1"/>
              <a:t>TopOfLL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=&gt;</a:t>
            </a: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10</a:t>
            </a:r>
            <a:r>
              <a:rPr lang="en-US" dirty="0"/>
              <a:t>, Secretary of Agriculture, </a:t>
            </a:r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220" y="1807045"/>
            <a:ext cx="400160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</a:t>
            </a:r>
            <a:r>
              <a:rPr lang="en-US" dirty="0"/>
              <a:t> 3: </a:t>
            </a:r>
            <a:r>
              <a:rPr lang="en-US" dirty="0" err="1"/>
              <a:t>TopOfLL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=&gt;</a:t>
            </a: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dirty="0"/>
              <a:t>, Vice President, </a:t>
            </a:r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7220" y="2203289"/>
            <a:ext cx="808592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</a:t>
            </a:r>
            <a:r>
              <a:rPr lang="en-US" dirty="0"/>
              <a:t> 4: </a:t>
            </a:r>
            <a:r>
              <a:rPr lang="en-US" dirty="0" err="1"/>
              <a:t>TopOfLL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=&gt;</a:t>
            </a: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15</a:t>
            </a:r>
            <a:r>
              <a:rPr lang="en-US" dirty="0"/>
              <a:t>, Secretary of Transportation, </a:t>
            </a:r>
            <a:r>
              <a:rPr lang="en-US" dirty="0">
                <a:solidFill>
                  <a:srgbClr val="FF0000"/>
                </a:solidFill>
              </a:rPr>
              <a:t>=&gt;</a:t>
            </a: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7</a:t>
            </a:r>
            <a:r>
              <a:rPr lang="en-US" dirty="0"/>
              <a:t>,  Secretary of Defense, </a:t>
            </a:r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7220" y="2590818"/>
            <a:ext cx="436736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</a:t>
            </a:r>
            <a:r>
              <a:rPr lang="en-US" dirty="0"/>
              <a:t> 5: </a:t>
            </a:r>
            <a:r>
              <a:rPr lang="en-US" dirty="0" err="1"/>
              <a:t>TopOfLL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=&gt;</a:t>
            </a: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20</a:t>
            </a:r>
            <a:r>
              <a:rPr lang="en-US" dirty="0"/>
              <a:t>, Prog 260 Teacher, </a:t>
            </a:r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7220" y="2987061"/>
            <a:ext cx="445445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</a:t>
            </a:r>
            <a:r>
              <a:rPr lang="en-US" dirty="0"/>
              <a:t> 6: </a:t>
            </a:r>
            <a:r>
              <a:rPr lang="en-US" dirty="0" err="1"/>
              <a:t>TopOfLL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=&gt;</a:t>
            </a: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12</a:t>
            </a:r>
            <a:r>
              <a:rPr lang="en-US" dirty="0"/>
              <a:t>, Secretary of Labor, </a:t>
            </a:r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7220" y="3374600"/>
            <a:ext cx="877390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</a:t>
            </a:r>
            <a:r>
              <a:rPr lang="en-US" dirty="0"/>
              <a:t> 7: </a:t>
            </a:r>
            <a:r>
              <a:rPr lang="en-US" dirty="0" err="1"/>
              <a:t>TopOfLL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=&gt;</a:t>
            </a: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17</a:t>
            </a:r>
            <a:r>
              <a:rPr lang="en-US" dirty="0"/>
              <a:t>, Secretary of Education, </a:t>
            </a:r>
            <a:r>
              <a:rPr lang="en-US" dirty="0">
                <a:solidFill>
                  <a:srgbClr val="FF0000"/>
                </a:solidFill>
              </a:rPr>
              <a:t>=&gt;</a:t>
            </a: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4</a:t>
            </a:r>
            <a:r>
              <a:rPr lang="en-US" dirty="0"/>
              <a:t>, President pro tempore of Senate, </a:t>
            </a:r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7220" y="6148287"/>
            <a:ext cx="442832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</a:t>
            </a:r>
            <a:r>
              <a:rPr lang="en-US" dirty="0"/>
              <a:t> 14: </a:t>
            </a:r>
            <a:r>
              <a:rPr lang="en-US" dirty="0" err="1"/>
              <a:t>TopOfLL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=&gt;</a:t>
            </a: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8</a:t>
            </a:r>
            <a:r>
              <a:rPr lang="en-US" dirty="0"/>
              <a:t>, Attorney General, </a:t>
            </a:r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7219" y="3770843"/>
            <a:ext cx="492471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</a:t>
            </a:r>
            <a:r>
              <a:rPr lang="en-US" dirty="0"/>
              <a:t> 8: </a:t>
            </a:r>
            <a:r>
              <a:rPr lang="en-US" dirty="0" err="1"/>
              <a:t>TopOfLL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=&gt;</a:t>
            </a: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9</a:t>
            </a:r>
            <a:r>
              <a:rPr lang="en-US" dirty="0"/>
              <a:t>, Secretary of the Interior, </a:t>
            </a:r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220" y="4959564"/>
            <a:ext cx="12758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</a:t>
            </a:r>
            <a:r>
              <a:rPr lang="en-US" dirty="0"/>
              <a:t> 11: Null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7220" y="4162729"/>
            <a:ext cx="356617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</a:t>
            </a:r>
            <a:r>
              <a:rPr lang="en-US" dirty="0"/>
              <a:t> 9: </a:t>
            </a:r>
            <a:r>
              <a:rPr lang="en-US" dirty="0" err="1"/>
              <a:t>TopOfLL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=&gt;</a:t>
            </a: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, President, </a:t>
            </a:r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220" y="5752042"/>
            <a:ext cx="125840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</a:t>
            </a:r>
            <a:r>
              <a:rPr lang="en-US" dirty="0"/>
              <a:t> 13: Null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7219" y="5364511"/>
            <a:ext cx="126711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</a:t>
            </a:r>
            <a:r>
              <a:rPr lang="en-US" dirty="0"/>
              <a:t> 12: Null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7220" y="4558970"/>
            <a:ext cx="12758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</a:t>
            </a:r>
            <a:r>
              <a:rPr lang="en-US" dirty="0"/>
              <a:t> 10: Null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72337" y="252549"/>
            <a:ext cx="233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Key</a:t>
            </a:r>
            <a:r>
              <a:rPr lang="en-US" dirty="0"/>
              <a:t>, Value, </a:t>
            </a:r>
            <a:r>
              <a:rPr lang="en-US" dirty="0" err="1">
                <a:solidFill>
                  <a:srgbClr val="FF0000"/>
                </a:solidFill>
              </a:rPr>
              <a:t>NextNode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41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Chaining to resolve Collisions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1295400"/>
          </a:xfrm>
        </p:spPr>
        <p:txBody>
          <a:bodyPr>
            <a:normAutofit fontScale="92500"/>
          </a:bodyPr>
          <a:lstStyle/>
          <a:p>
            <a:r>
              <a:rPr lang="en-US" altLang="zh-CN" sz="2800" dirty="0"/>
              <a:t>Rather than a simple table, use an array of linked lists</a:t>
            </a:r>
          </a:p>
          <a:p>
            <a:pPr lvl="1"/>
            <a:r>
              <a:rPr lang="en-US" altLang="zh-CN" sz="2400" dirty="0"/>
              <a:t>keys that hash to the same value then stored uniquely in a linked list</a:t>
            </a:r>
          </a:p>
          <a:p>
            <a:pPr lvl="1"/>
            <a:r>
              <a:rPr lang="en-US" altLang="zh-CN" sz="2400" dirty="0"/>
              <a:t>LL holds object with a key prop and a value prop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2667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43000" y="2667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2667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" y="3048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429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600" y="3810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9600" y="4191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9600" y="4572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9600" y="4953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0" y="5334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600" y="5715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9600" y="6096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20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143000" y="2667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362200" y="2667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43000" y="26670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43000" y="30480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43000" y="34290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43000" y="38100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3000" y="41910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43000" y="45720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43000" y="49530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43000" y="53340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" y="57150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43000" y="60960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95400" y="26670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62000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62000" y="344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62000" y="3821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62000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62000" y="4583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62000" y="4964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62000" y="534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62000" y="572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62000" y="61076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294679" y="38216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295400" y="304800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295400" y="3440668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295400" y="4202668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295400" y="4583668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295400" y="4964668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295400" y="5345668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295400" y="57266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2438400" y="3077496"/>
            <a:ext cx="155840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K=3 V=“VP”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433482" y="3485534"/>
            <a:ext cx="155840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K=7 V=“</a:t>
            </a:r>
            <a:r>
              <a:rPr lang="en-US" dirty="0" err="1"/>
              <a:t>SecA</a:t>
            </a:r>
            <a:r>
              <a:rPr lang="en-US" dirty="0"/>
              <a:t> ”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2438401" y="4227872"/>
            <a:ext cx="163215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K=12 V=“</a:t>
            </a:r>
            <a:r>
              <a:rPr lang="en-US" dirty="0" err="1"/>
              <a:t>SecC</a:t>
            </a:r>
            <a:r>
              <a:rPr lang="en-US" dirty="0"/>
              <a:t>”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2433490" y="4606411"/>
            <a:ext cx="1617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K=13 V=“</a:t>
            </a:r>
            <a:r>
              <a:rPr lang="en-US" dirty="0" err="1"/>
              <a:t>SecB</a:t>
            </a:r>
            <a:r>
              <a:rPr lang="en-US" dirty="0"/>
              <a:t>”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2458072" y="4994786"/>
            <a:ext cx="155840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K=1 V=“</a:t>
            </a:r>
            <a:r>
              <a:rPr lang="en-US" dirty="0" err="1"/>
              <a:t>SecK</a:t>
            </a:r>
            <a:r>
              <a:rPr lang="en-US" dirty="0"/>
              <a:t>”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2462989" y="5392987"/>
            <a:ext cx="162722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K=14 V=“</a:t>
            </a:r>
            <a:r>
              <a:rPr lang="en-US" dirty="0" err="1"/>
              <a:t>SecG</a:t>
            </a:r>
            <a:r>
              <a:rPr lang="en-US" dirty="0"/>
              <a:t>”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4080395" y="4994781"/>
            <a:ext cx="155840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K=19 V=“</a:t>
            </a:r>
            <a:r>
              <a:rPr lang="en-US" dirty="0" err="1"/>
              <a:t>Attn</a:t>
            </a:r>
            <a:r>
              <a:rPr lang="en-US" dirty="0"/>
              <a:t>”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697809" y="4999700"/>
            <a:ext cx="155840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K=6 V=“Pres”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4065646" y="3495363"/>
            <a:ext cx="155840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K=9 V=“</a:t>
            </a:r>
            <a:r>
              <a:rPr lang="en-US" dirty="0" err="1"/>
              <a:t>SecF</a:t>
            </a:r>
            <a:r>
              <a:rPr lang="en-US" dirty="0"/>
              <a:t>”</a:t>
            </a:r>
          </a:p>
        </p:txBody>
      </p:sp>
      <p:cxnSp>
        <p:nvCxnSpPr>
          <p:cNvPr id="175" name="Straight Arrow Connector 174"/>
          <p:cNvCxnSpPr>
            <a:endCxn id="165" idx="1"/>
          </p:cNvCxnSpPr>
          <p:nvPr/>
        </p:nvCxnSpPr>
        <p:spPr>
          <a:xfrm>
            <a:off x="2025445" y="3224981"/>
            <a:ext cx="412955" cy="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2010693" y="3633021"/>
            <a:ext cx="412955" cy="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2015608" y="4414687"/>
            <a:ext cx="412955" cy="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2040188" y="4744066"/>
            <a:ext cx="412955" cy="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2045103" y="5142270"/>
            <a:ext cx="412955" cy="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2079516" y="5520809"/>
            <a:ext cx="412955" cy="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69" idx="3"/>
          </p:cNvCxnSpPr>
          <p:nvPr/>
        </p:nvCxnSpPr>
        <p:spPr>
          <a:xfrm>
            <a:off x="4016474" y="5147186"/>
            <a:ext cx="98325" cy="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5624055" y="5152103"/>
            <a:ext cx="98325" cy="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3986986" y="3633015"/>
            <a:ext cx="98325" cy="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62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Hash table of linked lists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To insert a key K and value</a:t>
            </a:r>
          </a:p>
          <a:p>
            <a:pPr lvl="1"/>
            <a:r>
              <a:rPr lang="en-US" altLang="zh-CN" dirty="0"/>
              <a:t>Create a “item” object and set its 2 properties with K and value</a:t>
            </a:r>
          </a:p>
          <a:p>
            <a:pPr lvl="1"/>
            <a:r>
              <a:rPr lang="en-US" altLang="zh-CN" dirty="0"/>
              <a:t>Compute h(K) to determine which list to traverse </a:t>
            </a:r>
          </a:p>
          <a:p>
            <a:pPr lvl="1"/>
            <a:r>
              <a:rPr lang="en-US" altLang="zh-CN" dirty="0"/>
              <a:t>If that array element contains a null, instantiate a new LL there, and add the new “item” object to the new  linked list.</a:t>
            </a:r>
          </a:p>
          <a:p>
            <a:pPr lvl="1"/>
            <a:r>
              <a:rPr lang="en-US" altLang="zh-CN" dirty="0"/>
              <a:t>If that array element already has a LL, just add the new “item” at the beginning of this list.</a:t>
            </a:r>
          </a:p>
          <a:p>
            <a:pPr lvl="1"/>
            <a:r>
              <a:rPr lang="en-US" altLang="zh-CN" dirty="0"/>
              <a:t>This will be O(1)</a:t>
            </a:r>
          </a:p>
          <a:p>
            <a:r>
              <a:rPr lang="en-US" altLang="zh-CN" dirty="0"/>
              <a:t>To find a value (or delete), compute h(K) to pick the list, and then walk the list until you find an object with a prop key that matches the </a:t>
            </a:r>
            <a:r>
              <a:rPr lang="en-US" altLang="zh-CN"/>
              <a:t>original key, not </a:t>
            </a:r>
            <a:r>
              <a:rPr lang="en-US" altLang="zh-CN" dirty="0"/>
              <a:t>the hash(key), and then return the value string (or delete the node).</a:t>
            </a:r>
          </a:p>
          <a:p>
            <a:pPr lvl="1"/>
            <a:r>
              <a:rPr lang="en-US" altLang="zh-CN" dirty="0"/>
              <a:t>This will be O(1) + O(n) where n is the length of the LL. Assuming a good distribution algorithm, the LLs will be quite short, so we are really still close to O(1)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1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 these will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43761" y="486562"/>
            <a:ext cx="1768679" cy="6241409"/>
            <a:chOff x="943761" y="243281"/>
            <a:chExt cx="1768679" cy="6241409"/>
          </a:xfrm>
        </p:grpSpPr>
        <p:sp>
          <p:nvSpPr>
            <p:cNvPr id="2" name="Rectangle 1"/>
            <p:cNvSpPr/>
            <p:nvPr/>
          </p:nvSpPr>
          <p:spPr>
            <a:xfrm>
              <a:off x="956345" y="243281"/>
              <a:ext cx="1744910" cy="624140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>
              <a:stCxn id="2" idx="1"/>
              <a:endCxn id="2" idx="3"/>
            </p:cNvCxnSpPr>
            <p:nvPr/>
          </p:nvCxnSpPr>
          <p:spPr>
            <a:xfrm>
              <a:off x="956345" y="3363986"/>
              <a:ext cx="1744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56345" y="1115736"/>
              <a:ext cx="1744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57743" y="2165759"/>
              <a:ext cx="1744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67530" y="4356686"/>
              <a:ext cx="1744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43761" y="5507377"/>
              <a:ext cx="1744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58400" y="96371"/>
            <a:ext cx="284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data type LinkedList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9155" y="70387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49154" y="16805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9153" y="273884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49152" y="382389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35162" y="499064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8170" y="594410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56885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ile box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086" y="2395040"/>
            <a:ext cx="1201797" cy="120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943761" y="486562"/>
            <a:ext cx="1768679" cy="6241409"/>
            <a:chOff x="943761" y="243281"/>
            <a:chExt cx="1768679" cy="6241409"/>
          </a:xfrm>
        </p:grpSpPr>
        <p:sp>
          <p:nvSpPr>
            <p:cNvPr id="2" name="Rectangle 1"/>
            <p:cNvSpPr/>
            <p:nvPr/>
          </p:nvSpPr>
          <p:spPr>
            <a:xfrm>
              <a:off x="956345" y="243281"/>
              <a:ext cx="1744910" cy="624140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>
              <a:stCxn id="2" idx="1"/>
              <a:endCxn id="2" idx="3"/>
            </p:cNvCxnSpPr>
            <p:nvPr/>
          </p:nvCxnSpPr>
          <p:spPr>
            <a:xfrm>
              <a:off x="956345" y="3363986"/>
              <a:ext cx="1744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56345" y="1115736"/>
              <a:ext cx="1744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57743" y="2165759"/>
              <a:ext cx="1744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67530" y="4356686"/>
              <a:ext cx="1744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43761" y="5507377"/>
              <a:ext cx="1744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58400" y="96371"/>
            <a:ext cx="284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data type LinkedList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9155" y="70387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49154" y="16805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49152" y="382389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35162" y="499064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8170" y="594410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61053" y="2672772"/>
            <a:ext cx="4824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new LinkedList and put it in the array</a:t>
            </a:r>
          </a:p>
          <a:p>
            <a:r>
              <a:rPr lang="en-US" dirty="0"/>
              <a:t>at the index returned from hashing the user’s key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99545" y="1449667"/>
            <a:ext cx="3059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wants to insert an entry,</a:t>
            </a:r>
          </a:p>
          <a:p>
            <a:r>
              <a:rPr lang="en-US" dirty="0"/>
              <a:t>Key = 16, Value = “Fred”</a:t>
            </a:r>
          </a:p>
          <a:p>
            <a:endParaRPr lang="en-US" dirty="0"/>
          </a:p>
          <a:p>
            <a:r>
              <a:rPr lang="en-US" dirty="0"/>
              <a:t>16 “hashes” to a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16" y="763398"/>
            <a:ext cx="30168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7629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ile box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39086" y="2395040"/>
            <a:ext cx="1201797" cy="120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943761" y="486562"/>
            <a:ext cx="1768679" cy="6241409"/>
            <a:chOff x="943761" y="243281"/>
            <a:chExt cx="1768679" cy="6241409"/>
          </a:xfrm>
        </p:grpSpPr>
        <p:sp>
          <p:nvSpPr>
            <p:cNvPr id="2" name="Rectangle 1"/>
            <p:cNvSpPr/>
            <p:nvPr/>
          </p:nvSpPr>
          <p:spPr>
            <a:xfrm>
              <a:off x="956345" y="243281"/>
              <a:ext cx="1744910" cy="624140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>
              <a:stCxn id="2" idx="1"/>
              <a:endCxn id="2" idx="3"/>
            </p:cNvCxnSpPr>
            <p:nvPr/>
          </p:nvCxnSpPr>
          <p:spPr>
            <a:xfrm>
              <a:off x="956345" y="3363986"/>
              <a:ext cx="1744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56345" y="1115736"/>
              <a:ext cx="1744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57743" y="2165759"/>
              <a:ext cx="1744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67530" y="4356686"/>
              <a:ext cx="1744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43761" y="5507377"/>
              <a:ext cx="1744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58400" y="96371"/>
            <a:ext cx="284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data type LinkedList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9155" y="70387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49154" y="16805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49152" y="382389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35162" y="499064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8170" y="594410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00909" y="1357334"/>
            <a:ext cx="4647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create a node, save the key and value in it,</a:t>
            </a:r>
          </a:p>
          <a:p>
            <a:r>
              <a:rPr lang="en-US" dirty="0"/>
              <a:t>and insert it into the 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64" y="2536177"/>
            <a:ext cx="1079782" cy="9749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70232" y="2720843"/>
            <a:ext cx="60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  <a:p>
            <a:r>
              <a:rPr lang="en-US" dirty="0"/>
              <a:t>Fred</a:t>
            </a:r>
          </a:p>
        </p:txBody>
      </p:sp>
      <p:sp>
        <p:nvSpPr>
          <p:cNvPr id="15" name="Arrow: Right 14"/>
          <p:cNvSpPr/>
          <p:nvPr/>
        </p:nvSpPr>
        <p:spPr>
          <a:xfrm rot="10800000">
            <a:off x="2541716" y="2928826"/>
            <a:ext cx="691048" cy="134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Image result for file box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360" y="4577778"/>
            <a:ext cx="1277739" cy="127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file box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353" y="2392453"/>
            <a:ext cx="1277739" cy="127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943761" y="486562"/>
            <a:ext cx="1768679" cy="6241409"/>
            <a:chOff x="943761" y="243281"/>
            <a:chExt cx="1768679" cy="6241409"/>
          </a:xfrm>
        </p:grpSpPr>
        <p:sp>
          <p:nvSpPr>
            <p:cNvPr id="2" name="Rectangle 1"/>
            <p:cNvSpPr/>
            <p:nvPr/>
          </p:nvSpPr>
          <p:spPr>
            <a:xfrm>
              <a:off x="956345" y="243281"/>
              <a:ext cx="1744910" cy="624140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>
              <a:stCxn id="2" idx="1"/>
              <a:endCxn id="2" idx="3"/>
            </p:cNvCxnSpPr>
            <p:nvPr/>
          </p:nvCxnSpPr>
          <p:spPr>
            <a:xfrm>
              <a:off x="956345" y="3363986"/>
              <a:ext cx="1744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56345" y="1115736"/>
              <a:ext cx="1744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57743" y="2165759"/>
              <a:ext cx="1744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67530" y="4356686"/>
              <a:ext cx="1744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43761" y="5507377"/>
              <a:ext cx="1744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58400" y="96371"/>
            <a:ext cx="284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data type LinkedList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9155" y="70387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49154" y="16805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49152" y="382389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8170" y="594410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2330" y="2621938"/>
            <a:ext cx="4045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more nodes have keys that hash to the </a:t>
            </a:r>
          </a:p>
          <a:p>
            <a:r>
              <a:rPr lang="en-US" dirty="0"/>
              <a:t>same location, add them to the same LL</a:t>
            </a:r>
          </a:p>
        </p:txBody>
      </p:sp>
    </p:spTree>
    <p:extLst>
      <p:ext uri="{BB962C8B-B14F-4D97-AF65-F5344CB8AC3E}">
        <p14:creationId xmlns:p14="http://schemas.microsoft.com/office/powerpoint/2010/main" val="62863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Image result for file box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360" y="4577778"/>
            <a:ext cx="1277739" cy="127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file box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353" y="2392453"/>
            <a:ext cx="1277739" cy="127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943761" y="486562"/>
            <a:ext cx="1768679" cy="6241409"/>
            <a:chOff x="943761" y="243281"/>
            <a:chExt cx="1768679" cy="6241409"/>
          </a:xfrm>
        </p:grpSpPr>
        <p:sp>
          <p:nvSpPr>
            <p:cNvPr id="2" name="Rectangle 1"/>
            <p:cNvSpPr/>
            <p:nvPr/>
          </p:nvSpPr>
          <p:spPr>
            <a:xfrm>
              <a:off x="956345" y="243281"/>
              <a:ext cx="1744910" cy="624140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>
              <a:stCxn id="2" idx="1"/>
              <a:endCxn id="2" idx="3"/>
            </p:cNvCxnSpPr>
            <p:nvPr/>
          </p:nvCxnSpPr>
          <p:spPr>
            <a:xfrm>
              <a:off x="956345" y="3363986"/>
              <a:ext cx="1744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56345" y="1115736"/>
              <a:ext cx="1744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57743" y="2165759"/>
              <a:ext cx="1744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67530" y="4356686"/>
              <a:ext cx="1744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43761" y="5507377"/>
              <a:ext cx="1744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58400" y="96371"/>
            <a:ext cx="284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data type LinkedList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9155" y="70387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49154" y="16805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49152" y="382389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8170" y="594410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4062" y="2231017"/>
            <a:ext cx="41748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user wants to remove by key = 16</a:t>
            </a:r>
          </a:p>
          <a:p>
            <a:r>
              <a:rPr lang="en-US" dirty="0"/>
              <a:t>hash the 16 to find out which LL to look in.</a:t>
            </a:r>
          </a:p>
          <a:p>
            <a:r>
              <a:rPr lang="en-US" dirty="0"/>
              <a:t>In this case, 16 hashed 2</a:t>
            </a:r>
          </a:p>
          <a:p>
            <a:r>
              <a:rPr lang="en-US" dirty="0"/>
              <a:t>Now search each “folder” (node) in the LL </a:t>
            </a:r>
          </a:p>
          <a:p>
            <a:r>
              <a:rPr lang="en-US" dirty="0"/>
              <a:t>for the folder that has the user key of 16,</a:t>
            </a:r>
          </a:p>
          <a:p>
            <a:r>
              <a:rPr lang="en-US" dirty="0"/>
              <a:t>then return that folder’s value “Fred”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2541716" y="2928826"/>
            <a:ext cx="691048" cy="134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657</Words>
  <Application>Microsoft Office PowerPoint</Application>
  <PresentationFormat>On-screen Show (4:3)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宋体</vt:lpstr>
      <vt:lpstr>Arial</vt:lpstr>
      <vt:lpstr>Calibri</vt:lpstr>
      <vt:lpstr>Office Theme</vt:lpstr>
      <vt:lpstr>Hash Tables Collisions</vt:lpstr>
      <vt:lpstr>Chaining to resolve Collisions </vt:lpstr>
      <vt:lpstr>Hash table of linked lists</vt:lpstr>
      <vt:lpstr>Maybe these will help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ADO.NET</dc:title>
  <dc:creator>Kurt Friedrich</dc:creator>
  <cp:lastModifiedBy>Kurt Friedrich</cp:lastModifiedBy>
  <cp:revision>150</cp:revision>
  <dcterms:created xsi:type="dcterms:W3CDTF">2013-01-27T23:57:48Z</dcterms:created>
  <dcterms:modified xsi:type="dcterms:W3CDTF">2018-05-18T23:24:17Z</dcterms:modified>
</cp:coreProperties>
</file>