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28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2d9b_nEzo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3067050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Hash Tables </a:t>
            </a:r>
            <a:r>
              <a:rPr lang="en-US" sz="3600" dirty="0" smtClean="0"/>
              <a:t>Collisions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971800"/>
            <a:ext cx="6400800" cy="1752600"/>
          </a:xfrm>
        </p:spPr>
        <p:txBody>
          <a:bodyPr/>
          <a:lstStyle/>
          <a:p>
            <a:r>
              <a:rPr lang="en-US" dirty="0"/>
              <a:t>Kurt Friedrich</a:t>
            </a:r>
          </a:p>
          <a:p>
            <a:r>
              <a:rPr lang="en-US" dirty="0"/>
              <a:t>Spring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705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Good video  </a:t>
            </a:r>
            <a:r>
              <a:rPr lang="en-US" dirty="0">
                <a:hlinkClick r:id="rId2"/>
              </a:rPr>
              <a:t>https://www.youtube.com/watch?v=h2d9b_nEzoA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Hash Table Collisions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/>
              <a:t>Trade off between larger hash tables, and more complicated hash algorithms to minimize collisions, and small tables with faster algorithms that incur more collisions.</a:t>
            </a:r>
          </a:p>
          <a:p>
            <a:pPr lvl="1"/>
            <a:r>
              <a:rPr lang="en-US" sz="2400" dirty="0"/>
              <a:t>As they get bigger/slower, the wasted memory space and the lookup </a:t>
            </a:r>
            <a:r>
              <a:rPr lang="en-US" sz="2400" dirty="0" smtClean="0"/>
              <a:t>time savings </a:t>
            </a:r>
            <a:r>
              <a:rPr lang="en-US" sz="2400" dirty="0"/>
              <a:t>starts to slip away</a:t>
            </a:r>
          </a:p>
          <a:p>
            <a:pPr lvl="1"/>
            <a:r>
              <a:rPr lang="en-US" sz="2400" dirty="0"/>
              <a:t>And every algorithm that maps a large possible space into a smaller space must deal with a collision, even if the probability is quite small.</a:t>
            </a:r>
          </a:p>
          <a:p>
            <a:r>
              <a:rPr lang="en-US" sz="2800" dirty="0"/>
              <a:t>So then how can we deal with collisions?</a:t>
            </a:r>
          </a:p>
          <a:p>
            <a:pPr lvl="1"/>
            <a:r>
              <a:rPr lang="en-US" sz="2400" dirty="0"/>
              <a:t>We will look at 2 ways, chaining and linear probing</a:t>
            </a:r>
          </a:p>
        </p:txBody>
      </p:sp>
    </p:spTree>
    <p:extLst>
      <p:ext uri="{BB962C8B-B14F-4D97-AF65-F5344CB8AC3E}">
        <p14:creationId xmlns:p14="http://schemas.microsoft.com/office/powerpoint/2010/main" val="7389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Chaining to resolve Collisions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12954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Rather than a simple table, use an array of linked lists</a:t>
            </a:r>
          </a:p>
          <a:p>
            <a:pPr lvl="1"/>
            <a:r>
              <a:rPr lang="en-US" altLang="zh-CN" sz="2400" dirty="0"/>
              <a:t>keys that hash to the same value then stored uniquely in a linked list</a:t>
            </a:r>
          </a:p>
          <a:p>
            <a:pPr lvl="1"/>
            <a:r>
              <a:rPr lang="en-US" altLang="zh-CN" sz="2400" dirty="0"/>
              <a:t>LL holds object with a key prop and a value prop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667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0" y="2667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2667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3048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429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3810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" y="4191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4572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4953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" y="5334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5715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6096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2667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62200" y="2667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43000" y="2667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3000" y="3048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43000" y="3429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43000" y="3810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3000" y="4191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3000" y="4572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3000" y="4953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5334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5715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43000" y="6096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5400" y="2667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620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620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20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620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620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62000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62000" y="534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62000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62000" y="6107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294679" y="3821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295400" y="30480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295400" y="3440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295400" y="4202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295400" y="4583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295400" y="4964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295400" y="534566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295400" y="5726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438400" y="3077496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K=3 V=“VP”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433482" y="3485534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K=7 V=“</a:t>
            </a:r>
            <a:r>
              <a:rPr lang="en-US" dirty="0" err="1"/>
              <a:t>SecA</a:t>
            </a:r>
            <a:r>
              <a:rPr lang="en-US" dirty="0"/>
              <a:t> ”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438401" y="4227872"/>
            <a:ext cx="163215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K=12 V=“</a:t>
            </a:r>
            <a:r>
              <a:rPr lang="en-US" dirty="0" err="1"/>
              <a:t>SecC</a:t>
            </a:r>
            <a:r>
              <a:rPr lang="en-US" dirty="0"/>
              <a:t>”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433490" y="4606411"/>
            <a:ext cx="161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K=13 V=“</a:t>
            </a:r>
            <a:r>
              <a:rPr lang="en-US" dirty="0" err="1"/>
              <a:t>SecB</a:t>
            </a:r>
            <a:r>
              <a:rPr lang="en-US" dirty="0"/>
              <a:t>”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458072" y="4994786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 V=“</a:t>
            </a:r>
            <a:r>
              <a:rPr lang="en-US" dirty="0" err="1"/>
              <a:t>SecK</a:t>
            </a:r>
            <a:r>
              <a:rPr lang="en-US" dirty="0"/>
              <a:t>”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462989" y="5392987"/>
            <a:ext cx="16272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K=14 V=“</a:t>
            </a:r>
            <a:r>
              <a:rPr lang="en-US" dirty="0" err="1"/>
              <a:t>SecG</a:t>
            </a:r>
            <a:r>
              <a:rPr lang="en-US" dirty="0"/>
              <a:t>”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080395" y="4994781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K=19 V=“</a:t>
            </a:r>
            <a:r>
              <a:rPr lang="en-US" dirty="0" err="1"/>
              <a:t>Attn</a:t>
            </a:r>
            <a:r>
              <a:rPr lang="en-US" dirty="0"/>
              <a:t>”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697809" y="4999700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K=6 V=“Pres”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065646" y="3495363"/>
            <a:ext cx="155840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K=9 V=“</a:t>
            </a:r>
            <a:r>
              <a:rPr lang="en-US" dirty="0" err="1"/>
              <a:t>SecF</a:t>
            </a:r>
            <a:r>
              <a:rPr lang="en-US" dirty="0"/>
              <a:t>”</a:t>
            </a:r>
          </a:p>
        </p:txBody>
      </p:sp>
      <p:cxnSp>
        <p:nvCxnSpPr>
          <p:cNvPr id="175" name="Straight Arrow Connector 174"/>
          <p:cNvCxnSpPr>
            <a:endCxn id="165" idx="1"/>
          </p:cNvCxnSpPr>
          <p:nvPr/>
        </p:nvCxnSpPr>
        <p:spPr>
          <a:xfrm>
            <a:off x="2025445" y="3224981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2010693" y="3633021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015608" y="4414687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040188" y="4744066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045103" y="5142270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2079516" y="5520809"/>
            <a:ext cx="412955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3"/>
          </p:cNvCxnSpPr>
          <p:nvPr/>
        </p:nvCxnSpPr>
        <p:spPr>
          <a:xfrm>
            <a:off x="4016474" y="5147186"/>
            <a:ext cx="98325" cy="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5624055" y="5152103"/>
            <a:ext cx="98325" cy="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986986" y="3633015"/>
            <a:ext cx="98325" cy="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2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Hash table of linked lists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To insert a key K and value</a:t>
            </a:r>
          </a:p>
          <a:p>
            <a:pPr lvl="1"/>
            <a:r>
              <a:rPr lang="en-US" altLang="zh-CN" dirty="0"/>
              <a:t>Create a “item” object and set its 2 properties with K and value</a:t>
            </a:r>
          </a:p>
          <a:p>
            <a:pPr lvl="1"/>
            <a:r>
              <a:rPr lang="en-US" altLang="zh-CN" dirty="0"/>
              <a:t>Compute h(K) to determine which list to traverse </a:t>
            </a:r>
          </a:p>
          <a:p>
            <a:pPr lvl="1"/>
            <a:r>
              <a:rPr lang="en-US" altLang="zh-CN" dirty="0"/>
              <a:t>If that array element contains a null, instantiate a new LL there, and add the new “item” object to the new  linked list.</a:t>
            </a:r>
          </a:p>
          <a:p>
            <a:pPr lvl="1"/>
            <a:r>
              <a:rPr lang="en-US" altLang="zh-CN" dirty="0"/>
              <a:t>If that array element already has a LL, just add the new “item” at the beginning of this list.</a:t>
            </a:r>
          </a:p>
          <a:p>
            <a:pPr lvl="1"/>
            <a:r>
              <a:rPr lang="en-US" altLang="zh-CN" dirty="0"/>
              <a:t>This will be O(1)</a:t>
            </a:r>
          </a:p>
          <a:p>
            <a:r>
              <a:rPr lang="en-US" altLang="zh-CN" dirty="0"/>
              <a:t>To find a value (or delete), compute h(K) to pick the list, and then walk the list until you find an object with a prop key that matches the </a:t>
            </a:r>
            <a:r>
              <a:rPr lang="en-US" altLang="zh-CN"/>
              <a:t>original key, not </a:t>
            </a:r>
            <a:r>
              <a:rPr lang="en-US" altLang="zh-CN" dirty="0"/>
              <a:t>the hash(key), and then return the value string (or delete the node).</a:t>
            </a:r>
          </a:p>
          <a:p>
            <a:pPr lvl="1"/>
            <a:r>
              <a:rPr lang="en-US" altLang="zh-CN" dirty="0"/>
              <a:t>This will be O(1) + O(n) where n is the length of the LL. Assuming a good distribution algorithm, the LLs will be quite short, so we are really still close to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62" y="609600"/>
            <a:ext cx="4772025" cy="2427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62" y="4343400"/>
            <a:ext cx="4786312" cy="22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Linear Probing to resolve Collisions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3505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If a key hashes to a slot that is already used, you move down the list to find the next available empty slot. (including wraparound)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Can’t just delete an entry, have to mark it as “was in use before”!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4859466" cy="225468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191000"/>
            <a:ext cx="35052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To retrieve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Because of the collision resolution, the target data might reside at a location other than the element referred to by the hash code.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the hash to start search, the  find an exact match between key and </a:t>
            </a:r>
            <a:r>
              <a:rPr lang="en-US" sz="1600" dirty="0" err="1">
                <a:solidFill>
                  <a:srgbClr val="0070C0"/>
                </a:solidFill>
              </a:rPr>
              <a:t>strored</a:t>
            </a:r>
            <a:r>
              <a:rPr lang="en-US" sz="1600" dirty="0">
                <a:solidFill>
                  <a:srgbClr val="0070C0"/>
                </a:solidFill>
              </a:rPr>
              <a:t> key, or an empty hash element is found.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7308" y="2775472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57308" y="3099994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7308" y="3403000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308" y="3695247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7308" y="3985704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308" y="4276160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57308" y="4577376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714067" y="830131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714067" y="1154653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714067" y="1457659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714067" y="1749906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714067" y="2040363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714067" y="2330819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714067" y="2632035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40183" y="4476974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640183" y="4801496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640183" y="5104502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640183" y="5396749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40183" y="5687206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640183" y="5977662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640183" y="6278878"/>
            <a:ext cx="386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38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Linear Probing to resolve Collisions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18288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Each time you have a collision, you increase the chances of getting another collision in the same areas, and this is called “clustering”.</a:t>
            </a:r>
          </a:p>
          <a:p>
            <a:r>
              <a:rPr lang="en-US" altLang="zh-CN" sz="2400" dirty="0"/>
              <a:t>Instead if insertion or lookup being O(1), it is now tending towards O(n) as the table gets full.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tradeoffs for Chaining and Linear Probing</a:t>
            </a:r>
          </a:p>
          <a:p>
            <a:pPr lvl="1"/>
            <a:r>
              <a:rPr lang="en-US" altLang="zh-CN" sz="2400" dirty="0"/>
              <a:t>For successful searches, the simple method linear probing is not so bad if the table is not almost full. Much less overhead as you don’t have a bunch of linked lists.</a:t>
            </a:r>
          </a:p>
          <a:p>
            <a:pPr lvl="2"/>
            <a:r>
              <a:rPr lang="en-US" altLang="zh-CN" sz="2000" dirty="0"/>
              <a:t>Especially if the table is storing small chunks of data, as then the LL is using much more memory</a:t>
            </a:r>
          </a:p>
          <a:p>
            <a:pPr lvl="1"/>
            <a:r>
              <a:rPr lang="en-US" altLang="zh-CN" sz="2400" dirty="0"/>
              <a:t>For unsuccessful searches, clustering quickly causes linear probing to degenerate into a long sequential search.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65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more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“quadratic probing” where instead of just moving to the next empty slot, you use a math function, with the hope of avoiding large cluster problems</a:t>
            </a:r>
          </a:p>
          <a:p>
            <a:r>
              <a:rPr lang="en-US" sz="2800" dirty="0"/>
              <a:t>There is double hashing, and more …</a:t>
            </a:r>
          </a:p>
          <a:p>
            <a:r>
              <a:rPr lang="en-US" sz="2800" dirty="0"/>
              <a:t>We are going to move on and look at some common hashing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23504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708</Words>
  <Application>Microsoft Office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Hash Tables Collisions</vt:lpstr>
      <vt:lpstr>Hash Table Collisions</vt:lpstr>
      <vt:lpstr>Chaining to resolve Collisions </vt:lpstr>
      <vt:lpstr>Hash table of linked lists</vt:lpstr>
      <vt:lpstr>Linear Probing to resolve Collisions </vt:lpstr>
      <vt:lpstr>Linear Probing to resolve Collisions </vt:lpstr>
      <vt:lpstr>There are more ways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149</cp:revision>
  <dcterms:created xsi:type="dcterms:W3CDTF">2013-01-27T23:57:48Z</dcterms:created>
  <dcterms:modified xsi:type="dcterms:W3CDTF">2018-05-15T19:04:57Z</dcterms:modified>
</cp:coreProperties>
</file>