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5" r:id="rId5"/>
    <p:sldId id="263" r:id="rId6"/>
    <p:sldId id="264"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2A3F05-1E56-41FD-8B47-EADA3141F8BF}"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2A3F05-1E56-41FD-8B47-EADA3141F8BF}"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2A3F05-1E56-41FD-8B47-EADA3141F8BF}" type="datetimeFigureOut">
              <a:rPr lang="en-US" smtClean="0"/>
              <a:t>4/13/2017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A3F05-1E56-41FD-8B47-EADA3141F8BF}" type="datetimeFigureOut">
              <a:rPr lang="en-US" smtClean="0"/>
              <a:t>4/13/2017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4/13/2017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4/13/2017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albahari.com/thread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odeproject.com/Articles/6678/Introduction-to-Threads-in-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base"/>
            <a:r>
              <a:rPr lang="en-US" b="1" dirty="0"/>
              <a:t>Threads</a:t>
            </a:r>
          </a:p>
        </p:txBody>
      </p:sp>
      <p:sp>
        <p:nvSpPr>
          <p:cNvPr id="3" name="Subtitle 2"/>
          <p:cNvSpPr>
            <a:spLocks noGrp="1"/>
          </p:cNvSpPr>
          <p:nvPr>
            <p:ph type="subTitle" idx="1"/>
          </p:nvPr>
        </p:nvSpPr>
        <p:spPr/>
        <p:txBody>
          <a:bodyPr/>
          <a:lstStyle/>
          <a:p>
            <a:r>
              <a:rPr lang="en-US" dirty="0"/>
              <a:t>Kurt Friedrich</a:t>
            </a:r>
          </a:p>
          <a:p>
            <a:r>
              <a:rPr lang="en-US" dirty="0"/>
              <a:t>Spring 2016</a:t>
            </a:r>
          </a:p>
        </p:txBody>
      </p:sp>
      <p:sp>
        <p:nvSpPr>
          <p:cNvPr id="4" name="TextBox 3"/>
          <p:cNvSpPr txBox="1"/>
          <p:nvPr/>
        </p:nvSpPr>
        <p:spPr>
          <a:xfrm>
            <a:off x="1219200" y="5410200"/>
            <a:ext cx="7141570" cy="461665"/>
          </a:xfrm>
          <a:prstGeom prst="rect">
            <a:avLst/>
          </a:prstGeom>
          <a:noFill/>
        </p:spPr>
        <p:txBody>
          <a:bodyPr wrap="none" rtlCol="0">
            <a:spAutoFit/>
          </a:bodyPr>
          <a:lstStyle/>
          <a:p>
            <a:r>
              <a:rPr lang="en-US" sz="2400" dirty="0"/>
              <a:t>Free online book:  </a:t>
            </a:r>
            <a:r>
              <a:rPr lang="en-US" sz="2400" dirty="0">
                <a:hlinkClick r:id="rId2"/>
              </a:rPr>
              <a:t>http://www.albahari.com/threading/</a:t>
            </a:r>
            <a:endParaRPr lang="en-US" sz="2400" dirty="0"/>
          </a:p>
        </p:txBody>
      </p:sp>
    </p:spTree>
    <p:extLst>
      <p:ext uri="{BB962C8B-B14F-4D97-AF65-F5344CB8AC3E}">
        <p14:creationId xmlns:p14="http://schemas.microsoft.com/office/powerpoint/2010/main" val="132689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Threads is a bigger subject than we are going to cover</a:t>
            </a:r>
          </a:p>
        </p:txBody>
      </p:sp>
      <p:sp>
        <p:nvSpPr>
          <p:cNvPr id="3" name="Content Placeholder 2"/>
          <p:cNvSpPr>
            <a:spLocks noGrp="1"/>
          </p:cNvSpPr>
          <p:nvPr>
            <p:ph idx="1"/>
          </p:nvPr>
        </p:nvSpPr>
        <p:spPr/>
        <p:txBody>
          <a:bodyPr>
            <a:normAutofit/>
          </a:bodyPr>
          <a:lstStyle/>
          <a:p>
            <a:r>
              <a:rPr lang="en-US" sz="2400" dirty="0"/>
              <a:t>The power is, you kick off multiple code executions (threads, which are just some method you write), and with todays 4 core and 8 core systems, you can do work truly in parallel.</a:t>
            </a:r>
          </a:p>
          <a:p>
            <a:endParaRPr lang="en-US" sz="2400" dirty="0"/>
          </a:p>
          <a:p>
            <a:r>
              <a:rPr lang="en-US" sz="2400" dirty="0"/>
              <a:t>The complexity comes in dealing with asynchronous code paths. You can not be sure which paths will execute how quickly. So you get into synchronization issues.</a:t>
            </a:r>
          </a:p>
          <a:p>
            <a:endParaRPr lang="en-US" sz="2400" dirty="0"/>
          </a:p>
          <a:p>
            <a:r>
              <a:rPr lang="en-US" sz="2400" dirty="0"/>
              <a:t>We are going to just stick a toe into these waters for now, and come back later in the course and go a bit deeper. </a:t>
            </a:r>
          </a:p>
        </p:txBody>
      </p:sp>
    </p:spTree>
    <p:extLst>
      <p:ext uri="{BB962C8B-B14F-4D97-AF65-F5344CB8AC3E}">
        <p14:creationId xmlns:p14="http://schemas.microsoft.com/office/powerpoint/2010/main" val="102666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Introduction to Threads In C#</a:t>
            </a:r>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sz="2000" dirty="0">
                <a:hlinkClick r:id="rId2"/>
              </a:rPr>
              <a:t>http://www.codeproject.com/Articles/6678/Introduction-to-Threads-in-C</a:t>
            </a:r>
            <a:endParaRPr lang="en-US" sz="2000" dirty="0"/>
          </a:p>
          <a:p>
            <a:r>
              <a:rPr lang="en-US" sz="2400" dirty="0"/>
              <a:t>Threads are often called lightweight processes. However they are not processes. </a:t>
            </a:r>
          </a:p>
          <a:p>
            <a:pPr lvl="1"/>
            <a:r>
              <a:rPr lang="en-US" sz="2000" dirty="0"/>
              <a:t>Threads all share the same address space of the process that </a:t>
            </a:r>
            <a:br>
              <a:rPr lang="en-US" sz="2000" dirty="0"/>
            </a:br>
            <a:r>
              <a:rPr lang="en-US" sz="2000" dirty="0"/>
              <a:t>created it while multiple processes each have their own address.</a:t>
            </a:r>
          </a:p>
          <a:p>
            <a:pPr lvl="1"/>
            <a:r>
              <a:rPr lang="en-US" sz="2000" dirty="0"/>
              <a:t>Threads are “cheap” and processes are “expensive” as the system creates them and moves among them.</a:t>
            </a:r>
          </a:p>
          <a:p>
            <a:pPr lvl="1"/>
            <a:r>
              <a:rPr lang="en-US" sz="2000" dirty="0"/>
              <a:t>Threads can communicate directly with other threads in the same  process whereas  processes must use heavier weight inter-process communication with sibling processes. </a:t>
            </a:r>
          </a:p>
          <a:p>
            <a:r>
              <a:rPr lang="en-US" sz="2400" dirty="0"/>
              <a:t>A Thread is a set of executable instructions, which can be used to isolate 1 or more tasks </a:t>
            </a:r>
            <a:r>
              <a:rPr lang="en-US" sz="2400" i="1" dirty="0"/>
              <a:t>within</a:t>
            </a:r>
            <a:r>
              <a:rPr lang="en-US" sz="2400" dirty="0"/>
              <a:t> a process. Multiple threads are efficient way to obtain parallelism of hardware and give interactive user interaction to your applications.</a:t>
            </a:r>
          </a:p>
          <a:p>
            <a:endParaRPr lang="en-US" sz="2400" dirty="0"/>
          </a:p>
        </p:txBody>
      </p:sp>
    </p:spTree>
    <p:extLst>
      <p:ext uri="{BB962C8B-B14F-4D97-AF65-F5344CB8AC3E}">
        <p14:creationId xmlns:p14="http://schemas.microsoft.com/office/powerpoint/2010/main" val="81115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more work done for a </a:t>
            </a:r>
            <a:r>
              <a:rPr lang="en-US"/>
              <a:t>given time</a:t>
            </a:r>
          </a:p>
        </p:txBody>
      </p:sp>
      <p:sp>
        <p:nvSpPr>
          <p:cNvPr id="4" name="Rectangle 3"/>
          <p:cNvSpPr/>
          <p:nvPr/>
        </p:nvSpPr>
        <p:spPr>
          <a:xfrm>
            <a:off x="685800" y="1905000"/>
            <a:ext cx="25146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Console program</a:t>
            </a:r>
          </a:p>
          <a:p>
            <a:pPr algn="ctr"/>
            <a:endParaRPr lang="en-US" dirty="0"/>
          </a:p>
          <a:p>
            <a:pPr algn="ctr"/>
            <a:r>
              <a:rPr lang="en-US" dirty="0"/>
              <a:t>Start thread 2</a:t>
            </a:r>
          </a:p>
          <a:p>
            <a:pPr algn="ctr"/>
            <a:r>
              <a:rPr lang="en-US" dirty="0"/>
              <a:t>Start thread 3</a:t>
            </a:r>
          </a:p>
          <a:p>
            <a:pPr algn="ctr"/>
            <a:r>
              <a:rPr lang="en-US" dirty="0"/>
              <a:t>Do something useful</a:t>
            </a:r>
          </a:p>
          <a:p>
            <a:pPr algn="ctr"/>
            <a:r>
              <a:rPr lang="en-US" dirty="0"/>
              <a:t>Wait for threads to finish</a:t>
            </a:r>
          </a:p>
          <a:p>
            <a:pPr algn="ctr"/>
            <a:r>
              <a:rPr lang="en-US" dirty="0"/>
              <a:t>Do final work, making use of what thread 2 and 3 did</a:t>
            </a:r>
          </a:p>
        </p:txBody>
      </p:sp>
      <p:sp>
        <p:nvSpPr>
          <p:cNvPr id="5" name="Rectangle 4"/>
          <p:cNvSpPr/>
          <p:nvPr/>
        </p:nvSpPr>
        <p:spPr>
          <a:xfrm>
            <a:off x="3581400" y="3505200"/>
            <a:ext cx="14478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2</a:t>
            </a:r>
          </a:p>
        </p:txBody>
      </p:sp>
      <p:sp>
        <p:nvSpPr>
          <p:cNvPr id="6" name="Rectangle 5"/>
          <p:cNvSpPr/>
          <p:nvPr/>
        </p:nvSpPr>
        <p:spPr>
          <a:xfrm>
            <a:off x="5943600" y="2971800"/>
            <a:ext cx="1447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3</a:t>
            </a:r>
          </a:p>
        </p:txBody>
      </p:sp>
      <p:cxnSp>
        <p:nvCxnSpPr>
          <p:cNvPr id="8" name="Straight Arrow Connector 7"/>
          <p:cNvCxnSpPr/>
          <p:nvPr/>
        </p:nvCxnSpPr>
        <p:spPr>
          <a:xfrm>
            <a:off x="3200400" y="2438400"/>
            <a:ext cx="838200" cy="10668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00400" y="2743200"/>
            <a:ext cx="2667000" cy="3048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200400" y="5638800"/>
            <a:ext cx="381000" cy="0"/>
          </a:xfrm>
          <a:prstGeom prst="line">
            <a:avLst/>
          </a:prstGeom>
          <a:ln w="28575">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00400" y="6019800"/>
            <a:ext cx="2743200" cy="0"/>
          </a:xfrm>
          <a:prstGeom prst="line">
            <a:avLst/>
          </a:prstGeom>
          <a:ln w="28575">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2000" y="5486400"/>
            <a:ext cx="1981200" cy="533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95400" y="6248400"/>
            <a:ext cx="1219200" cy="228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14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How to create</a:t>
            </a:r>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dirty="0"/>
              <a:t>Step 1. Create a </a:t>
            </a:r>
            <a:r>
              <a:rPr lang="en-US" dirty="0" err="1"/>
              <a:t>System.Threading.Thread</a:t>
            </a:r>
            <a:r>
              <a:rPr lang="en-US" dirty="0"/>
              <a:t> object.</a:t>
            </a:r>
          </a:p>
          <a:p>
            <a:pPr lvl="1"/>
            <a:r>
              <a:rPr lang="en-US" dirty="0"/>
              <a:t>Creating an object to </a:t>
            </a:r>
            <a:r>
              <a:rPr lang="en-US" dirty="0" err="1"/>
              <a:t>System.Threading.Thread</a:t>
            </a:r>
            <a:r>
              <a:rPr lang="en-US" dirty="0"/>
              <a:t> creates a thread. The Thread class has only one constructor, which takes a </a:t>
            </a:r>
            <a:r>
              <a:rPr lang="en-US" dirty="0" err="1"/>
              <a:t>ThreadStart</a:t>
            </a:r>
            <a:r>
              <a:rPr lang="en-US" dirty="0"/>
              <a:t> </a:t>
            </a:r>
            <a:r>
              <a:rPr lang="en-US" i="1" dirty="0"/>
              <a:t>delegate</a:t>
            </a:r>
            <a:r>
              <a:rPr lang="en-US" dirty="0"/>
              <a:t> method as its parameter. The </a:t>
            </a:r>
            <a:r>
              <a:rPr lang="en-US" dirty="0" err="1"/>
              <a:t>ThreadStart</a:t>
            </a:r>
            <a:r>
              <a:rPr lang="en-US" dirty="0"/>
              <a:t> delegate method is the callback method, which will be called when you start the thread.</a:t>
            </a:r>
          </a:p>
          <a:p>
            <a:endParaRPr lang="en-US" dirty="0"/>
          </a:p>
          <a:p>
            <a:r>
              <a:rPr lang="en-US" dirty="0"/>
              <a:t>Step 2: Create the call back function</a:t>
            </a:r>
          </a:p>
          <a:p>
            <a:pPr lvl="1"/>
            <a:r>
              <a:rPr lang="en-US" dirty="0"/>
              <a:t>This method will be a starting point for the new thread. It may be an instance method of a class or a static method. Incase of instance method, we should create an object of the class, before we create the </a:t>
            </a:r>
            <a:r>
              <a:rPr lang="en-US" dirty="0" err="1"/>
              <a:t>ThreadStart</a:t>
            </a:r>
            <a:r>
              <a:rPr lang="en-US" dirty="0"/>
              <a:t> delegate. For static methods, we can directly use the method name to instantiate the delegate. The callback function should have void as the return type since it must match the </a:t>
            </a:r>
            <a:r>
              <a:rPr lang="en-US" dirty="0" err="1"/>
              <a:t>ThreadStart</a:t>
            </a:r>
            <a:r>
              <a:rPr lang="en-US" dirty="0"/>
              <a:t> delegate function which is declared like that. </a:t>
            </a:r>
          </a:p>
          <a:p>
            <a:pPr marL="457200" lvl="1" indent="0">
              <a:buNone/>
            </a:pPr>
            <a:endParaRPr lang="en-US" dirty="0"/>
          </a:p>
          <a:p>
            <a:r>
              <a:rPr lang="en-US" dirty="0"/>
              <a:t>Step 3: Starting the Thread.</a:t>
            </a:r>
          </a:p>
          <a:p>
            <a:pPr lvl="1"/>
            <a:r>
              <a:rPr lang="en-US" dirty="0"/>
              <a:t>Start the newly created thread using the Thread’s Start method. This is an asynchronous method, which requests the operating system to start this new thread. The thread start method can accept an object parameter so you can pass in data.</a:t>
            </a:r>
          </a:p>
        </p:txBody>
      </p:sp>
    </p:spTree>
    <p:extLst>
      <p:ext uri="{BB962C8B-B14F-4D97-AF65-F5344CB8AC3E}">
        <p14:creationId xmlns:p14="http://schemas.microsoft.com/office/powerpoint/2010/main" val="266156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Other things you can do</a:t>
            </a: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dirty="0" err="1"/>
              <a:t>MyThread.Abort</a:t>
            </a:r>
            <a:r>
              <a:rPr lang="en-US" dirty="0"/>
              <a:t>() //You can kill a thread  which causes the thread to exit and throw the </a:t>
            </a:r>
            <a:r>
              <a:rPr lang="en-US" dirty="0" err="1"/>
              <a:t>ThreadAbortException</a:t>
            </a:r>
            <a:r>
              <a:rPr lang="en-US" dirty="0"/>
              <a:t>. </a:t>
            </a:r>
          </a:p>
          <a:p>
            <a:r>
              <a:rPr lang="en-US" dirty="0" err="1"/>
              <a:t>MyThread.Suspend</a:t>
            </a:r>
            <a:r>
              <a:rPr lang="en-US" dirty="0"/>
              <a:t>() // causes the thread to suspend</a:t>
            </a:r>
          </a:p>
          <a:p>
            <a:r>
              <a:rPr lang="en-US" dirty="0" err="1"/>
              <a:t>MyThread.Resume</a:t>
            </a:r>
            <a:r>
              <a:rPr lang="en-US" dirty="0"/>
              <a:t>() // causes the suspended thread to resume its execution.</a:t>
            </a:r>
          </a:p>
          <a:p>
            <a:r>
              <a:rPr lang="en-US" dirty="0" err="1"/>
              <a:t>MyThread.ThreadState</a:t>
            </a:r>
            <a:r>
              <a:rPr lang="en-US" dirty="0"/>
              <a:t> // Can check the current state of a thread using this property. It will return:</a:t>
            </a:r>
          </a:p>
          <a:p>
            <a:pPr lvl="1"/>
            <a:r>
              <a:rPr lang="en-US" dirty="0" err="1"/>
              <a:t>Unstarted</a:t>
            </a:r>
            <a:r>
              <a:rPr lang="en-US" dirty="0"/>
              <a:t>  Running  </a:t>
            </a:r>
            <a:r>
              <a:rPr lang="en-US" dirty="0" err="1"/>
              <a:t>WaitSleepJoin</a:t>
            </a:r>
            <a:r>
              <a:rPr lang="en-US" dirty="0"/>
              <a:t>  Suspended  or Stopped</a:t>
            </a:r>
          </a:p>
          <a:p>
            <a:endParaRPr lang="en-US" dirty="0"/>
          </a:p>
          <a:p>
            <a:endParaRPr lang="en-US" dirty="0"/>
          </a:p>
        </p:txBody>
      </p:sp>
    </p:spTree>
    <p:extLst>
      <p:ext uri="{BB962C8B-B14F-4D97-AF65-F5344CB8AC3E}">
        <p14:creationId xmlns:p14="http://schemas.microsoft.com/office/powerpoint/2010/main" val="125633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some code</a:t>
            </a:r>
          </a:p>
        </p:txBody>
      </p:sp>
      <p:sp>
        <p:nvSpPr>
          <p:cNvPr id="3" name="Content Placeholder 2"/>
          <p:cNvSpPr>
            <a:spLocks noGrp="1"/>
          </p:cNvSpPr>
          <p:nvPr>
            <p:ph idx="1"/>
          </p:nvPr>
        </p:nvSpPr>
        <p:spPr/>
        <p:txBody>
          <a:bodyPr/>
          <a:lstStyle/>
          <a:p>
            <a:r>
              <a:rPr lang="en-US" dirty="0"/>
              <a:t>We will look at a simple program, 1stMultiThread, which runs 3 threads at the same time, but the threads are independent, so we avoid any extra complexity.</a:t>
            </a:r>
          </a:p>
        </p:txBody>
      </p:sp>
    </p:spTree>
    <p:extLst>
      <p:ext uri="{BB962C8B-B14F-4D97-AF65-F5344CB8AC3E}">
        <p14:creationId xmlns:p14="http://schemas.microsoft.com/office/powerpoint/2010/main" val="413476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Then we will use threads with queues</a:t>
            </a:r>
          </a:p>
        </p:txBody>
      </p:sp>
      <p:sp>
        <p:nvSpPr>
          <p:cNvPr id="3" name="Content Placeholder 2"/>
          <p:cNvSpPr>
            <a:spLocks noGrp="1"/>
          </p:cNvSpPr>
          <p:nvPr>
            <p:ph idx="1"/>
          </p:nvPr>
        </p:nvSpPr>
        <p:spPr/>
        <p:txBody>
          <a:bodyPr>
            <a:noAutofit/>
          </a:bodyPr>
          <a:lstStyle/>
          <a:p>
            <a:r>
              <a:rPr lang="en-US" sz="2400" dirty="0"/>
              <a:t>This will hopefully show a bit more of the power of threads, and how useful queues are for integrating 2 code paths that run at different rates.</a:t>
            </a:r>
          </a:p>
          <a:p>
            <a:pPr marL="0" indent="0">
              <a:buNone/>
            </a:pPr>
            <a:endParaRPr lang="en-US" sz="2400" dirty="0"/>
          </a:p>
          <a:p>
            <a:r>
              <a:rPr lang="en-US" sz="2400" dirty="0"/>
              <a:t>Think of the difference between communicating with someone by phone or email.</a:t>
            </a:r>
          </a:p>
          <a:p>
            <a:pPr lvl="1"/>
            <a:r>
              <a:rPr lang="en-US" sz="2000" dirty="0"/>
              <a:t>With the phone, you must both be sharing a connection at exactly the same time, and you can only deal with one call at a time.</a:t>
            </a:r>
          </a:p>
          <a:p>
            <a:pPr lvl="1"/>
            <a:r>
              <a:rPr lang="en-US" sz="2000" dirty="0"/>
              <a:t>With email,  you can send lots of emails to different people, and they don’t have to be on-line.  They just stack up in peoples “in basket”  &lt;= a queue.</a:t>
            </a:r>
          </a:p>
        </p:txBody>
      </p:sp>
    </p:spTree>
    <p:extLst>
      <p:ext uri="{BB962C8B-B14F-4D97-AF65-F5344CB8AC3E}">
        <p14:creationId xmlns:p14="http://schemas.microsoft.com/office/powerpoint/2010/main" val="3195292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TotalTime>
  <Words>644</Words>
  <Application>Microsoft Office PowerPoint</Application>
  <PresentationFormat>On-screen Show (4:3)</PresentationFormat>
  <Paragraphs>50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Threads</vt:lpstr>
      <vt:lpstr>Threads is a bigger subject than we are going to cover</vt:lpstr>
      <vt:lpstr>Introduction to Threads In C#</vt:lpstr>
      <vt:lpstr>Getting more work done for a given time</vt:lpstr>
      <vt:lpstr>How to create</vt:lpstr>
      <vt:lpstr>Other things you can do</vt:lpstr>
      <vt:lpstr>Now some code</vt:lpstr>
      <vt:lpstr>Then we will use threads with queues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100</cp:revision>
  <dcterms:created xsi:type="dcterms:W3CDTF">2013-01-27T23:57:48Z</dcterms:created>
  <dcterms:modified xsi:type="dcterms:W3CDTF">2017-04-13T16:35:05Z</dcterms:modified>
</cp:coreProperties>
</file>