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59" r:id="rId5"/>
    <p:sldId id="273" r:id="rId6"/>
    <p:sldId id="270" r:id="rId7"/>
    <p:sldId id="258" r:id="rId8"/>
    <p:sldId id="274" r:id="rId9"/>
    <p:sldId id="264" r:id="rId10"/>
    <p:sldId id="265" r:id="rId11"/>
    <p:sldId id="266" r:id="rId12"/>
    <p:sldId id="267" r:id="rId13"/>
    <p:sldId id="268" r:id="rId14"/>
    <p:sldId id="263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chrome-extension://blhjobkfabeopalncconblmakfcllmhk/popup.html" TargetMode="External"/><Relationship Id="rId2" Type="http://schemas.openxmlformats.org/officeDocument/2006/relationships/hyperlink" Target="http://www.cs.usfca.edu/~galles/visualization/Algorithm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Wn4EboLrM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PROG 260 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Data </a:t>
            </a:r>
            <a:r>
              <a:rPr lang="en-US" b="1" dirty="0" smtClean="0"/>
              <a:t>Structures and </a:t>
            </a:r>
            <a:r>
              <a:rPr lang="en-US" b="1" dirty="0" smtClean="0"/>
              <a:t>Algorithms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Kurt Friedrich</a:t>
            </a:r>
          </a:p>
          <a:p>
            <a:r>
              <a:rPr lang="en-US" dirty="0" smtClean="0"/>
              <a:t>Spring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9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C#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C# provides simple </a:t>
            </a:r>
            <a:r>
              <a:rPr lang="en-US" sz="2800" b="1" dirty="0">
                <a:solidFill>
                  <a:srgbClr val="0070C0"/>
                </a:solidFill>
              </a:rPr>
              <a:t>types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such as </a:t>
            </a:r>
            <a:r>
              <a:rPr lang="en-US" sz="2800" dirty="0" err="1"/>
              <a:t>int</a:t>
            </a:r>
            <a:r>
              <a:rPr lang="en-US" sz="2800" dirty="0"/>
              <a:t>, float, </a:t>
            </a:r>
            <a:r>
              <a:rPr lang="en-US" sz="2800" dirty="0" err="1"/>
              <a:t>bool</a:t>
            </a:r>
            <a:endParaRPr lang="en-US" sz="2800" dirty="0"/>
          </a:p>
          <a:p>
            <a:r>
              <a:rPr lang="en-US" sz="2800" dirty="0"/>
              <a:t>C# also provides classes </a:t>
            </a:r>
            <a:r>
              <a:rPr lang="en-US" sz="2800" dirty="0" smtClean="0"/>
              <a:t>and </a:t>
            </a:r>
            <a:r>
              <a:rPr lang="en-US" sz="2800" dirty="0" err="1" smtClean="0"/>
              <a:t>structs</a:t>
            </a:r>
            <a:r>
              <a:rPr lang="en-US" sz="2800" dirty="0" smtClean="0"/>
              <a:t> which </a:t>
            </a:r>
            <a:r>
              <a:rPr lang="en-US" sz="2800" dirty="0"/>
              <a:t>we use to build new </a:t>
            </a:r>
            <a:r>
              <a:rPr lang="en-US" sz="2800" b="1" dirty="0" smtClean="0">
                <a:solidFill>
                  <a:srgbClr val="0070C0"/>
                </a:solidFill>
              </a:rPr>
              <a:t>types</a:t>
            </a:r>
          </a:p>
          <a:p>
            <a:r>
              <a:rPr lang="en-US" sz="2800" dirty="0" smtClean="0"/>
              <a:t>While these types are similar to types in other languages, they tend to have C# specific characteristics.</a:t>
            </a:r>
            <a:endParaRPr lang="en-US" sz="2800" b="1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3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Abstract Data Types (ADTs)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An </a:t>
            </a:r>
            <a:r>
              <a:rPr lang="en-US" sz="2800" b="1" dirty="0"/>
              <a:t>Abstract Data Type</a:t>
            </a:r>
            <a:r>
              <a:rPr lang="en-US" sz="2800" dirty="0"/>
              <a:t> is a </a:t>
            </a:r>
            <a:r>
              <a:rPr lang="en-US" sz="2800" u="sng" dirty="0"/>
              <a:t>language-independent</a:t>
            </a:r>
            <a:r>
              <a:rPr lang="en-US" sz="2800" dirty="0"/>
              <a:t> view of a more complicated data type ‘pattern’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Consists of data, and a set of actions that can be done on the type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You will find </a:t>
            </a:r>
            <a:r>
              <a:rPr lang="en-US" sz="2800" dirty="0" smtClean="0"/>
              <a:t>Lists, Stacks, Queues, Hash Tables, Binary Search Trees, </a:t>
            </a:r>
            <a:r>
              <a:rPr lang="en-US" sz="2800" dirty="0" err="1" smtClean="0"/>
              <a:t>etc</a:t>
            </a:r>
            <a:r>
              <a:rPr lang="en-US" sz="2800" dirty="0" smtClean="0"/>
              <a:t> in many languages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syntax might be different but the concepts we learn here will carry over.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588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Goals of ADTs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Clarity: When others look at your code using these ADTs, they will more quickly understand your code, as they will “get” the idea of what you are doing.</a:t>
            </a:r>
          </a:p>
          <a:p>
            <a:endParaRPr lang="en-US" dirty="0"/>
          </a:p>
          <a:p>
            <a:r>
              <a:rPr lang="en-US" dirty="0" smtClean="0"/>
              <a:t>Reusability: Once you have these ADTs defined as a class, many parts of your project, as well as other projects, can all re-use this technology.</a:t>
            </a:r>
          </a:p>
          <a:p>
            <a:endParaRPr lang="en-US" dirty="0"/>
          </a:p>
          <a:p>
            <a:r>
              <a:rPr lang="en-US" dirty="0" smtClean="0"/>
              <a:t>Decoupling/Isolation: by using ADTs as an interface between 2 different bodies of code. Neither side needs to understand the details of the other side, they just agree to exchange information with one of these well understood technologies.</a:t>
            </a:r>
          </a:p>
          <a:p>
            <a:endParaRPr lang="en-US" dirty="0"/>
          </a:p>
          <a:p>
            <a:r>
              <a:rPr lang="en-US" dirty="0"/>
              <a:t>Encapsulation &amp; Information </a:t>
            </a:r>
            <a:r>
              <a:rPr lang="en-US" dirty="0" smtClean="0"/>
              <a:t>Hiding: Data is stored in a well understood structure, and access to it is totally restricted to the ADT’s methods, under the control of the class using the ADT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5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Storing multiple pieces of data as a group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Array</a:t>
            </a:r>
          </a:p>
          <a:p>
            <a:pPr eaLnBrk="1" hangingPunct="1"/>
            <a:r>
              <a:rPr lang="en-US" altLang="en-US" sz="2800" dirty="0" smtClean="0"/>
              <a:t>Collection Classes</a:t>
            </a:r>
          </a:p>
          <a:p>
            <a:pPr lvl="1" eaLnBrk="1" hangingPunct="1"/>
            <a:r>
              <a:rPr lang="en-US" altLang="en-US" sz="2400" dirty="0" smtClean="0"/>
              <a:t>Generics</a:t>
            </a:r>
          </a:p>
          <a:p>
            <a:pPr lvl="2"/>
            <a:r>
              <a:rPr lang="en-US" altLang="en-US" dirty="0" smtClean="0"/>
              <a:t>List&lt;T&gt;</a:t>
            </a:r>
          </a:p>
          <a:p>
            <a:pPr lvl="2"/>
            <a:r>
              <a:rPr lang="en-US" altLang="en-US" dirty="0" smtClean="0"/>
              <a:t>Stack&lt;T&gt;</a:t>
            </a:r>
          </a:p>
          <a:p>
            <a:pPr lvl="2"/>
            <a:r>
              <a:rPr lang="en-US" altLang="en-US" dirty="0" smtClean="0"/>
              <a:t>Queue&lt;T&gt;</a:t>
            </a:r>
          </a:p>
          <a:p>
            <a:r>
              <a:rPr lang="en-US" altLang="en-US" sz="2800" dirty="0" smtClean="0"/>
              <a:t>Later in the course we will learn more examples</a:t>
            </a:r>
            <a:endParaRPr lang="en-US" altLang="en-US" sz="2800" dirty="0"/>
          </a:p>
          <a:p>
            <a:pPr marL="0" indent="0">
              <a:buNone/>
            </a:pPr>
            <a:endParaRPr lang="en-US" altLang="en-US" sz="2800" dirty="0" smtClean="0"/>
          </a:p>
          <a:p>
            <a:pPr lvl="1"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27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Lots of books, most not in C#, but still quite useful</a:t>
            </a:r>
          </a:p>
          <a:p>
            <a:r>
              <a:rPr lang="en-US" dirty="0" smtClean="0"/>
              <a:t>Zillions of web articles explaining everything and with lots of examples.  Get good at searching the web!</a:t>
            </a:r>
          </a:p>
          <a:p>
            <a:r>
              <a:rPr lang="en-US" dirty="0" smtClean="0"/>
              <a:t>Excellent visualizations, we will use some</a:t>
            </a:r>
          </a:p>
          <a:p>
            <a:pPr lvl="1"/>
            <a:r>
              <a:rPr lang="en-US" dirty="0">
                <a:hlinkClick r:id="rId2"/>
              </a:rPr>
              <a:t>http://www.cs.usfca.edu/~</a:t>
            </a:r>
            <a:r>
              <a:rPr lang="en-US" dirty="0" smtClean="0">
                <a:hlinkClick r:id="rId2"/>
              </a:rPr>
              <a:t>galles/visualization/Algorithms.html</a:t>
            </a:r>
            <a:endParaRPr lang="en-US" dirty="0" smtClean="0"/>
          </a:p>
          <a:p>
            <a:r>
              <a:rPr lang="en-US" dirty="0" smtClean="0"/>
              <a:t>In Files Reference section on Canvas</a:t>
            </a:r>
          </a:p>
          <a:p>
            <a:pPr lvl="1"/>
            <a:r>
              <a:rPr lang="en-US" dirty="0"/>
              <a:t>I have downloaded an </a:t>
            </a:r>
            <a:r>
              <a:rPr lang="en-US" dirty="0" smtClean="0"/>
              <a:t>interactive </a:t>
            </a:r>
            <a:r>
              <a:rPr lang="en-US" dirty="0"/>
              <a:t>course: Data </a:t>
            </a:r>
            <a:r>
              <a:rPr lang="en-US" dirty="0" smtClean="0"/>
              <a:t>Structures-</a:t>
            </a:r>
            <a:r>
              <a:rPr lang="en-US" dirty="0" err="1" smtClean="0"/>
              <a:t>eLearnCourse</a:t>
            </a:r>
            <a:endParaRPr lang="en-US" dirty="0" smtClean="0"/>
          </a:p>
          <a:p>
            <a:pPr lvl="1"/>
            <a:r>
              <a:rPr lang="en-US" dirty="0" smtClean="0"/>
              <a:t>PDF </a:t>
            </a:r>
            <a:r>
              <a:rPr lang="en-US" dirty="0"/>
              <a:t>book on computer science math (</a:t>
            </a:r>
            <a:r>
              <a:rPr lang="en-US" i="1" dirty="0"/>
              <a:t>beyond the expected scope of this class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"</a:t>
            </a:r>
            <a:r>
              <a:rPr lang="en-US" u="sng" dirty="0">
                <a:hlinkClick r:id="rId3" tooltip="Open"/>
              </a:rPr>
              <a:t>concise-notes-on-data-structures-and-algorithms.pdf</a:t>
            </a:r>
            <a:r>
              <a:rPr lang="en-US" dirty="0"/>
              <a:t>" </a:t>
            </a:r>
            <a:r>
              <a:rPr lang="en-US" dirty="0" smtClean="0"/>
              <a:t>uses the </a:t>
            </a:r>
            <a:r>
              <a:rPr lang="en-US" dirty="0"/>
              <a:t>Ruby </a:t>
            </a:r>
            <a:r>
              <a:rPr lang="en-US" dirty="0" smtClean="0"/>
              <a:t>programming language, but for more advanced students, the text descriptions of many parts of the book are valid </a:t>
            </a:r>
            <a:r>
              <a:rPr lang="en-US" smtClean="0"/>
              <a:t>for almost any </a:t>
            </a:r>
            <a:r>
              <a:rPr lang="en-US" dirty="0" smtClean="0"/>
              <a:t>programming language.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9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Lets start with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first DS, </a:t>
            </a:r>
            <a:r>
              <a:rPr lang="en-US" dirty="0" err="1" smtClean="0"/>
              <a:t>SmartArray</a:t>
            </a:r>
            <a:r>
              <a:rPr lang="en-US" dirty="0"/>
              <a:t> (see </a:t>
            </a:r>
            <a:r>
              <a:rPr lang="en-US" dirty="0" smtClean="0"/>
              <a:t>SmartArray.pptx)</a:t>
            </a:r>
            <a:endParaRPr lang="en-US" dirty="0"/>
          </a:p>
          <a:p>
            <a:r>
              <a:rPr lang="en-US" dirty="0" smtClean="0"/>
              <a:t>Unit </a:t>
            </a:r>
            <a:r>
              <a:rPr lang="en-US" dirty="0"/>
              <a:t>Tests in Visual </a:t>
            </a:r>
            <a:r>
              <a:rPr lang="en-US" dirty="0" smtClean="0"/>
              <a:t>Studio (See Unit Testing </a:t>
            </a:r>
            <a:r>
              <a:rPr lang="en-US" dirty="0"/>
              <a:t>PPT and then </a:t>
            </a:r>
            <a:r>
              <a:rPr lang="en-US" dirty="0" smtClean="0"/>
              <a:t>SmartArrayAddUnitTest.pptx)</a:t>
            </a:r>
          </a:p>
          <a:p>
            <a:r>
              <a:rPr lang="en-US" dirty="0" smtClean="0"/>
              <a:t>Using Windows Forms </a:t>
            </a:r>
          </a:p>
          <a:p>
            <a:pPr lvl="1"/>
            <a:r>
              <a:rPr lang="en-US" dirty="0" smtClean="0"/>
              <a:t>( See WindowsForms.pptx)</a:t>
            </a:r>
          </a:p>
          <a:p>
            <a:r>
              <a:rPr lang="en-US" dirty="0" smtClean="0"/>
              <a:t>We will </a:t>
            </a:r>
            <a:r>
              <a:rPr lang="en-US" smtClean="0"/>
              <a:t>be implementing </a:t>
            </a:r>
            <a:r>
              <a:rPr lang="en-US" dirty="0" smtClean="0"/>
              <a:t>various ADTs that are already available in </a:t>
            </a:r>
            <a:r>
              <a:rPr lang="en-US" dirty="0" err="1" smtClean="0"/>
              <a:t>.Net</a:t>
            </a:r>
            <a:r>
              <a:rPr lang="en-US" dirty="0" smtClean="0"/>
              <a:t>. We are not going to build them to use them, but to understand them.</a:t>
            </a:r>
          </a:p>
        </p:txBody>
      </p:sp>
    </p:spTree>
    <p:extLst>
      <p:ext uri="{BB962C8B-B14F-4D97-AF65-F5344CB8AC3E}">
        <p14:creationId xmlns:p14="http://schemas.microsoft.com/office/powerpoint/2010/main" val="404278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This is a coding class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Think of it like in grade school or high school, you had to take gym! We are going to exercise.</a:t>
            </a:r>
          </a:p>
          <a:p>
            <a:pPr lvl="1"/>
            <a:r>
              <a:rPr lang="en-US" dirty="0" smtClean="0"/>
              <a:t>We won’t learn brand new parts of C# or </a:t>
            </a:r>
            <a:r>
              <a:rPr lang="en-US" dirty="0" err="1" smtClean="0"/>
              <a:t>.Net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will focus on just dealing with interesting problems (code) and storing information in interesting ways (Abstract Data Types, ADTs)</a:t>
            </a:r>
          </a:p>
          <a:p>
            <a:r>
              <a:rPr lang="en-US" dirty="0" smtClean="0"/>
              <a:t>This class is targeted towards application developers, not system software designers.</a:t>
            </a:r>
          </a:p>
          <a:p>
            <a:r>
              <a:rPr lang="en-US" dirty="0" smtClean="0"/>
              <a:t>A Computer Science course would go much deeper, cover more of them, and use considerably more math.</a:t>
            </a:r>
          </a:p>
          <a:p>
            <a:r>
              <a:rPr lang="en-US" dirty="0" smtClean="0"/>
              <a:t>The hardest parts of this class will be like small puzzles. I hope you like solving puzzles.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0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expectations for a 200 level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 expect you to Bing/Google extensively! I will expect you to figure out how to do things we may not have covered. (e.g. </a:t>
            </a:r>
          </a:p>
          <a:p>
            <a:pPr marL="0" indent="0">
              <a:buNone/>
            </a:pPr>
            <a:r>
              <a:rPr lang="en-US" sz="2400" dirty="0" err="1"/>
              <a:t>Assert.AreEqual</a:t>
            </a:r>
            <a:r>
              <a:rPr lang="en-US" sz="2400" dirty="0"/>
              <a:t>(expected, actual, 0.001, </a:t>
            </a:r>
            <a:r>
              <a:rPr lang="en-US" sz="2400" dirty="0">
                <a:solidFill>
                  <a:srgbClr val="FF0000"/>
                </a:solidFill>
              </a:rPr>
              <a:t>"Incorrect Balance"</a:t>
            </a:r>
            <a:r>
              <a:rPr lang="en-US" sz="2400" dirty="0"/>
              <a:t>);</a:t>
            </a:r>
          </a:p>
          <a:p>
            <a:r>
              <a:rPr lang="en-US" dirty="0" smtClean="0"/>
              <a:t>If you are stuck, I will ask you, what did you search for?  (there are many articles and YouTube videos out there)  Did you </a:t>
            </a:r>
            <a:r>
              <a:rPr lang="en-US" dirty="0"/>
              <a:t>use the Data Structures and Algorithms - eLearning </a:t>
            </a:r>
            <a:r>
              <a:rPr lang="en-US" dirty="0" smtClean="0"/>
              <a:t>Kit course I posted?</a:t>
            </a:r>
          </a:p>
          <a:p>
            <a:r>
              <a:rPr lang="en-US" dirty="0" smtClean="0"/>
              <a:t>This does NOT mean I am not happy to help, but at this point in your coding career, learning how to teach yourself is the most important thing you can learn.</a:t>
            </a:r>
          </a:p>
        </p:txBody>
      </p:sp>
    </p:spTree>
    <p:extLst>
      <p:ext uri="{BB962C8B-B14F-4D97-AF65-F5344CB8AC3E}">
        <p14:creationId xmlns:p14="http://schemas.microsoft.com/office/powerpoint/2010/main" val="410226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Course Topics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[</a:t>
            </a:r>
            <a:r>
              <a:rPr lang="en-US" sz="1600" dirty="0"/>
              <a:t>1] Write code to construct, populate, and use sequential data structures, including </a:t>
            </a:r>
          </a:p>
          <a:p>
            <a:pPr marL="0" indent="0">
              <a:buNone/>
            </a:pPr>
            <a:r>
              <a:rPr lang="en-US" sz="1600" dirty="0" smtClean="0"/>
              <a:t>     - </a:t>
            </a:r>
            <a:r>
              <a:rPr lang="en-US" sz="1600" dirty="0"/>
              <a:t>Lists, </a:t>
            </a:r>
            <a:r>
              <a:rPr lang="en-US" sz="1600" dirty="0" smtClean="0"/>
              <a:t>  - </a:t>
            </a:r>
            <a:r>
              <a:rPr lang="en-US" sz="1600" dirty="0"/>
              <a:t>Stacks</a:t>
            </a:r>
            <a:r>
              <a:rPr lang="en-US" sz="1600" dirty="0" smtClean="0"/>
              <a:t>,   - </a:t>
            </a:r>
            <a:r>
              <a:rPr lang="en-US" sz="1600" dirty="0"/>
              <a:t>Queues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[2] Analyze the runtime performance of algorithms (contained in code segments and data structure operations) using big O notation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[3] Differentiate between array-based and linked list-based implementations of sequential data structures.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[4] Implement recursive and non-recursive algorithms to manipulate binary search trees.</a:t>
            </a:r>
          </a:p>
          <a:p>
            <a:pPr marL="0" indent="0">
              <a:buNone/>
            </a:pPr>
            <a:r>
              <a:rPr lang="en-US" sz="1600" dirty="0" smtClean="0"/>
              <a:t>      - </a:t>
            </a:r>
            <a:r>
              <a:rPr lang="en-US" sz="1600" dirty="0"/>
              <a:t>construct</a:t>
            </a:r>
            <a:r>
              <a:rPr lang="en-US" sz="1600" dirty="0" smtClean="0"/>
              <a:t>,  -  </a:t>
            </a:r>
            <a:r>
              <a:rPr lang="en-US" sz="1600" dirty="0"/>
              <a:t>insert, </a:t>
            </a:r>
            <a:r>
              <a:rPr lang="en-US" sz="1600" dirty="0" smtClean="0"/>
              <a:t> - </a:t>
            </a:r>
            <a:r>
              <a:rPr lang="en-US" sz="1600" dirty="0"/>
              <a:t>delete, </a:t>
            </a:r>
            <a:r>
              <a:rPr lang="en-US" sz="1600" dirty="0" smtClean="0"/>
              <a:t>  - search,  - </a:t>
            </a:r>
            <a:r>
              <a:rPr lang="en-US" sz="1600" dirty="0"/>
              <a:t>traverse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[5] Demonstrate the process of rebalancing a binary search tree (not necessary to implement in code).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[6] </a:t>
            </a:r>
            <a:r>
              <a:rPr lang="en-US" sz="1600" dirty="0" smtClean="0"/>
              <a:t>Hash tables including techniques </a:t>
            </a:r>
            <a:r>
              <a:rPr lang="en-US" sz="1600" dirty="0"/>
              <a:t>to resolve hash table collisions. </a:t>
            </a:r>
          </a:p>
          <a:p>
            <a:pPr marL="0" indent="0">
              <a:buNone/>
            </a:pPr>
            <a:r>
              <a:rPr lang="en-US" sz="11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9797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Course Topics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[</a:t>
            </a:r>
            <a:r>
              <a:rPr lang="en-US" sz="1600" dirty="0"/>
              <a:t>7] Implement recursive and non-recursive algorithms to manipulate heaps.</a:t>
            </a:r>
          </a:p>
          <a:p>
            <a:pPr marL="0" indent="0">
              <a:buNone/>
            </a:pPr>
            <a:r>
              <a:rPr lang="en-US" sz="1600" dirty="0" smtClean="0"/>
              <a:t>     - </a:t>
            </a:r>
            <a:r>
              <a:rPr lang="en-US" sz="1600" dirty="0"/>
              <a:t>construct, </a:t>
            </a:r>
            <a:r>
              <a:rPr lang="en-US" sz="1600" dirty="0" smtClean="0"/>
              <a:t> - </a:t>
            </a:r>
            <a:r>
              <a:rPr lang="en-US" sz="1600" dirty="0"/>
              <a:t>insert</a:t>
            </a:r>
            <a:r>
              <a:rPr lang="en-US" sz="1600" dirty="0" smtClean="0"/>
              <a:t>,  - </a:t>
            </a:r>
            <a:r>
              <a:rPr lang="en-US" sz="1600" dirty="0"/>
              <a:t>delete, </a:t>
            </a:r>
            <a:r>
              <a:rPr lang="en-US" sz="1600" dirty="0" smtClean="0"/>
              <a:t>  - </a:t>
            </a:r>
            <a:r>
              <a:rPr lang="en-US" sz="1600" dirty="0"/>
              <a:t>s</a:t>
            </a:r>
            <a:r>
              <a:rPr lang="en-US" sz="1600" dirty="0" smtClean="0"/>
              <a:t>earch</a:t>
            </a:r>
            <a:r>
              <a:rPr lang="en-US" sz="1600" dirty="0"/>
              <a:t>, </a:t>
            </a:r>
            <a:r>
              <a:rPr lang="en-US" sz="1600" dirty="0" smtClean="0"/>
              <a:t>  - </a:t>
            </a:r>
            <a:r>
              <a:rPr lang="en-US" sz="1600" dirty="0"/>
              <a:t>traverse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[8] Trace the steps of common sorting algorithms such as quicksort, mergesort, and heapsort.</a:t>
            </a:r>
          </a:p>
          <a:p>
            <a:pPr marL="0" indent="0">
              <a:buNone/>
            </a:pPr>
            <a:r>
              <a:rPr lang="en-US" sz="1600" dirty="0" smtClean="0"/>
              <a:t>      Compare </a:t>
            </a:r>
            <a:r>
              <a:rPr lang="en-US" sz="1600" dirty="0"/>
              <a:t>and contrast sorting algorithms with respect to their runtime performance.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[9] Analyze a scenario, select/design the appropriate data structure(s) to apply, and implement an efficient solution to solve the problem.</a:t>
            </a:r>
          </a:p>
          <a:p>
            <a:pPr marL="0" indent="0">
              <a:buNone/>
            </a:pPr>
            <a:r>
              <a:rPr lang="en-US" sz="1600" dirty="0"/>
              <a:t> 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[10] </a:t>
            </a:r>
            <a:r>
              <a:rPr lang="en-US" sz="1600" dirty="0" smtClean="0"/>
              <a:t>Threads </a:t>
            </a:r>
            <a:r>
              <a:rPr lang="en-US" sz="1600" dirty="0"/>
              <a:t>and locks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[11]  Write code to handle file and stream I/O with appropriate exception handling (covered in Prog 120) but maybe do some more.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76600"/>
            <a:ext cx="1297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If time allows</a:t>
            </a:r>
          </a:p>
        </p:txBody>
      </p:sp>
    </p:spTree>
    <p:extLst>
      <p:ext uri="{BB962C8B-B14F-4D97-AF65-F5344CB8AC3E}">
        <p14:creationId xmlns:p14="http://schemas.microsoft.com/office/powerpoint/2010/main" val="272407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Tower of Hanoi – could you write an algorithm to </a:t>
            </a:r>
            <a:r>
              <a:rPr lang="en-US" smtClean="0"/>
              <a:t>solve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www.youtube.com/watch?v=5Wn4EboLrMM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6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is an </a:t>
            </a:r>
            <a:r>
              <a:rPr lang="en-US" sz="3600" dirty="0" smtClean="0"/>
              <a:t>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</a:t>
            </a:r>
            <a:r>
              <a:rPr lang="en-US" dirty="0"/>
              <a:t>algorithm is ``a...step-by-step procedure for accomplishing some end</a:t>
            </a:r>
            <a:r>
              <a:rPr lang="en-US" dirty="0" smtClean="0"/>
              <a:t>.”</a:t>
            </a:r>
          </a:p>
          <a:p>
            <a:pPr lvl="2"/>
            <a:r>
              <a:rPr lang="en-US" sz="1800" dirty="0" err="1" smtClean="0"/>
              <a:t>Gaelan</a:t>
            </a:r>
            <a:r>
              <a:rPr lang="en-US" sz="1800" dirty="0" smtClean="0"/>
              <a:t> </a:t>
            </a:r>
            <a:r>
              <a:rPr lang="en-US" sz="1800" dirty="0" err="1"/>
              <a:t>Dodds</a:t>
            </a:r>
            <a:r>
              <a:rPr lang="en-US" sz="1800" dirty="0"/>
              <a:t> de Wolf, Robert J. Gregg, Barbara P. Harris, and Matthew H. </a:t>
            </a:r>
            <a:r>
              <a:rPr lang="en-US" sz="1800" dirty="0" err="1"/>
              <a:t>Scargill</a:t>
            </a:r>
            <a:r>
              <a:rPr lang="en-US" sz="1800" dirty="0"/>
              <a:t>, editors. Gage Canadian Dictionary. Gage Educational Publishing Company, Toronto, Ontario, Canada, 1997</a:t>
            </a:r>
            <a:r>
              <a:rPr lang="en-US" sz="1800" dirty="0" smtClean="0"/>
              <a:t>.</a:t>
            </a:r>
          </a:p>
          <a:p>
            <a:r>
              <a:rPr lang="en-US" sz="3100" dirty="0"/>
              <a:t>This is an example of an algorithm for sorting cards </a:t>
            </a:r>
            <a:r>
              <a:rPr lang="en-US" sz="3100" dirty="0" smtClean="0"/>
              <a:t>by color into </a:t>
            </a:r>
            <a:r>
              <a:rPr lang="en-US" sz="3100" dirty="0"/>
              <a:t>piles of the same color:</a:t>
            </a:r>
          </a:p>
          <a:p>
            <a:pPr lvl="1"/>
            <a:r>
              <a:rPr lang="en-US" sz="2400" dirty="0"/>
              <a:t>Pick up all of the cards.</a:t>
            </a:r>
          </a:p>
          <a:p>
            <a:pPr lvl="1"/>
            <a:r>
              <a:rPr lang="en-US" sz="2400" dirty="0"/>
              <a:t>Pick a card from your hand and look at the color of the card.</a:t>
            </a:r>
          </a:p>
          <a:p>
            <a:pPr lvl="1"/>
            <a:r>
              <a:rPr lang="en-US" sz="2400" dirty="0"/>
              <a:t>If there is already a pile of cards of that color, put this card on that pile.</a:t>
            </a:r>
          </a:p>
          <a:p>
            <a:pPr lvl="1"/>
            <a:r>
              <a:rPr lang="en-US" sz="2400" dirty="0"/>
              <a:t>If there is no pile of cards of that color, make a new pile of just this card color.</a:t>
            </a:r>
          </a:p>
          <a:p>
            <a:pPr lvl="1"/>
            <a:r>
              <a:rPr lang="en-US" sz="2400" dirty="0"/>
              <a:t>If there is still a card in your hand, go back to the second step.</a:t>
            </a:r>
          </a:p>
          <a:p>
            <a:pPr lvl="1"/>
            <a:r>
              <a:rPr lang="en-US" sz="2400" dirty="0"/>
              <a:t>If there is not still a card in your hand, then the cards are sorted. You are done</a:t>
            </a:r>
            <a:r>
              <a:rPr lang="en-US" sz="2400" dirty="0" smtClean="0"/>
              <a:t>.</a:t>
            </a:r>
          </a:p>
          <a:p>
            <a:endParaRPr lang="en-US" sz="26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810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is an </a:t>
            </a:r>
            <a:r>
              <a:rPr lang="en-US" sz="3600" dirty="0" smtClean="0"/>
              <a:t>algorithm cont.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</a:t>
            </a:r>
            <a:r>
              <a:rPr lang="en-US" sz="2800" dirty="0"/>
              <a:t>is usually more than one way to solve </a:t>
            </a:r>
            <a:r>
              <a:rPr lang="en-US" sz="2800" dirty="0" smtClean="0"/>
              <a:t>any problem</a:t>
            </a:r>
            <a:r>
              <a:rPr lang="en-US" sz="2800" dirty="0"/>
              <a:t> </a:t>
            </a:r>
            <a:r>
              <a:rPr lang="en-US" sz="2800" dirty="0" smtClean="0"/>
              <a:t>but some solutions provide the answer more quickly, some require less space, some are better but so complicated its hard to get them right without a bug.  Some are “probably correct” while others are mathematically provably correct.</a:t>
            </a:r>
            <a:r>
              <a:rPr lang="en-US" sz="2800" dirty="0"/>
              <a:t> 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 more algorithms you learn, the broader your choices for solutions will be, and the more likely you will be able to create brand new algorithms when you encounter a unique problem.</a:t>
            </a:r>
            <a:endParaRPr lang="en-US" sz="2800" dirty="0"/>
          </a:p>
          <a:p>
            <a:endParaRPr lang="en-US" sz="20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1859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data </a:t>
            </a:r>
            <a:r>
              <a:rPr lang="en-US" dirty="0" smtClean="0"/>
              <a:t>structure?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Abstract Data Types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920</Words>
  <Application>Microsoft Office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PROG 260   Data Structures and Algorithms</vt:lpstr>
      <vt:lpstr>This is a coding class</vt:lpstr>
      <vt:lpstr>My expectations for a 200 level class</vt:lpstr>
      <vt:lpstr>Course Topics</vt:lpstr>
      <vt:lpstr>Course Topics</vt:lpstr>
      <vt:lpstr>Tower of Hanoi – could you write an algorithm to solve this?</vt:lpstr>
      <vt:lpstr>What is an algorithm</vt:lpstr>
      <vt:lpstr>What is an algorithm cont.</vt:lpstr>
      <vt:lpstr>What is a data structure?</vt:lpstr>
      <vt:lpstr>C# Data Types</vt:lpstr>
      <vt:lpstr>Abstract Data Types (ADTs)</vt:lpstr>
      <vt:lpstr>Goals of ADTs</vt:lpstr>
      <vt:lpstr>Storing multiple pieces of data as a group</vt:lpstr>
      <vt:lpstr>Resources</vt:lpstr>
      <vt:lpstr>Lets start with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111</cp:revision>
  <dcterms:created xsi:type="dcterms:W3CDTF">2013-01-27T23:57:48Z</dcterms:created>
  <dcterms:modified xsi:type="dcterms:W3CDTF">2019-04-02T03:50:59Z</dcterms:modified>
</cp:coreProperties>
</file>