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79" r:id="rId4"/>
    <p:sldId id="284" r:id="rId5"/>
    <p:sldId id="281" r:id="rId6"/>
    <p:sldId id="282" r:id="rId7"/>
    <p:sldId id="280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24" autoAdjust="0"/>
    <p:restoredTop sz="94660"/>
  </p:normalViewPr>
  <p:slideViewPr>
    <p:cSldViewPr>
      <p:cViewPr varScale="1">
        <p:scale>
          <a:sx n="131" d="100"/>
          <a:sy n="131" d="100"/>
        </p:scale>
        <p:origin x="162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2D47-D682-4A6E-BF95-FDEA13748679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F3B-A18C-4344-A48C-4CB19BD47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1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Warm-up</a:t>
            </a:r>
            <a:br>
              <a:rPr lang="en-US" altLang="en-US" dirty="0" smtClean="0"/>
            </a:br>
            <a:r>
              <a:rPr lang="en-US" altLang="en-US" dirty="0" smtClean="0"/>
              <a:t>A “Smart” array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hangingPunct="0"/>
            <a:r>
              <a:rPr lang="en-US" b="1" dirty="0"/>
              <a:t>Programming – Data Structures</a:t>
            </a:r>
            <a:endParaRPr lang="en-US" dirty="0"/>
          </a:p>
          <a:p>
            <a:r>
              <a:rPr lang="en-US" b="1" dirty="0"/>
              <a:t>(BIT </a:t>
            </a:r>
            <a:r>
              <a:rPr lang="en-US" b="1" dirty="0" smtClean="0"/>
              <a:t>143)</a:t>
            </a:r>
          </a:p>
          <a:p>
            <a:r>
              <a:rPr lang="en-US" altLang="en-US" dirty="0" smtClean="0"/>
              <a:t>Mike Panitz from Cascadia College </a:t>
            </a:r>
          </a:p>
        </p:txBody>
      </p:sp>
    </p:spTree>
    <p:extLst>
      <p:ext uri="{BB962C8B-B14F-4D97-AF65-F5344CB8AC3E}">
        <p14:creationId xmlns:p14="http://schemas.microsoft.com/office/powerpoint/2010/main" val="34511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Get used to creating and manipulating an “abstract data type”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</a:t>
            </a:r>
            <a:r>
              <a:rPr lang="en-US" dirty="0" smtClean="0"/>
              <a:t>uild a </a:t>
            </a:r>
            <a:r>
              <a:rPr lang="en-US" dirty="0"/>
              <a:t>class that </a:t>
            </a:r>
            <a:r>
              <a:rPr lang="en-US" dirty="0" smtClean="0"/>
              <a:t>exposes an integer array, but an array that is “smarter” than the C# supplied base array.</a:t>
            </a:r>
          </a:p>
          <a:p>
            <a:r>
              <a:rPr lang="en-US" dirty="0" smtClean="0"/>
              <a:t>Capable </a:t>
            </a:r>
            <a:r>
              <a:rPr lang="en-US" dirty="0"/>
              <a:t>of ensuring that out of bounds access is </a:t>
            </a:r>
            <a:r>
              <a:rPr lang="en-US" dirty="0" smtClean="0"/>
              <a:t>denied</a:t>
            </a:r>
          </a:p>
          <a:p>
            <a:r>
              <a:rPr lang="en-US" dirty="0" smtClean="0"/>
              <a:t>Capable </a:t>
            </a:r>
            <a:r>
              <a:rPr lang="en-US" dirty="0"/>
              <a:t>of resizing itself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Provides utility methods, such </a:t>
            </a:r>
            <a:r>
              <a:rPr lang="en-US" dirty="0"/>
              <a:t>as </a:t>
            </a:r>
            <a:r>
              <a:rPr lang="en-US" dirty="0" smtClean="0"/>
              <a:t>supporting a “finding  value” in </a:t>
            </a:r>
            <a:r>
              <a:rPr lang="en-US" dirty="0"/>
              <a:t>the </a:t>
            </a:r>
            <a:r>
              <a:rPr lang="en-US" dirty="0" smtClean="0"/>
              <a:t>array. </a:t>
            </a:r>
          </a:p>
          <a:p>
            <a:r>
              <a:rPr lang="en-US" dirty="0"/>
              <a:t>Most of this functionality is </a:t>
            </a:r>
            <a:r>
              <a:rPr lang="en-US" dirty="0" smtClean="0"/>
              <a:t>available in </a:t>
            </a:r>
            <a:r>
              <a:rPr lang="en-US" dirty="0"/>
              <a:t>C#, or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.Net</a:t>
            </a:r>
            <a:r>
              <a:rPr lang="en-US" dirty="0"/>
              <a:t> library. </a:t>
            </a:r>
            <a:endParaRPr lang="en-US" dirty="0" smtClean="0"/>
          </a:p>
          <a:p>
            <a:pPr lvl="1"/>
            <a:r>
              <a:rPr lang="en-US" dirty="0" smtClean="0"/>
              <a:t>Our goal is use a simple structure, an array, to refresh our OO skills as we </a:t>
            </a:r>
            <a:r>
              <a:rPr lang="en-US" dirty="0"/>
              <a:t>create a class that manages a fairly complex interaction with other, composite classes</a:t>
            </a:r>
          </a:p>
          <a:p>
            <a:pPr lvl="1"/>
            <a:r>
              <a:rPr lang="en-US" dirty="0" smtClean="0"/>
              <a:t>foundation </a:t>
            </a:r>
            <a:r>
              <a:rPr lang="en-US" dirty="0"/>
              <a:t>for future work </a:t>
            </a:r>
            <a:r>
              <a:rPr lang="en-US" dirty="0" smtClean="0"/>
              <a:t>where we will write classes to implement more complex abstract data types, e.g. a Stack</a:t>
            </a:r>
            <a:r>
              <a:rPr lang="en-US" dirty="0"/>
              <a:t>, a Queue, a </a:t>
            </a:r>
            <a:r>
              <a:rPr lang="en-US" dirty="0" err="1"/>
              <a:t>LinkedList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We will be </a:t>
            </a:r>
            <a:r>
              <a:rPr lang="en-US" dirty="0"/>
              <a:t>creating </a:t>
            </a:r>
            <a:r>
              <a:rPr lang="en-US" dirty="0" smtClean="0"/>
              <a:t>classes </a:t>
            </a:r>
            <a:r>
              <a:rPr lang="en-US" dirty="0"/>
              <a:t>which uses references to keep track of a collection of data. </a:t>
            </a:r>
          </a:p>
        </p:txBody>
      </p:sp>
    </p:spTree>
    <p:extLst>
      <p:ext uri="{BB962C8B-B14F-4D97-AF65-F5344CB8AC3E}">
        <p14:creationId xmlns:p14="http://schemas.microsoft.com/office/powerpoint/2010/main" val="29621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697012"/>
              </p:ext>
            </p:extLst>
          </p:nvPr>
        </p:nvGraphicFramePr>
        <p:xfrm>
          <a:off x="609600" y="304800"/>
          <a:ext cx="7620000" cy="5982281"/>
        </p:xfrm>
        <a:graphic>
          <a:graphicData uri="http://schemas.openxmlformats.org/drawingml/2006/table">
            <a:tbl>
              <a:tblPr firstRow="1" firstCol="1" bandRow="1" bandCol="1">
                <a:tableStyleId>{69CF1AB2-1976-4502-BF36-3FF5EA218861}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Description/Parameters: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 constructor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Nothing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 smtClean="0">
                          <a:effectLst/>
                        </a:rPr>
                        <a:t>Parameters: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An integer that sets the size of the initial array </a:t>
                      </a:r>
                      <a:r>
                        <a:rPr lang="en-US" sz="1200" dirty="0">
                          <a:effectLst/>
                        </a:rPr>
                        <a:t>of </a:t>
                      </a:r>
                      <a:r>
                        <a:rPr lang="en-US" sz="1200" dirty="0" smtClean="0">
                          <a:effectLst/>
                        </a:rPr>
                        <a:t>integers.</a:t>
                      </a:r>
                      <a:endParaRPr lang="en-US" sz="1200" dirty="0">
                        <a:effectLst/>
                      </a:endParaRPr>
                    </a:p>
                  </a:txBody>
                  <a:tcPr marL="39167" marR="3916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SetAtIndex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Nothing.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Throws  </a:t>
                      </a:r>
                      <a:r>
                        <a:rPr lang="en-US" sz="1200" dirty="0" err="1" smtClean="0">
                          <a:effectLst/>
                          <a:latin typeface="+mn-lt"/>
                        </a:rPr>
                        <a:t>IndexOutOfRangeException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(“too small");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IndexOutOfRangeException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(“too big");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Parameters: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First </a:t>
                      </a:r>
                      <a:r>
                        <a:rPr lang="en-US" sz="1200" dirty="0">
                          <a:effectLst/>
                        </a:rPr>
                        <a:t>integer </a:t>
                      </a:r>
                      <a:r>
                        <a:rPr lang="en-US" sz="1200" dirty="0" smtClean="0">
                          <a:effectLst/>
                        </a:rPr>
                        <a:t>is </a:t>
                      </a:r>
                      <a:r>
                        <a:rPr lang="en-US" sz="1200" dirty="0">
                          <a:effectLst/>
                        </a:rPr>
                        <a:t>the index of the element to </a:t>
                      </a:r>
                      <a:r>
                        <a:rPr lang="en-US" sz="1200" dirty="0" smtClean="0">
                          <a:effectLst/>
                        </a:rPr>
                        <a:t>point</a:t>
                      </a:r>
                      <a:r>
                        <a:rPr lang="en-US" sz="1200" baseline="0" dirty="0" smtClean="0">
                          <a:effectLst/>
                        </a:rPr>
                        <a:t> to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Second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integer is </a:t>
                      </a:r>
                      <a:r>
                        <a:rPr lang="en-US" sz="1200" dirty="0">
                          <a:effectLst/>
                        </a:rPr>
                        <a:t>the value to set that element to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Conceptually,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SmartArrayObject.SetAtIndex</a:t>
                      </a:r>
                      <a:r>
                        <a:rPr lang="en-US" sz="1200" dirty="0">
                          <a:effectLst/>
                        </a:rPr>
                        <a:t>(10, 20)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Is like:</a:t>
                      </a:r>
                      <a:r>
                        <a:rPr lang="en-US" sz="1200" baseline="0" dirty="0" smtClean="0">
                          <a:effectLst/>
                        </a:rPr>
                        <a:t>  </a:t>
                      </a:r>
                      <a:r>
                        <a:rPr lang="en-US" sz="1200" dirty="0" smtClean="0">
                          <a:effectLst/>
                        </a:rPr>
                        <a:t>Array[10</a:t>
                      </a:r>
                      <a:r>
                        <a:rPr lang="en-US" sz="1200" dirty="0">
                          <a:effectLst/>
                        </a:rPr>
                        <a:t>] = </a:t>
                      </a:r>
                      <a:r>
                        <a:rPr lang="en-US" sz="1200" dirty="0" smtClean="0">
                          <a:effectLst/>
                        </a:rPr>
                        <a:t>20;</a:t>
                      </a:r>
                      <a:r>
                        <a:rPr lang="en-US" sz="1200" baseline="0" dirty="0" smtClean="0">
                          <a:effectLst/>
                        </a:rPr>
                        <a:t>     </a:t>
                      </a:r>
                      <a:r>
                        <a:rPr lang="en-US" sz="1200" dirty="0" smtClean="0">
                          <a:effectLst/>
                        </a:rPr>
                        <a:t>with </a:t>
                      </a:r>
                      <a:r>
                        <a:rPr lang="en-US" sz="1200" dirty="0">
                          <a:effectLst/>
                        </a:rPr>
                        <a:t>a normal array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54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GetAtIndex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integer value at the array </a:t>
                      </a:r>
                      <a:r>
                        <a:rPr lang="en-US" sz="1200" dirty="0" smtClean="0">
                          <a:effectLst/>
                        </a:rPr>
                        <a:t>slot, 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Throws  </a:t>
                      </a:r>
                      <a:r>
                        <a:rPr lang="en-US" sz="1200" dirty="0" err="1" smtClean="0">
                          <a:effectLst/>
                          <a:latin typeface="+mn-lt"/>
                        </a:rPr>
                        <a:t>IndexOutOfRangeException</a:t>
                      </a:r>
                      <a:r>
                        <a:rPr lang="en-US" sz="1200" dirty="0" smtClean="0">
                          <a:effectLst/>
                          <a:latin typeface="+mn-lt"/>
                        </a:rPr>
                        <a:t>(“too small");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And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IndexOutOfRangeException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(“too big");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Parameter: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effectLst/>
                        </a:rPr>
                        <a:t>An integer that is the index of the element to get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Conceptually,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SmartArrayObject.GetAtIndex</a:t>
                      </a:r>
                      <a:r>
                        <a:rPr lang="en-US" sz="1200" dirty="0">
                          <a:effectLst/>
                        </a:rPr>
                        <a:t>(10);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Is like :  Array[10];  with </a:t>
                      </a:r>
                      <a:r>
                        <a:rPr lang="en-US" sz="1200" dirty="0">
                          <a:effectLst/>
                        </a:rPr>
                        <a:t>a normal array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PrintAllElements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Nothing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Parameters:</a:t>
                      </a:r>
                      <a:r>
                        <a:rPr lang="en-US" sz="1200" dirty="0">
                          <a:effectLst/>
                        </a:rPr>
                        <a:t> None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Print all elements of the array, one per line, </a:t>
                      </a:r>
                      <a:r>
                        <a:rPr lang="en-US" sz="1200" dirty="0" smtClean="0">
                          <a:effectLst/>
                        </a:rPr>
                        <a:t>out to </a:t>
                      </a:r>
                      <a:r>
                        <a:rPr lang="en-US" sz="1200" dirty="0">
                          <a:effectLst/>
                        </a:rPr>
                        <a:t>the console.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69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Find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true if at least one element in the array is the same value as the </a:t>
                      </a:r>
                      <a:r>
                        <a:rPr lang="en-US" sz="1200" dirty="0" smtClean="0">
                          <a:effectLst/>
                        </a:rPr>
                        <a:t>parameter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false </a:t>
                      </a:r>
                      <a:r>
                        <a:rPr lang="en-US" sz="1200" dirty="0">
                          <a:effectLst/>
                        </a:rPr>
                        <a:t>if the given value isn't present in the array.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</a:rPr>
                        <a:t>Parameter: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>
                          <a:effectLst/>
                        </a:rPr>
                        <a:t>An integer that may or may not be in the array.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This </a:t>
                      </a:r>
                      <a:r>
                        <a:rPr lang="en-US" sz="1200" dirty="0">
                          <a:effectLst/>
                        </a:rPr>
                        <a:t>method takes it's parameter, and sees if that value is located anywhere within the array.  If it finds even a single slot of the array with the same value as the parameter, it will return true.  If the value isn't found anywhere within the array, it will return false.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new VS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it </a:t>
            </a:r>
            <a:r>
              <a:rPr lang="en-US" dirty="0" err="1" smtClean="0"/>
              <a:t>SmartArrayConsole</a:t>
            </a:r>
            <a:endParaRPr lang="en-US" dirty="0" smtClean="0"/>
          </a:p>
          <a:p>
            <a:r>
              <a:rPr lang="en-US" dirty="0" smtClean="0"/>
              <a:t>Then right click on that project, and add a class named </a:t>
            </a:r>
            <a:r>
              <a:rPr lang="en-US" dirty="0" err="1" smtClean="0"/>
              <a:t>SmartArray</a:t>
            </a:r>
            <a:endParaRPr lang="en-US" dirty="0" smtClean="0"/>
          </a:p>
          <a:p>
            <a:r>
              <a:rPr lang="en-US" dirty="0" smtClean="0"/>
              <a:t>Then add the code from the next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685800"/>
            <a:ext cx="3048000" cy="56356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The code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Make sure to mark the class public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64" y="228600"/>
            <a:ext cx="8229600" cy="5973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the C# simple array to hold our data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constructor sets initial size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SetAtIndex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&lt; 0)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"too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"too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[index]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GetAtIndex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[index];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&lt; 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"too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small"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 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IndexOutOfRangeException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"too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.MinValue;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end of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SmartArray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9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PrintAllElements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UnderlyingArray.Length; i++)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Find(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UnderlyingArray.Length; i++)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0" y="152400"/>
            <a:ext cx="3048000" cy="5635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Add these in before the closing class }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Make it auto-resize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32376"/>
              </p:ext>
            </p:extLst>
          </p:nvPr>
        </p:nvGraphicFramePr>
        <p:xfrm>
          <a:off x="457202" y="838201"/>
          <a:ext cx="8077198" cy="3566159"/>
        </p:xfrm>
        <a:graphic>
          <a:graphicData uri="http://schemas.openxmlformats.org/drawingml/2006/table">
            <a:tbl>
              <a:tblPr firstRow="1" firstCol="1" bandRow="1" bandCol="1">
                <a:tableStyleId>{69CF1AB2-1976-4502-BF36-3FF5EA218861}</a:tableStyleId>
              </a:tblPr>
              <a:tblGrid>
                <a:gridCol w="183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Method 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Description/Parameters: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9167" marR="3916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6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Resize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664" marR="44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&lt;nothing&gt;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If the memory isn’t allocated, then the C# runtime will throw an exception, so we don’t have to do anything special to handle the case where we ask for more memory than C# can provide.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664" marR="44664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 smtClean="0">
                          <a:effectLst/>
                        </a:rPr>
                        <a:t>Parameters:</a:t>
                      </a:r>
                      <a:endParaRPr lang="en-US" sz="1200" dirty="0" smtClean="0">
                        <a:effectLst/>
                      </a:endParaRPr>
                    </a:p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en-US" sz="1200" dirty="0" smtClean="0">
                          <a:effectLst/>
                        </a:rPr>
                        <a:t>An integer that is desired new size of the array.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By calling this method, the caller is indicating that the </a:t>
                      </a:r>
                      <a:r>
                        <a:rPr lang="en-US" sz="1200" dirty="0" err="1" smtClean="0">
                          <a:effectLst/>
                        </a:rPr>
                        <a:t>SmartArray</a:t>
                      </a:r>
                      <a:r>
                        <a:rPr lang="en-US" sz="1200" dirty="0" smtClean="0">
                          <a:effectLst/>
                        </a:rPr>
                        <a:t> should be resized.  If the value of the parameter is larger than the current size of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, then you should allocate a new array, copy all the values from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 into the new array, and then set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 so that it refers to the new array.  The old array is discarded.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If the value of the parameter is smaller than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, then the new array will be allocated with this new, smaller, length.  Copy as much of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 into the new array as is possible, and discard any extra values.  When you're done,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[0] should be the same as the </a:t>
                      </a:r>
                      <a:r>
                        <a:rPr lang="en-US" sz="1200" dirty="0" err="1" smtClean="0">
                          <a:effectLst/>
                        </a:rPr>
                        <a:t>newArray</a:t>
                      </a:r>
                      <a:r>
                        <a:rPr lang="en-US" sz="1200" dirty="0" smtClean="0">
                          <a:effectLst/>
                        </a:rPr>
                        <a:t>[0], and the 'highest' values in </a:t>
                      </a:r>
                      <a:r>
                        <a:rPr lang="en-US" sz="1200" dirty="0" err="1" smtClean="0">
                          <a:effectLst/>
                        </a:rPr>
                        <a:t>rgNums</a:t>
                      </a:r>
                      <a:r>
                        <a:rPr lang="en-US" sz="1200" dirty="0" smtClean="0">
                          <a:effectLst/>
                        </a:rPr>
                        <a:t> will have been lost.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44664" marR="4466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5029200"/>
            <a:ext cx="411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Resize(int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newsize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students to complete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3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Try it out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SmartArray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mySmartArray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SmartArray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mySmartArray.SetAtIndex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(2, 102);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mySmartArray.SetAtIndex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(4, 104);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mySmartArray.PrintAllElements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mySmartArray.GetAtIndex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"x is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mySmartArray.Find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(102);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Console.WriteLine(found);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833</Words>
  <Application>Microsoft Office PowerPoint</Application>
  <PresentationFormat>On-screen Show (4:3)</PresentationFormat>
  <Paragraphs>167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Office Theme</vt:lpstr>
      <vt:lpstr>Warm-up A “Smart” array</vt:lpstr>
      <vt:lpstr>Get used to creating and manipulating an “abstract data type”</vt:lpstr>
      <vt:lpstr>PowerPoint Presentation</vt:lpstr>
      <vt:lpstr>Start new VS Console App</vt:lpstr>
      <vt:lpstr>The code. Make sure to mark the class public</vt:lpstr>
      <vt:lpstr>Add these in before the closing class }</vt:lpstr>
      <vt:lpstr>Make it auto-resize</vt:lpstr>
      <vt:lpstr>Try it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</dc:creator>
  <cp:lastModifiedBy>Kurt Friedrich</cp:lastModifiedBy>
  <cp:revision>40</cp:revision>
  <dcterms:created xsi:type="dcterms:W3CDTF">2013-10-04T21:15:03Z</dcterms:created>
  <dcterms:modified xsi:type="dcterms:W3CDTF">2018-04-04T00:23:16Z</dcterms:modified>
</cp:coreProperties>
</file>