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78" r:id="rId4"/>
    <p:sldId id="279" r:id="rId5"/>
    <p:sldId id="280" r:id="rId6"/>
    <p:sldId id="281" r:id="rId7"/>
    <p:sldId id="282" r:id="rId8"/>
    <p:sldId id="284" r:id="rId9"/>
    <p:sldId id="259" r:id="rId10"/>
    <p:sldId id="285" r:id="rId11"/>
    <p:sldId id="273" r:id="rId12"/>
    <p:sldId id="265" r:id="rId13"/>
    <p:sldId id="276" r:id="rId14"/>
    <p:sldId id="264" r:id="rId15"/>
    <p:sldId id="260" r:id="rId16"/>
    <p:sldId id="262" r:id="rId17"/>
    <p:sldId id="261" r:id="rId18"/>
    <p:sldId id="263" r:id="rId19"/>
    <p:sldId id="283" r:id="rId20"/>
    <p:sldId id="286" r:id="rId21"/>
    <p:sldId id="287" r:id="rId22"/>
    <p:sldId id="28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2A3F05-1E56-41FD-8B47-EADA3141F8BF}"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5510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70246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21917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28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A3F05-1E56-41FD-8B47-EADA3141F8BF}"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913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2A3F05-1E56-41FD-8B47-EADA3141F8BF}"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52831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2A3F05-1E56-41FD-8B47-EADA3141F8BF}" type="datetimeFigureOut">
              <a:rPr lang="en-US" smtClean="0"/>
              <a:t>5/1/2017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91786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2A3F05-1E56-41FD-8B47-EADA3141F8BF}" type="datetimeFigureOut">
              <a:rPr lang="en-US" smtClean="0"/>
              <a:t>5/1/2017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08486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3F05-1E56-41FD-8B47-EADA3141F8BF}" type="datetimeFigureOut">
              <a:rPr lang="en-US" smtClean="0"/>
              <a:t>5/1/2017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60599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24321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11934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3F05-1E56-41FD-8B47-EADA3141F8BF}" type="datetimeFigureOut">
              <a:rPr lang="en-US" smtClean="0"/>
              <a:t>5/1/2017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C5ED6-EE02-4A02-8297-1EF4B8CC1219}" type="slidenum">
              <a:rPr lang="en-US" smtClean="0"/>
              <a:t>‹#›</a:t>
            </a:fld>
            <a:endParaRPr lang="en-US"/>
          </a:p>
        </p:txBody>
      </p:sp>
    </p:spTree>
    <p:extLst>
      <p:ext uri="{BB962C8B-B14F-4D97-AF65-F5344CB8AC3E}">
        <p14:creationId xmlns:p14="http://schemas.microsoft.com/office/powerpoint/2010/main" val="35975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2.hawaii.edu/~tp_200/lectureNotes/recursion.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2.hawaii.edu/~tp_200/lectureNotes/recursion.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programmerinterview.com/index.php/recursion/recursion-versus-itera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programmerinterview.com/index.php/recursion/recursion-versus-iter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1066800"/>
          </a:xfrm>
        </p:spPr>
        <p:txBody>
          <a:bodyPr>
            <a:noAutofit/>
          </a:bodyPr>
          <a:lstStyle/>
          <a:p>
            <a:pPr fontAlgn="base"/>
            <a:r>
              <a:rPr lang="en-US" sz="3600" b="1" dirty="0"/>
              <a:t>Recursion: to understand recursion, you first have to understand recursion.</a:t>
            </a:r>
          </a:p>
        </p:txBody>
      </p:sp>
      <p:sp>
        <p:nvSpPr>
          <p:cNvPr id="3" name="Subtitle 2"/>
          <p:cNvSpPr>
            <a:spLocks noGrp="1"/>
          </p:cNvSpPr>
          <p:nvPr>
            <p:ph type="subTitle" idx="1"/>
          </p:nvPr>
        </p:nvSpPr>
        <p:spPr>
          <a:xfrm>
            <a:off x="1676400" y="5486400"/>
            <a:ext cx="6400800" cy="990600"/>
          </a:xfrm>
        </p:spPr>
        <p:txBody>
          <a:bodyPr>
            <a:normAutofit/>
          </a:bodyPr>
          <a:lstStyle/>
          <a:p>
            <a:r>
              <a:rPr lang="en-US" sz="2400" dirty="0"/>
              <a:t>Kurt Friedrich</a:t>
            </a:r>
          </a:p>
          <a:p>
            <a:r>
              <a:rPr lang="en-US" sz="2400" dirty="0"/>
              <a:t>Spring 2017</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1828800"/>
            <a:ext cx="2505075" cy="3400425"/>
          </a:xfrm>
          <a:prstGeom prst="rect">
            <a:avLst/>
          </a:prstGeom>
        </p:spPr>
      </p:pic>
    </p:spTree>
    <p:extLst>
      <p:ext uri="{BB962C8B-B14F-4D97-AF65-F5344CB8AC3E}">
        <p14:creationId xmlns:p14="http://schemas.microsoft.com/office/powerpoint/2010/main" val="1326892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a:t>Recursion</a:t>
            </a:r>
            <a:endParaRPr lang="en-US" sz="3600" dirty="0"/>
          </a:p>
        </p:txBody>
      </p:sp>
      <p:sp>
        <p:nvSpPr>
          <p:cNvPr id="3" name="Content Placeholder 2"/>
          <p:cNvSpPr>
            <a:spLocks noGrp="1"/>
          </p:cNvSpPr>
          <p:nvPr>
            <p:ph idx="1"/>
          </p:nvPr>
        </p:nvSpPr>
        <p:spPr>
          <a:xfrm>
            <a:off x="457200" y="990600"/>
            <a:ext cx="8229600" cy="5410200"/>
          </a:xfrm>
        </p:spPr>
        <p:txBody>
          <a:bodyPr>
            <a:normAutofit fontScale="92500" lnSpcReduction="10000"/>
          </a:bodyPr>
          <a:lstStyle/>
          <a:p>
            <a:r>
              <a:rPr lang="en-US" sz="2400" dirty="0"/>
              <a:t>A level is usually called a stack frame, as when it calls to the next level, the operating system’s stack is where the current level is preserved.</a:t>
            </a:r>
          </a:p>
          <a:p>
            <a:endParaRPr lang="en-US" sz="2400" dirty="0"/>
          </a:p>
          <a:p>
            <a:r>
              <a:rPr lang="en-US" sz="2400" dirty="0"/>
              <a:t>Usually each level of the recursive call does one increment of “useful work”. Depending on how the code is written, it might do that work just before it calls itself, or, it might to the work after it gets a return from this deep rabbit hole of calls. </a:t>
            </a:r>
          </a:p>
          <a:p>
            <a:endParaRPr lang="en-US" sz="2400" dirty="0"/>
          </a:p>
          <a:p>
            <a:r>
              <a:rPr lang="en-US" sz="2400" dirty="0"/>
              <a:t>Critical Concept: Each level you go down in recursion shrinks the problem by some amount.</a:t>
            </a:r>
          </a:p>
          <a:p>
            <a:endParaRPr lang="en-US" sz="2400" dirty="0"/>
          </a:p>
          <a:p>
            <a:r>
              <a:rPr lang="en-US" sz="2400" dirty="0"/>
              <a:t>When you look at someone else’s recursive code, its often very hard to keep track of what’s going on, so you need some strategy for making diagrams and notation on paper as you walk through the code.</a:t>
            </a:r>
          </a:p>
        </p:txBody>
      </p:sp>
    </p:spTree>
    <p:extLst>
      <p:ext uri="{BB962C8B-B14F-4D97-AF65-F5344CB8AC3E}">
        <p14:creationId xmlns:p14="http://schemas.microsoft.com/office/powerpoint/2010/main" val="2514234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a Michael Panitz video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447800"/>
            <a:ext cx="7229475" cy="4848225"/>
          </a:xfrm>
          <a:prstGeom prst="rect">
            <a:avLst/>
          </a:prstGeom>
        </p:spPr>
      </p:pic>
    </p:spTree>
    <p:extLst>
      <p:ext uri="{BB962C8B-B14F-4D97-AF65-F5344CB8AC3E}">
        <p14:creationId xmlns:p14="http://schemas.microsoft.com/office/powerpoint/2010/main" val="749374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1"/>
            <a:ext cx="4038600" cy="2438400"/>
          </a:xfrm>
        </p:spPr>
        <p:txBody>
          <a:bodyPr>
            <a:normAutofit/>
          </a:bodyPr>
          <a:lstStyle/>
          <a:p>
            <a:pPr marL="0" indent="0">
              <a:buNone/>
            </a:pP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rec-method(4)</a:t>
            </a:r>
          </a:p>
          <a:p>
            <a:pPr marL="0" indent="0">
              <a:buNone/>
            </a:pP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8000"/>
                </a:solidFill>
                <a:highlight>
                  <a:srgbClr val="FFFFFF"/>
                </a:highlight>
                <a:latin typeface="Consolas" panose="020B0609020204030204" pitchFamily="49" charset="0"/>
              </a:rPr>
              <a:t>   //do something</a:t>
            </a:r>
            <a:endParaRPr lang="en-US" sz="1600" dirty="0">
              <a:solidFill>
                <a:srgbClr val="000000"/>
              </a:solidFill>
              <a:highlight>
                <a:srgbClr val="FFFFFF"/>
              </a:highlight>
              <a:latin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rPr>
              <a:t>   rec-method(16);</a:t>
            </a:r>
          </a:p>
          <a:p>
            <a:pPr marL="0" indent="0">
              <a:buNone/>
            </a:pP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//do something</a:t>
            </a:r>
            <a:endParaRPr lang="en-US" sz="1600" dirty="0">
              <a:solidFill>
                <a:srgbClr val="000000"/>
              </a:solidFill>
              <a:highlight>
                <a:srgbClr val="FFFFFF"/>
              </a:highlight>
              <a:latin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endParaRPr lang="en-US" sz="1600" dirty="0">
              <a:solidFill>
                <a:srgbClr val="000000"/>
              </a:solidFill>
              <a:highlight>
                <a:srgbClr val="FFFFFF"/>
              </a:highlight>
              <a:latin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rPr>
              <a:t>}</a:t>
            </a:r>
            <a:endParaRPr lang="en-US" sz="1600" dirty="0"/>
          </a:p>
        </p:txBody>
      </p:sp>
      <p:sp>
        <p:nvSpPr>
          <p:cNvPr id="4" name="Content Placeholder 2"/>
          <p:cNvSpPr txBox="1">
            <a:spLocks/>
          </p:cNvSpPr>
          <p:nvPr/>
        </p:nvSpPr>
        <p:spPr>
          <a:xfrm>
            <a:off x="3048000" y="2133600"/>
            <a:ext cx="4038600" cy="2438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rec-method(16)</a:t>
            </a:r>
          </a:p>
          <a:p>
            <a:pPr marL="0" indent="0">
              <a:buFont typeface="Arial" pitchFamily="34" charset="0"/>
              <a:buNone/>
            </a:pPr>
            <a:r>
              <a:rPr lang="en-US" sz="1600" dirty="0">
                <a:solidFill>
                  <a:srgbClr val="000000"/>
                </a:solidFill>
                <a:highlight>
                  <a:srgbClr val="FFFFFF"/>
                </a:highlight>
                <a:latin typeface="Consolas" panose="020B0609020204030204" pitchFamily="49" charset="0"/>
              </a:rPr>
              <a:t>{</a:t>
            </a:r>
          </a:p>
          <a:p>
            <a:pPr marL="0" indent="0">
              <a:buFont typeface="Arial" pitchFamily="34" charset="0"/>
              <a:buNone/>
            </a:pPr>
            <a:r>
              <a:rPr lang="en-US" sz="1600" dirty="0">
                <a:solidFill>
                  <a:srgbClr val="008000"/>
                </a:solidFill>
                <a:highlight>
                  <a:srgbClr val="FFFFFF"/>
                </a:highlight>
                <a:latin typeface="Consolas" panose="020B0609020204030204" pitchFamily="49" charset="0"/>
              </a:rPr>
              <a:t>   //do something</a:t>
            </a:r>
            <a:endParaRPr lang="en-US" sz="1600" dirty="0">
              <a:solidFill>
                <a:srgbClr val="000000"/>
              </a:solidFill>
              <a:highlight>
                <a:srgbClr val="FFFFFF"/>
              </a:highlight>
              <a:latin typeface="Consolas" panose="020B0609020204030204" pitchFamily="49" charset="0"/>
            </a:endParaRPr>
          </a:p>
          <a:p>
            <a:pPr marL="0" indent="0">
              <a:buFont typeface="Arial" pitchFamily="34" charset="0"/>
              <a:buNone/>
            </a:pPr>
            <a:r>
              <a:rPr lang="en-US" sz="1600" dirty="0">
                <a:solidFill>
                  <a:srgbClr val="000000"/>
                </a:solidFill>
                <a:highlight>
                  <a:srgbClr val="FFFFFF"/>
                </a:highlight>
                <a:latin typeface="Consolas" panose="020B0609020204030204" pitchFamily="49" charset="0"/>
              </a:rPr>
              <a:t>   rec-method(256);</a:t>
            </a:r>
          </a:p>
          <a:p>
            <a:pPr marL="0" indent="0">
              <a:buFont typeface="Arial" pitchFamily="34" charset="0"/>
              <a:buNone/>
            </a:pP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//do something</a:t>
            </a:r>
            <a:endParaRPr lang="en-US" sz="1600" dirty="0">
              <a:solidFill>
                <a:srgbClr val="000000"/>
              </a:solidFill>
              <a:highlight>
                <a:srgbClr val="FFFFFF"/>
              </a:highlight>
              <a:latin typeface="Consolas" panose="020B0609020204030204" pitchFamily="49" charset="0"/>
            </a:endParaRPr>
          </a:p>
          <a:p>
            <a:pPr marL="0" indent="0">
              <a:buFont typeface="Arial" pitchFamily="34" charset="0"/>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endParaRPr lang="en-US" sz="1600" dirty="0">
              <a:solidFill>
                <a:srgbClr val="000000"/>
              </a:solidFill>
              <a:highlight>
                <a:srgbClr val="FFFFFF"/>
              </a:highlight>
              <a:latin typeface="Consolas" panose="020B0609020204030204" pitchFamily="49" charset="0"/>
            </a:endParaRPr>
          </a:p>
          <a:p>
            <a:pPr marL="0" indent="0">
              <a:buFont typeface="Arial" pitchFamily="34" charset="0"/>
              <a:buNone/>
            </a:pPr>
            <a:r>
              <a:rPr lang="en-US" sz="1600" dirty="0">
                <a:solidFill>
                  <a:srgbClr val="000000"/>
                </a:solidFill>
                <a:highlight>
                  <a:srgbClr val="FFFFFF"/>
                </a:highlight>
                <a:latin typeface="Consolas" panose="020B0609020204030204" pitchFamily="49" charset="0"/>
              </a:rPr>
              <a:t>}</a:t>
            </a:r>
            <a:endParaRPr lang="en-US" sz="1600" dirty="0"/>
          </a:p>
        </p:txBody>
      </p:sp>
      <p:sp>
        <p:nvSpPr>
          <p:cNvPr id="5" name="Content Placeholder 2"/>
          <p:cNvSpPr txBox="1">
            <a:spLocks/>
          </p:cNvSpPr>
          <p:nvPr/>
        </p:nvSpPr>
        <p:spPr>
          <a:xfrm>
            <a:off x="5029200" y="4038600"/>
            <a:ext cx="4038600" cy="2438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rec-method(256)</a:t>
            </a:r>
          </a:p>
          <a:p>
            <a:pPr marL="0" indent="0">
              <a:buFont typeface="Arial" pitchFamily="34" charset="0"/>
              <a:buNone/>
            </a:pPr>
            <a:r>
              <a:rPr lang="en-US" sz="1600" dirty="0">
                <a:solidFill>
                  <a:srgbClr val="000000"/>
                </a:solidFill>
                <a:highlight>
                  <a:srgbClr val="FFFFFF"/>
                </a:highlight>
                <a:latin typeface="Consolas" panose="020B0609020204030204" pitchFamily="49" charset="0"/>
              </a:rPr>
              <a:t>{</a:t>
            </a:r>
          </a:p>
          <a:p>
            <a:pPr marL="0" indent="0">
              <a:buFont typeface="Arial" pitchFamily="34" charset="0"/>
              <a:buNone/>
            </a:pPr>
            <a:r>
              <a:rPr lang="en-US" sz="1600" dirty="0">
                <a:solidFill>
                  <a:srgbClr val="008000"/>
                </a:solidFill>
                <a:highlight>
                  <a:srgbClr val="FFFFFF"/>
                </a:highlight>
                <a:latin typeface="Consolas" panose="020B0609020204030204" pitchFamily="49" charset="0"/>
              </a:rPr>
              <a:t>   //do something</a:t>
            </a:r>
            <a:endParaRPr lang="en-US" sz="1600" dirty="0">
              <a:solidFill>
                <a:srgbClr val="000000"/>
              </a:solidFill>
              <a:highlight>
                <a:srgbClr val="FFFFFF"/>
              </a:highlight>
              <a:latin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rPr>
              <a:t>   </a:t>
            </a:r>
            <a:r>
              <a:rPr lang="en-US" sz="1600" dirty="0">
                <a:solidFill>
                  <a:schemeClr val="bg1">
                    <a:lumMod val="65000"/>
                  </a:schemeClr>
                </a:solidFill>
                <a:highlight>
                  <a:srgbClr val="FFFFFF"/>
                </a:highlight>
                <a:latin typeface="Consolas" panose="020B0609020204030204" pitchFamily="49" charset="0"/>
              </a:rPr>
              <a:t>rec-method(); </a:t>
            </a:r>
            <a:r>
              <a:rPr lang="en-US" sz="1600">
                <a:solidFill>
                  <a:srgbClr val="008000"/>
                </a:solidFill>
                <a:highlight>
                  <a:srgbClr val="FFFFFF"/>
                </a:highlight>
                <a:latin typeface="Consolas" panose="020B0609020204030204" pitchFamily="49" charset="0"/>
              </a:rPr>
              <a:t>//assume done</a:t>
            </a:r>
            <a:endParaRPr lang="en-US" sz="1600" dirty="0">
              <a:solidFill>
                <a:schemeClr val="bg1">
                  <a:lumMod val="65000"/>
                </a:schemeClr>
              </a:solidFill>
              <a:highlight>
                <a:srgbClr val="FFFFFF"/>
              </a:highlight>
              <a:latin typeface="Consolas" panose="020B0609020204030204" pitchFamily="49" charset="0"/>
            </a:endParaRPr>
          </a:p>
          <a:p>
            <a:pPr marL="0" indent="0">
              <a:buFont typeface="Arial" pitchFamily="34" charset="0"/>
              <a:buNone/>
            </a:pP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//do something</a:t>
            </a:r>
            <a:endParaRPr lang="en-US" sz="1600" dirty="0">
              <a:solidFill>
                <a:srgbClr val="000000"/>
              </a:solidFill>
              <a:highlight>
                <a:srgbClr val="FFFFFF"/>
              </a:highlight>
              <a:latin typeface="Consolas" panose="020B0609020204030204" pitchFamily="49" charset="0"/>
            </a:endParaRPr>
          </a:p>
          <a:p>
            <a:pPr marL="0" indent="0">
              <a:buFont typeface="Arial" pitchFamily="34" charset="0"/>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endParaRPr lang="en-US" sz="1600" dirty="0">
              <a:solidFill>
                <a:srgbClr val="000000"/>
              </a:solidFill>
              <a:highlight>
                <a:srgbClr val="FFFFFF"/>
              </a:highlight>
              <a:latin typeface="Consolas" panose="020B0609020204030204" pitchFamily="49" charset="0"/>
            </a:endParaRPr>
          </a:p>
          <a:p>
            <a:pPr marL="0" indent="0">
              <a:buFont typeface="Arial" pitchFamily="34" charset="0"/>
              <a:buNone/>
            </a:pPr>
            <a:r>
              <a:rPr lang="en-US" sz="1600" dirty="0">
                <a:solidFill>
                  <a:srgbClr val="000000"/>
                </a:solidFill>
                <a:highlight>
                  <a:srgbClr val="FFFFFF"/>
                </a:highlight>
                <a:latin typeface="Consolas" panose="020B0609020204030204" pitchFamily="49" charset="0"/>
              </a:rPr>
              <a:t>}</a:t>
            </a:r>
            <a:endParaRPr lang="en-US" sz="1600" dirty="0"/>
          </a:p>
        </p:txBody>
      </p:sp>
      <p:cxnSp>
        <p:nvCxnSpPr>
          <p:cNvPr id="7" name="Straight Arrow Connector 6"/>
          <p:cNvCxnSpPr/>
          <p:nvPr/>
        </p:nvCxnSpPr>
        <p:spPr>
          <a:xfrm>
            <a:off x="2819400" y="1524000"/>
            <a:ext cx="304800" cy="609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81600" y="3200400"/>
            <a:ext cx="304800" cy="838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4343400" y="3581400"/>
            <a:ext cx="990600" cy="213360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2133600" y="1828800"/>
            <a:ext cx="1371600" cy="190500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04800" y="381000"/>
            <a:ext cx="381000" cy="2534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304800" y="762000"/>
            <a:ext cx="685800" cy="129540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724400" y="228600"/>
            <a:ext cx="3880229" cy="369332"/>
          </a:xfrm>
          <a:prstGeom prst="rect">
            <a:avLst/>
          </a:prstGeom>
          <a:noFill/>
        </p:spPr>
        <p:txBody>
          <a:bodyPr wrap="none" rtlCol="0">
            <a:spAutoFit/>
          </a:bodyPr>
          <a:lstStyle/>
          <a:p>
            <a:r>
              <a:rPr lang="en-US" dirty="0"/>
              <a:t>Another possible scheme to keep notes</a:t>
            </a:r>
          </a:p>
        </p:txBody>
      </p:sp>
    </p:spTree>
    <p:extLst>
      <p:ext uri="{BB962C8B-B14F-4D97-AF65-F5344CB8AC3E}">
        <p14:creationId xmlns:p14="http://schemas.microsoft.com/office/powerpoint/2010/main" val="1575185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400" dirty="0">
                <a:hlinkClick r:id="rId2"/>
              </a:rPr>
              <a:t>http://www2.hawaii.edu/~tp_200/lectureNotes/recursion.htm</a:t>
            </a:r>
            <a:endParaRPr lang="en-US" sz="2400" dirty="0"/>
          </a:p>
        </p:txBody>
      </p:sp>
      <p:sp>
        <p:nvSpPr>
          <p:cNvPr id="3" name="Content Placeholder 2"/>
          <p:cNvSpPr>
            <a:spLocks noGrp="1"/>
          </p:cNvSpPr>
          <p:nvPr>
            <p:ph idx="1"/>
          </p:nvPr>
        </p:nvSpPr>
        <p:spPr>
          <a:xfrm>
            <a:off x="457200" y="1066800"/>
            <a:ext cx="8229600" cy="5059363"/>
          </a:xfrm>
        </p:spPr>
        <p:txBody>
          <a:bodyPr>
            <a:normAutofit/>
          </a:bodyPr>
          <a:lstStyle/>
          <a:p>
            <a:r>
              <a:rPr lang="en-US" sz="2800" dirty="0"/>
              <a:t>There are two key requirements to make sure that the recursion is successful:</a:t>
            </a:r>
          </a:p>
          <a:p>
            <a:pPr marL="0" indent="0">
              <a:buNone/>
            </a:pPr>
            <a:endParaRPr lang="en-US" sz="2800" dirty="0"/>
          </a:p>
          <a:p>
            <a:pPr lvl="1"/>
            <a:r>
              <a:rPr lang="en-US" sz="2400" dirty="0"/>
              <a:t>Every recursive call must simplify the computation in some way.</a:t>
            </a:r>
          </a:p>
          <a:p>
            <a:pPr lvl="2"/>
            <a:r>
              <a:rPr lang="en-US" sz="2000" dirty="0"/>
              <a:t>3*3*3*3*3   =&gt;   3*3*3*3    =&gt;    3*3*3    =&gt;    3*3    =&gt;   3</a:t>
            </a:r>
          </a:p>
          <a:p>
            <a:pPr marL="914400" lvl="2" indent="0">
              <a:buNone/>
            </a:pPr>
            <a:endParaRPr lang="en-US" sz="2000" dirty="0"/>
          </a:p>
          <a:p>
            <a:pPr lvl="1"/>
            <a:r>
              <a:rPr lang="en-US" sz="2400" dirty="0"/>
              <a:t>There must be special cases to handle the simplest computations. (such as if the input is 0, so “done”)</a:t>
            </a:r>
          </a:p>
          <a:p>
            <a:pPr marL="457200" lvl="1" indent="0">
              <a:buNone/>
            </a:pPr>
            <a:endParaRPr lang="en-US" sz="2400" dirty="0"/>
          </a:p>
          <a:p>
            <a:endParaRPr lang="en-US" sz="2800" dirty="0"/>
          </a:p>
        </p:txBody>
      </p:sp>
    </p:spTree>
    <p:extLst>
      <p:ext uri="{BB962C8B-B14F-4D97-AF65-F5344CB8AC3E}">
        <p14:creationId xmlns:p14="http://schemas.microsoft.com/office/powerpoint/2010/main" val="737869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Simplistic 1</a:t>
            </a:r>
            <a:r>
              <a:rPr lang="en-US" sz="3600" baseline="30000" dirty="0"/>
              <a:t>st</a:t>
            </a:r>
            <a:r>
              <a:rPr lang="en-US" sz="3600" dirty="0"/>
              <a:t>  example</a:t>
            </a:r>
          </a:p>
        </p:txBody>
      </p:sp>
      <p:sp>
        <p:nvSpPr>
          <p:cNvPr id="3" name="Content Placeholder 2"/>
          <p:cNvSpPr>
            <a:spLocks noGrp="1"/>
          </p:cNvSpPr>
          <p:nvPr>
            <p:ph idx="1"/>
          </p:nvPr>
        </p:nvSpPr>
        <p:spPr/>
        <p:txBody>
          <a:bodyPr/>
          <a:lstStyle/>
          <a:p>
            <a:r>
              <a:rPr lang="en-US" dirty="0"/>
              <a:t>Our first example will do nothing you could call “work”. </a:t>
            </a:r>
          </a:p>
          <a:p>
            <a:r>
              <a:rPr lang="en-US" dirty="0"/>
              <a:t>Instead, it just cycles down the rabbit hole</a:t>
            </a:r>
          </a:p>
          <a:p>
            <a:pPr lvl="1"/>
            <a:r>
              <a:rPr lang="en-US" dirty="0"/>
              <a:t>counting out as it ENTERS each new call to itself</a:t>
            </a:r>
          </a:p>
          <a:p>
            <a:pPr lvl="1"/>
            <a:r>
              <a:rPr lang="en-US" dirty="0"/>
              <a:t>And counting out as it leaves (returns) each level, coming back up the rabbit hole</a:t>
            </a:r>
          </a:p>
          <a:p>
            <a:r>
              <a:rPr lang="en-US" dirty="0"/>
              <a:t>So the only “work” it does, is flag its progress down and back up again.</a:t>
            </a:r>
          </a:p>
        </p:txBody>
      </p:sp>
    </p:spTree>
    <p:extLst>
      <p:ext uri="{BB962C8B-B14F-4D97-AF65-F5344CB8AC3E}">
        <p14:creationId xmlns:p14="http://schemas.microsoft.com/office/powerpoint/2010/main" val="4241541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Simplistic 1</a:t>
            </a:r>
            <a:r>
              <a:rPr lang="en-US" sz="3600" baseline="30000" dirty="0"/>
              <a:t>st</a:t>
            </a:r>
            <a:r>
              <a:rPr lang="en-US" sz="3600" dirty="0"/>
              <a:t>  example </a:t>
            </a:r>
            <a:br>
              <a:rPr lang="en-US" sz="3600" dirty="0"/>
            </a:br>
            <a:r>
              <a:rPr lang="en-US" sz="3600" dirty="0"/>
              <a:t>is at 1st-Recursion,but let’s build it </a:t>
            </a:r>
            <a:r>
              <a:rPr lang="en-US" sz="3600" dirty="0" err="1"/>
              <a:t>ourself</a:t>
            </a:r>
            <a:endParaRPr lang="en-US" sz="3600" dirty="0"/>
          </a:p>
        </p:txBody>
      </p:sp>
      <p:sp>
        <p:nvSpPr>
          <p:cNvPr id="3" name="Content Placeholder 2"/>
          <p:cNvSpPr>
            <a:spLocks noGrp="1"/>
          </p:cNvSpPr>
          <p:nvPr>
            <p:ph idx="1"/>
          </p:nvPr>
        </p:nvSpPr>
        <p:spPr>
          <a:xfrm>
            <a:off x="152400" y="1828800"/>
            <a:ext cx="8839200" cy="4525963"/>
          </a:xfrm>
        </p:spPr>
        <p:txBody>
          <a:bodyPr>
            <a:normAutofit/>
          </a:bodyPr>
          <a:lstStyle/>
          <a:p>
            <a:pPr marL="0" indent="0">
              <a:buNone/>
            </a:pPr>
            <a:r>
              <a:rPr lang="en-US" sz="2400" dirty="0">
                <a:solidFill>
                  <a:srgbClr val="0000FF"/>
                </a:solidFill>
                <a:highlight>
                  <a:srgbClr val="FFFFFF"/>
                </a:highlight>
                <a:latin typeface="Consolas" panose="020B0609020204030204" pitchFamily="49" charset="0"/>
              </a:rPr>
              <a:t>static</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void</a:t>
            </a:r>
            <a:r>
              <a:rPr lang="en-US" sz="2400" dirty="0">
                <a:solidFill>
                  <a:srgbClr val="000000"/>
                </a:solidFill>
                <a:highlight>
                  <a:srgbClr val="FFFFFF"/>
                </a:highlight>
                <a:latin typeface="Consolas" panose="020B0609020204030204" pitchFamily="49" charset="0"/>
              </a:rPr>
              <a:t> Main(</a:t>
            </a:r>
            <a:r>
              <a:rPr lang="en-US" sz="2400" dirty="0">
                <a:solidFill>
                  <a:srgbClr val="0000FF"/>
                </a:solidFill>
                <a:highlight>
                  <a:srgbClr val="FFFFFF"/>
                </a:highlight>
                <a:latin typeface="Consolas" panose="020B0609020204030204" pitchFamily="49" charset="0"/>
              </a:rPr>
              <a:t>string</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args</a:t>
            </a:r>
            <a:r>
              <a:rPr lang="en-US" sz="2400" dirty="0">
                <a:solidFill>
                  <a:srgbClr val="000000"/>
                </a:solidFill>
                <a:highlight>
                  <a:srgbClr val="FFFFFF"/>
                </a:highlight>
                <a:latin typeface="Consolas" panose="020B0609020204030204" pitchFamily="49" charset="0"/>
              </a:rPr>
              <a:t>)</a:t>
            </a:r>
          </a:p>
          <a:p>
            <a:pPr marL="0" indent="0">
              <a:buNone/>
            </a:pPr>
            <a:r>
              <a:rPr lang="en-US" sz="2400" dirty="0">
                <a:solidFill>
                  <a:srgbClr val="000000"/>
                </a:solidFill>
                <a:highlight>
                  <a:srgbClr val="FFFFFF"/>
                </a:highlight>
                <a:latin typeface="Consolas" panose="020B0609020204030204" pitchFamily="49" charset="0"/>
              </a:rPr>
              <a:t>{</a:t>
            </a:r>
          </a:p>
          <a:p>
            <a:pPr marL="0" indent="0">
              <a:buNone/>
            </a:pPr>
            <a:r>
              <a:rPr lang="en-US" sz="2400" dirty="0">
                <a:solidFill>
                  <a:srgbClr val="008000"/>
                </a:solidFill>
                <a:highlight>
                  <a:srgbClr val="FFFFFF"/>
                </a:highlight>
                <a:latin typeface="Consolas" panose="020B0609020204030204" pitchFamily="49" charset="0"/>
              </a:rPr>
              <a:t>   // instantiate an instance of the class</a:t>
            </a:r>
            <a:endParaRPr lang="en-US" sz="2400" dirty="0">
              <a:solidFill>
                <a:srgbClr val="2B91AF"/>
              </a:solidFill>
              <a:highlight>
                <a:srgbClr val="FFFFFF"/>
              </a:highlight>
              <a:latin typeface="Consolas" panose="020B0609020204030204" pitchFamily="49" charset="0"/>
            </a:endParaRPr>
          </a:p>
          <a:p>
            <a:pPr marL="0" indent="0">
              <a:buNone/>
            </a:pPr>
            <a:r>
              <a:rPr lang="en-US" sz="2400" dirty="0">
                <a:solidFill>
                  <a:srgbClr val="2B91AF"/>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PrintClass</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myPrintClass</a:t>
            </a:r>
            <a:r>
              <a:rPr lang="en-US" sz="2400" dirty="0">
                <a:solidFill>
                  <a:srgbClr val="000000"/>
                </a:solidFill>
                <a:highlight>
                  <a:srgbClr val="FFFFFF"/>
                </a:highlight>
                <a:latin typeface="Consolas" panose="020B0609020204030204" pitchFamily="49" charset="0"/>
              </a:rPr>
              <a:t> =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PrintClass</a:t>
            </a:r>
            <a:r>
              <a:rPr lang="en-US" sz="2400" dirty="0">
                <a:solidFill>
                  <a:srgbClr val="000000"/>
                </a:solidFill>
                <a:highlight>
                  <a:srgbClr val="FFFFFF"/>
                </a:highlight>
                <a:latin typeface="Consolas" panose="020B0609020204030204" pitchFamily="49" charset="0"/>
              </a:rPr>
              <a:t>();</a:t>
            </a:r>
          </a:p>
          <a:p>
            <a:pPr marL="0" indent="0">
              <a:buNone/>
            </a:pPr>
            <a:endParaRPr lang="en-US" sz="2400" dirty="0">
              <a:solidFill>
                <a:srgbClr val="0000FF"/>
              </a:solidFill>
              <a:highlight>
                <a:srgbClr val="FFFFFF"/>
              </a:highlight>
              <a:latin typeface="Consolas" panose="020B0609020204030204" pitchFamily="49" charset="0"/>
            </a:endParaRPr>
          </a:p>
          <a:p>
            <a:pPr marL="0" indent="0">
              <a:buNone/>
            </a:pPr>
            <a:r>
              <a:rPr lang="en-US" sz="2400" dirty="0">
                <a:solidFill>
                  <a:srgbClr val="000000"/>
                </a:solidFill>
                <a:highlight>
                  <a:srgbClr val="FFFFFF"/>
                </a:highlight>
                <a:latin typeface="Consolas" panose="020B0609020204030204" pitchFamily="49" charset="0"/>
              </a:rPr>
              <a:t>   </a:t>
            </a:r>
            <a:r>
              <a:rPr lang="en-US" sz="2400" dirty="0">
                <a:solidFill>
                  <a:srgbClr val="008000"/>
                </a:solidFill>
                <a:highlight>
                  <a:srgbClr val="FFFFFF"/>
                </a:highlight>
                <a:latin typeface="Consolas" panose="020B0609020204030204" pitchFamily="49" charset="0"/>
              </a:rPr>
              <a:t>//call recursive method the 1</a:t>
            </a:r>
            <a:r>
              <a:rPr lang="en-US" sz="2400" baseline="30000" dirty="0">
                <a:solidFill>
                  <a:srgbClr val="008000"/>
                </a:solidFill>
                <a:highlight>
                  <a:srgbClr val="FFFFFF"/>
                </a:highlight>
                <a:latin typeface="Consolas" panose="020B0609020204030204" pitchFamily="49" charset="0"/>
              </a:rPr>
              <a:t>st</a:t>
            </a:r>
            <a:r>
              <a:rPr lang="en-US" sz="2400" dirty="0">
                <a:solidFill>
                  <a:srgbClr val="008000"/>
                </a:solidFill>
                <a:highlight>
                  <a:srgbClr val="FFFFFF"/>
                </a:highlight>
                <a:latin typeface="Consolas" panose="020B0609020204030204" pitchFamily="49" charset="0"/>
              </a:rPr>
              <a:t> time from Main</a:t>
            </a:r>
            <a:endParaRPr lang="en-US" sz="2400" dirty="0">
              <a:solidFill>
                <a:srgbClr val="0000FF"/>
              </a:solidFill>
              <a:highlight>
                <a:srgbClr val="FFFFFF"/>
              </a:highlight>
              <a:latin typeface="Consolas" panose="020B0609020204030204" pitchFamily="49" charset="0"/>
            </a:endParaRPr>
          </a:p>
          <a:p>
            <a:pPr marL="0" indent="0">
              <a:buNone/>
            </a:pPr>
            <a:r>
              <a:rPr lang="en-US" sz="2400" dirty="0">
                <a:solidFill>
                  <a:srgbClr val="0000FF"/>
                </a:solidFill>
                <a:highlight>
                  <a:srgbClr val="FFFFFF"/>
                </a:highlight>
                <a:latin typeface="Consolas" panose="020B0609020204030204" pitchFamily="49" charset="0"/>
              </a:rPr>
              <a:t>   int </a:t>
            </a:r>
            <a:r>
              <a:rPr lang="en-US" sz="2400" dirty="0" err="1">
                <a:solidFill>
                  <a:srgbClr val="000000"/>
                </a:solidFill>
                <a:highlight>
                  <a:srgbClr val="FFFFFF"/>
                </a:highlight>
                <a:latin typeface="Consolas" panose="020B0609020204030204" pitchFamily="49" charset="0"/>
              </a:rPr>
              <a:t>endResult</a:t>
            </a:r>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myPrintClass.recursionDemo</a:t>
            </a:r>
            <a:r>
              <a:rPr lang="en-US" sz="2400" dirty="0">
                <a:solidFill>
                  <a:srgbClr val="000000"/>
                </a:solidFill>
                <a:highlight>
                  <a:srgbClr val="FFFFFF"/>
                </a:highlight>
                <a:latin typeface="Consolas" panose="020B0609020204030204" pitchFamily="49" charset="0"/>
              </a:rPr>
              <a:t>(3);</a:t>
            </a:r>
          </a:p>
          <a:p>
            <a:pPr marL="0" indent="0">
              <a:buNone/>
            </a:pPr>
            <a:endParaRPr lang="en-US" sz="2400" dirty="0">
              <a:solidFill>
                <a:srgbClr val="000000"/>
              </a:solidFill>
              <a:highlight>
                <a:srgbClr val="FFFFFF"/>
              </a:highlight>
              <a:latin typeface="Consolas" panose="020B0609020204030204" pitchFamily="49" charset="0"/>
            </a:endParaRPr>
          </a:p>
          <a:p>
            <a:pPr marL="0" indent="0">
              <a:buNone/>
            </a:pPr>
            <a:r>
              <a:rPr lang="en-US" sz="2400" dirty="0">
                <a:solidFill>
                  <a:srgbClr val="000000"/>
                </a:solidFill>
                <a:highlight>
                  <a:srgbClr val="FFFFFF"/>
                </a:highlight>
                <a:latin typeface="Consolas" panose="020B0609020204030204" pitchFamily="49" charset="0"/>
              </a:rPr>
              <a:t>   </a:t>
            </a:r>
            <a:r>
              <a:rPr lang="en-US" sz="2400" dirty="0">
                <a:solidFill>
                  <a:srgbClr val="008000"/>
                </a:solidFill>
                <a:highlight>
                  <a:srgbClr val="FFFFFF"/>
                </a:highlight>
                <a:latin typeface="Consolas" panose="020B0609020204030204" pitchFamily="49" charset="0"/>
              </a:rPr>
              <a:t>// write out the value retuned</a:t>
            </a:r>
            <a:endParaRPr lang="en-US" sz="2400" dirty="0">
              <a:solidFill>
                <a:srgbClr val="2B91AF"/>
              </a:solidFill>
              <a:highlight>
                <a:srgbClr val="FFFFFF"/>
              </a:highlight>
              <a:latin typeface="Consolas" panose="020B0609020204030204" pitchFamily="49" charset="0"/>
            </a:endParaRPr>
          </a:p>
          <a:p>
            <a:pPr marL="0" indent="0">
              <a:buNone/>
            </a:pPr>
            <a:r>
              <a:rPr lang="en-US" sz="2400" dirty="0">
                <a:solidFill>
                  <a:srgbClr val="2B91AF"/>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Console</a:t>
            </a:r>
            <a:r>
              <a:rPr lang="en-US" sz="2400" dirty="0" err="1">
                <a:solidFill>
                  <a:srgbClr val="000000"/>
                </a:solidFill>
                <a:highlight>
                  <a:srgbClr val="FFFFFF"/>
                </a:highlight>
                <a:latin typeface="Consolas" panose="020B0609020204030204" pitchFamily="49" charset="0"/>
              </a:rPr>
              <a:t>.WriteLine</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"End result: "</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endResult</a:t>
            </a:r>
            <a:r>
              <a:rPr lang="en-US" sz="2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448691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763000" cy="5943600"/>
          </a:xfrm>
        </p:spPr>
        <p:txBody>
          <a:bodyPr>
            <a:noAutofit/>
          </a:bodyPr>
          <a:lstStyle/>
          <a:p>
            <a:pPr marL="0" indent="0">
              <a:buNone/>
            </a:pP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recursionDemo</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f)</a:t>
            </a:r>
          </a:p>
          <a:p>
            <a:pPr marL="0" indent="0">
              <a:buNone/>
            </a:pPr>
            <a:r>
              <a:rPr lang="en-US" sz="2000" dirty="0">
                <a:solidFill>
                  <a:srgbClr val="000000"/>
                </a:solidFill>
                <a:highlight>
                  <a:srgbClr val="FFFFFF"/>
                </a:highlight>
                <a:latin typeface="Consolas" panose="020B0609020204030204" pitchFamily="49" charset="0"/>
              </a:rPr>
              <a:t>{</a:t>
            </a:r>
          </a:p>
          <a:p>
            <a:pPr marL="0" indent="0">
              <a:buNone/>
            </a:pPr>
            <a:r>
              <a:rPr lang="en-US" sz="2000" dirty="0">
                <a:solidFill>
                  <a:srgbClr val="2B91AF"/>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Console</a:t>
            </a:r>
            <a:r>
              <a:rPr lang="en-US" sz="2000" dirty="0" err="1">
                <a:solidFill>
                  <a:srgbClr val="000000"/>
                </a:solidFill>
                <a:highlight>
                  <a:srgbClr val="FFFFFF"/>
                </a:highlight>
                <a:latin typeface="Consolas" panose="020B0609020204030204" pitchFamily="49" charset="0"/>
              </a:rPr>
              <a:t>.WriteLine</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"Handed "</a:t>
            </a:r>
            <a:r>
              <a:rPr lang="en-US" sz="2000" dirty="0">
                <a:solidFill>
                  <a:srgbClr val="000000"/>
                </a:solidFill>
                <a:highlight>
                  <a:srgbClr val="FFFFFF"/>
                </a:highlight>
                <a:latin typeface="Consolas" panose="020B0609020204030204" pitchFamily="49" charset="0"/>
              </a:rPr>
              <a:t> + f); </a:t>
            </a:r>
          </a:p>
          <a:p>
            <a:pPr marL="0" indent="0">
              <a:buNone/>
            </a:pPr>
            <a:r>
              <a:rPr lang="en-US" sz="2000" dirty="0">
                <a:solidFill>
                  <a:srgbClr val="0000FF"/>
                </a:solidFill>
                <a:highlight>
                  <a:srgbClr val="FFFFFF"/>
                </a:highlight>
                <a:latin typeface="Consolas" panose="020B0609020204030204" pitchFamily="49" charset="0"/>
              </a:rPr>
              <a:t>    if</a:t>
            </a:r>
            <a:r>
              <a:rPr lang="en-US" sz="2000" dirty="0">
                <a:solidFill>
                  <a:srgbClr val="000000"/>
                </a:solidFill>
                <a:highlight>
                  <a:srgbClr val="FFFFFF"/>
                </a:highlight>
                <a:latin typeface="Consolas" panose="020B0609020204030204" pitchFamily="49" charset="0"/>
              </a:rPr>
              <a:t> (f &lt;= 0) </a:t>
            </a:r>
            <a:r>
              <a:rPr lang="en-US" sz="2000" dirty="0">
                <a:solidFill>
                  <a:srgbClr val="008000"/>
                </a:solidFill>
                <a:highlight>
                  <a:srgbClr val="FFFFFF"/>
                </a:highlight>
                <a:latin typeface="Consolas" panose="020B0609020204030204" pitchFamily="49" charset="0"/>
              </a:rPr>
              <a:t>// bottom of rabbit hole</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    {</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10; </a:t>
            </a:r>
          </a:p>
          <a:p>
            <a:pPr marL="0" indent="0">
              <a:buNone/>
            </a:pPr>
            <a:r>
              <a:rPr lang="en-US" sz="2000" dirty="0">
                <a:solidFill>
                  <a:srgbClr val="000000"/>
                </a:solidFill>
                <a:highlight>
                  <a:srgbClr val="FFFFFF"/>
                </a:highlight>
                <a:latin typeface="Consolas" panose="020B0609020204030204" pitchFamily="49" charset="0"/>
              </a:rPr>
              <a:t>    }</a:t>
            </a:r>
          </a:p>
          <a:p>
            <a:pPr marL="0" indent="0">
              <a:buNone/>
            </a:pPr>
            <a:r>
              <a:rPr lang="en-US" sz="2000" dirty="0">
                <a:solidFill>
                  <a:srgbClr val="0000FF"/>
                </a:solidFill>
                <a:highlight>
                  <a:srgbClr val="FFFFFF"/>
                </a:highlight>
                <a:latin typeface="Consolas" panose="020B0609020204030204" pitchFamily="49" charset="0"/>
              </a:rPr>
              <a:t>    else</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    {</a:t>
            </a:r>
          </a:p>
          <a:p>
            <a:pPr marL="0" indent="0">
              <a:buNone/>
            </a:pPr>
            <a:r>
              <a:rPr lang="en-US" sz="2000" dirty="0">
                <a:solidFill>
                  <a:srgbClr val="000000"/>
                </a:solidFill>
                <a:highlight>
                  <a:srgbClr val="FFFFFF"/>
                </a:highlight>
                <a:latin typeface="Consolas" panose="020B0609020204030204" pitchFamily="49" charset="0"/>
              </a:rPr>
              <a:t>        f = f - 1; </a:t>
            </a:r>
          </a:p>
          <a:p>
            <a:pPr marL="0" indent="0">
              <a:buNone/>
            </a:pPr>
            <a:r>
              <a:rPr lang="en-US" sz="2000" dirty="0">
                <a:solidFill>
                  <a:srgbClr val="0000FF"/>
                </a:solidFill>
                <a:highlight>
                  <a:srgbClr val="FFFFFF"/>
                </a:highlight>
                <a:latin typeface="Consolas" panose="020B0609020204030204" pitchFamily="49" charset="0"/>
              </a:rPr>
              <a:t>        int</a:t>
            </a:r>
            <a:r>
              <a:rPr lang="en-US" sz="2000" dirty="0">
                <a:solidFill>
                  <a:srgbClr val="000000"/>
                </a:solidFill>
                <a:highlight>
                  <a:srgbClr val="FFFFFF"/>
                </a:highlight>
                <a:latin typeface="Consolas" panose="020B0609020204030204" pitchFamily="49" charset="0"/>
              </a:rPr>
              <a:t> result = </a:t>
            </a:r>
            <a:r>
              <a:rPr lang="en-US" sz="2000" dirty="0" err="1">
                <a:solidFill>
                  <a:srgbClr val="000000"/>
                </a:solidFill>
                <a:highlight>
                  <a:srgbClr val="FFFFFF"/>
                </a:highlight>
                <a:latin typeface="Consolas" panose="020B0609020204030204" pitchFamily="49" charset="0"/>
              </a:rPr>
              <a:t>recursionDemo</a:t>
            </a:r>
            <a:r>
              <a:rPr lang="en-US" sz="2000" dirty="0">
                <a:solidFill>
                  <a:srgbClr val="000000"/>
                </a:solidFill>
                <a:highlight>
                  <a:srgbClr val="FFFFFF"/>
                </a:highlight>
                <a:latin typeface="Consolas" panose="020B0609020204030204" pitchFamily="49" charset="0"/>
              </a:rPr>
              <a:t>(f);       </a:t>
            </a:r>
            <a:r>
              <a:rPr lang="en-US" sz="2000" dirty="0">
                <a:solidFill>
                  <a:srgbClr val="008000"/>
                </a:solidFill>
                <a:highlight>
                  <a:srgbClr val="FFFFFF"/>
                </a:highlight>
                <a:latin typeface="Consolas" panose="020B0609020204030204" pitchFamily="49" charset="0"/>
              </a:rPr>
              <a:t>//  what ????</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        result = result + 1; </a:t>
            </a:r>
          </a:p>
          <a:p>
            <a:pPr marL="0" indent="0">
              <a:buNone/>
            </a:pPr>
            <a:r>
              <a:rPr lang="en-US" sz="2000" dirty="0">
                <a:solidFill>
                  <a:srgbClr val="2B91AF"/>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Console</a:t>
            </a:r>
            <a:r>
              <a:rPr lang="en-US" sz="2000" dirty="0" err="1">
                <a:solidFill>
                  <a:srgbClr val="000000"/>
                </a:solidFill>
                <a:highlight>
                  <a:srgbClr val="FFFFFF"/>
                </a:highlight>
                <a:latin typeface="Consolas" panose="020B0609020204030204" pitchFamily="49" charset="0"/>
              </a:rPr>
              <a:t>.WriteLine</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"Returning "</a:t>
            </a:r>
            <a:r>
              <a:rPr lang="en-US" sz="2000" dirty="0">
                <a:solidFill>
                  <a:srgbClr val="000000"/>
                </a:solidFill>
                <a:highlight>
                  <a:srgbClr val="FFFFFF"/>
                </a:highlight>
                <a:latin typeface="Consolas" panose="020B0609020204030204" pitchFamily="49" charset="0"/>
              </a:rPr>
              <a:t> + result);  </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result;</a:t>
            </a:r>
          </a:p>
          <a:p>
            <a:pPr marL="0" indent="0">
              <a:buNone/>
            </a:pPr>
            <a:r>
              <a:rPr lang="en-US" sz="2000" dirty="0">
                <a:solidFill>
                  <a:srgbClr val="000000"/>
                </a:solidFill>
                <a:highlight>
                  <a:srgbClr val="FFFFFF"/>
                </a:highlight>
                <a:latin typeface="Consolas" panose="020B0609020204030204" pitchFamily="49" charset="0"/>
              </a:rPr>
              <a:t>    }</a:t>
            </a:r>
          </a:p>
          <a:p>
            <a:pPr marL="0" indent="0">
              <a:buNone/>
            </a:pPr>
            <a:r>
              <a:rPr lang="en-US" sz="2000" dirty="0">
                <a:solidFill>
                  <a:srgbClr val="000000"/>
                </a:solidFill>
                <a:highlight>
                  <a:srgbClr val="FFFFFF"/>
                </a:highlight>
                <a:latin typeface="Consolas" panose="020B0609020204030204" pitchFamily="49" charset="0"/>
              </a:rPr>
              <a:t>}</a:t>
            </a:r>
            <a:endParaRPr lang="en-US" sz="2000" dirty="0"/>
          </a:p>
        </p:txBody>
      </p:sp>
      <p:sp>
        <p:nvSpPr>
          <p:cNvPr id="2" name="TextBox 1"/>
          <p:cNvSpPr txBox="1"/>
          <p:nvPr/>
        </p:nvSpPr>
        <p:spPr>
          <a:xfrm>
            <a:off x="4724400" y="152400"/>
            <a:ext cx="2484119" cy="400110"/>
          </a:xfrm>
          <a:prstGeom prst="rect">
            <a:avLst/>
          </a:prstGeom>
          <a:noFill/>
        </p:spPr>
        <p:txBody>
          <a:bodyPr wrap="square" rtlCol="0">
            <a:spAutoFit/>
          </a:bodyPr>
          <a:lstStyle/>
          <a:p>
            <a:r>
              <a:rPr lang="en-US" sz="2000" b="1" dirty="0"/>
              <a:t>The recursive method</a:t>
            </a:r>
          </a:p>
        </p:txBody>
      </p:sp>
      <p:cxnSp>
        <p:nvCxnSpPr>
          <p:cNvPr id="5" name="Straight Arrow Connector 4"/>
          <p:cNvCxnSpPr/>
          <p:nvPr/>
        </p:nvCxnSpPr>
        <p:spPr>
          <a:xfrm flipH="1" flipV="1">
            <a:off x="4648200" y="838200"/>
            <a:ext cx="3657600" cy="3429000"/>
          </a:xfrm>
          <a:prstGeom prst="straightConnector1">
            <a:avLst/>
          </a:prstGeom>
          <a:ln w="28575">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39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324600"/>
          </a:xfrm>
        </p:spPr>
        <p:txBody>
          <a:bodyPr>
            <a:noAutofit/>
          </a:bodyPr>
          <a:lstStyle/>
          <a:p>
            <a:pPr marL="0" indent="0">
              <a:buNone/>
            </a:pPr>
            <a:r>
              <a:rPr lang="en-US" sz="1800" dirty="0">
                <a:solidFill>
                  <a:srgbClr val="008000"/>
                </a:solidFill>
                <a:highlight>
                  <a:srgbClr val="FFFFFF"/>
                </a:highlight>
                <a:latin typeface="Consolas" panose="020B0609020204030204" pitchFamily="49" charset="0"/>
              </a:rPr>
              <a:t>// as a bread crumb trail, write a </a:t>
            </a:r>
          </a:p>
          <a:p>
            <a:pPr marL="0" indent="0">
              <a:buNone/>
            </a:pPr>
            <a:r>
              <a:rPr lang="en-US" sz="1800" dirty="0">
                <a:solidFill>
                  <a:srgbClr val="008000"/>
                </a:solidFill>
                <a:highlight>
                  <a:srgbClr val="FFFFFF"/>
                </a:highlight>
                <a:latin typeface="Consolas" panose="020B0609020204030204" pitchFamily="49" charset="0"/>
              </a:rPr>
              <a:t>// line out before calling itself</a:t>
            </a:r>
            <a:endParaRPr lang="en-US" sz="1800" dirty="0">
              <a:solidFill>
                <a:srgbClr val="000000"/>
              </a:solidFill>
              <a:highlight>
                <a:srgbClr val="FFFFFF"/>
              </a:highlight>
              <a:latin typeface="Consolas" panose="020B0609020204030204" pitchFamily="49" charset="0"/>
            </a:endParaRPr>
          </a:p>
          <a:p>
            <a:pPr marL="0" indent="0">
              <a:buNone/>
            </a:pP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"Handed "</a:t>
            </a:r>
            <a:r>
              <a:rPr lang="en-US" sz="1800" dirty="0">
                <a:solidFill>
                  <a:srgbClr val="000000"/>
                </a:solidFill>
                <a:highlight>
                  <a:srgbClr val="FFFFFF"/>
                </a:highlight>
                <a:latin typeface="Consolas" panose="020B0609020204030204" pitchFamily="49" charset="0"/>
              </a:rPr>
              <a:t> + f); </a:t>
            </a:r>
          </a:p>
          <a:p>
            <a:pPr marL="0" indent="0">
              <a:buNone/>
            </a:pPr>
            <a:r>
              <a:rPr lang="en-US" sz="1800" dirty="0">
                <a:solidFill>
                  <a:srgbClr val="0000FF"/>
                </a:solidFill>
                <a:highlight>
                  <a:srgbClr val="FFFFFF"/>
                </a:highlight>
                <a:latin typeface="Consolas" panose="020B0609020204030204" pitchFamily="49" charset="0"/>
              </a:rPr>
              <a:t>if</a:t>
            </a:r>
            <a:r>
              <a:rPr lang="en-US" sz="1800" dirty="0">
                <a:solidFill>
                  <a:srgbClr val="000000"/>
                </a:solidFill>
                <a:highlight>
                  <a:srgbClr val="FFFFFF"/>
                </a:highlight>
                <a:latin typeface="Consolas" panose="020B0609020204030204" pitchFamily="49" charset="0"/>
              </a:rPr>
              <a:t> (f &lt;= 0)   </a:t>
            </a:r>
            <a:r>
              <a:rPr lang="en-US" sz="1800" dirty="0">
                <a:solidFill>
                  <a:srgbClr val="008000"/>
                </a:solidFill>
                <a:highlight>
                  <a:srgbClr val="FFFFFF"/>
                </a:highlight>
                <a:latin typeface="Consolas" panose="020B0609020204030204" pitchFamily="49" charset="0"/>
              </a:rPr>
              <a:t>// recursive code needs a way to come to an</a:t>
            </a:r>
          </a:p>
          <a:p>
            <a:pPr marL="0" indent="0">
              <a:buNone/>
            </a:pPr>
            <a:r>
              <a:rPr lang="en-US" sz="1800" dirty="0">
                <a:solidFill>
                  <a:srgbClr val="008000"/>
                </a:solidFill>
                <a:highlight>
                  <a:srgbClr val="FFFFFF"/>
                </a:highlight>
                <a:latin typeface="Consolas" panose="020B0609020204030204" pitchFamily="49" charset="0"/>
              </a:rPr>
              <a:t>              // end of the recursion, this one counts down</a:t>
            </a:r>
          </a:p>
          <a:p>
            <a:pPr marL="0" indent="0">
              <a:buNone/>
            </a:pPr>
            <a:r>
              <a:rPr lang="en-US" sz="1800" dirty="0">
                <a:solidFill>
                  <a:srgbClr val="008000"/>
                </a:solidFill>
                <a:highlight>
                  <a:srgbClr val="FFFFFF"/>
                </a:highlight>
                <a:latin typeface="Consolas" panose="020B0609020204030204" pitchFamily="49" charset="0"/>
              </a:rPr>
              <a:t>              // the value passed in until it gets to zero</a:t>
            </a:r>
          </a:p>
          <a:p>
            <a:pPr marL="0" indent="0">
              <a:buNone/>
            </a:pPr>
            <a:r>
              <a:rPr lang="en-US" sz="1800" dirty="0">
                <a:solidFill>
                  <a:srgbClr val="008000"/>
                </a:solidFill>
                <a:highlight>
                  <a:srgbClr val="FFFFFF"/>
                </a:highlight>
                <a:latin typeface="Consolas" panose="020B0609020204030204" pitchFamily="49" charset="0"/>
              </a:rPr>
              <a:t>              // only the very bottom iteration ever gets</a:t>
            </a:r>
          </a:p>
          <a:p>
            <a:pPr marL="0" indent="0">
              <a:buNone/>
            </a:pPr>
            <a:r>
              <a:rPr lang="en-US" sz="1800" dirty="0">
                <a:solidFill>
                  <a:srgbClr val="008000"/>
                </a:solidFill>
                <a:highlight>
                  <a:srgbClr val="FFFFFF"/>
                </a:highlight>
                <a:latin typeface="Consolas" panose="020B0609020204030204" pitchFamily="49" charset="0"/>
              </a:rPr>
              <a:t>              // to execute this next line</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FF"/>
                </a:solidFill>
                <a:highlight>
                  <a:srgbClr val="FFFFFF"/>
                </a:highlight>
                <a:latin typeface="Consolas" panose="020B0609020204030204" pitchFamily="49" charset="0"/>
              </a:rPr>
              <a:t>    return</a:t>
            </a:r>
            <a:r>
              <a:rPr lang="en-US" sz="1800" dirty="0">
                <a:solidFill>
                  <a:srgbClr val="000000"/>
                </a:solidFill>
                <a:highlight>
                  <a:srgbClr val="FFFFFF"/>
                </a:highlight>
                <a:latin typeface="Consolas" panose="020B0609020204030204" pitchFamily="49" charset="0"/>
              </a:rPr>
              <a:t> 10; </a:t>
            </a:r>
          </a:p>
          <a:p>
            <a:pPr marL="0" indent="0">
              <a:buNone/>
            </a:pPr>
            <a:r>
              <a:rPr lang="en-US" sz="1800" dirty="0">
                <a:solidFill>
                  <a:srgbClr val="000000"/>
                </a:solidFill>
                <a:highlight>
                  <a:srgbClr val="FFFFFF"/>
                </a:highlight>
                <a:latin typeface="Consolas" panose="020B0609020204030204" pitchFamily="49" charset="0"/>
              </a:rPr>
              <a:t>} </a:t>
            </a:r>
          </a:p>
          <a:p>
            <a:pPr marL="0" indent="0">
              <a:buNone/>
            </a:pP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8000"/>
                </a:solidFill>
                <a:highlight>
                  <a:srgbClr val="FFFFFF"/>
                </a:highlight>
                <a:latin typeface="Consolas" panose="020B0609020204030204" pitchFamily="49" charset="0"/>
              </a:rPr>
              <a:t>// 10 is just a value picked to be distinct from </a:t>
            </a:r>
          </a:p>
          <a:p>
            <a:pPr marL="0" indent="0">
              <a:buNone/>
            </a:pPr>
            <a:r>
              <a:rPr lang="en-US" sz="1800" dirty="0">
                <a:solidFill>
                  <a:srgbClr val="008000"/>
                </a:solidFill>
                <a:highlight>
                  <a:srgbClr val="FFFFFF"/>
                </a:highlight>
                <a:latin typeface="Consolas" panose="020B0609020204030204" pitchFamily="49" charset="0"/>
              </a:rPr>
              <a:t>// the counting down breadcrumb, which started at 1</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8000"/>
                </a:solidFill>
                <a:highlight>
                  <a:srgbClr val="FFFFFF"/>
                </a:highlight>
                <a:latin typeface="Consolas" panose="020B0609020204030204" pitchFamily="49" charset="0"/>
              </a:rPr>
              <a:t>// critical thing to understand, </a:t>
            </a:r>
          </a:p>
          <a:p>
            <a:pPr marL="0" indent="0">
              <a:buNone/>
            </a:pPr>
            <a:r>
              <a:rPr lang="en-US" sz="1800" dirty="0">
                <a:solidFill>
                  <a:srgbClr val="008000"/>
                </a:solidFill>
                <a:highlight>
                  <a:srgbClr val="FFFFFF"/>
                </a:highlight>
                <a:latin typeface="Consolas" panose="020B0609020204030204" pitchFamily="49" charset="0"/>
              </a:rPr>
              <a:t>// where is the above return statement returning to???</a:t>
            </a:r>
          </a:p>
        </p:txBody>
      </p:sp>
    </p:spTree>
    <p:extLst>
      <p:ext uri="{BB962C8B-B14F-4D97-AF65-F5344CB8AC3E}">
        <p14:creationId xmlns:p14="http://schemas.microsoft.com/office/powerpoint/2010/main" val="540108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324600"/>
          </a:xfrm>
        </p:spPr>
        <p:txBody>
          <a:bodyPr>
            <a:noAutofit/>
          </a:bodyPr>
          <a:lstStyle/>
          <a:p>
            <a:pPr marL="0" indent="0">
              <a:buNone/>
            </a:pPr>
            <a:r>
              <a:rPr lang="en-US" sz="1600" dirty="0">
                <a:solidFill>
                  <a:srgbClr val="0000FF"/>
                </a:solidFill>
                <a:highlight>
                  <a:srgbClr val="FFFFFF"/>
                </a:highlight>
                <a:latin typeface="Consolas" panose="020B0609020204030204" pitchFamily="49" charset="0"/>
              </a:rPr>
              <a:t>else</a:t>
            </a:r>
            <a:endParaRPr lang="en-US" sz="1600" dirty="0">
              <a:solidFill>
                <a:srgbClr val="000000"/>
              </a:solidFill>
              <a:highlight>
                <a:srgbClr val="FFFFFF"/>
              </a:highlight>
              <a:latin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00"/>
                </a:solidFill>
                <a:highlight>
                  <a:srgbClr val="FFFFFF"/>
                </a:highlight>
                <a:latin typeface="Consolas" panose="020B0609020204030204" pitchFamily="49" charset="0"/>
              </a:rPr>
              <a:t>    f = f - 1;  </a:t>
            </a:r>
            <a:r>
              <a:rPr lang="en-US" sz="1600" dirty="0">
                <a:solidFill>
                  <a:srgbClr val="008000"/>
                </a:solidFill>
                <a:highlight>
                  <a:srgbClr val="FFFFFF"/>
                </a:highlight>
                <a:latin typeface="Consolas" panose="020B0609020204030204" pitchFamily="49" charset="0"/>
              </a:rPr>
              <a:t>// where we count down number of times to do the recursion</a:t>
            </a:r>
            <a:endParaRPr lang="en-US" sz="1600" dirty="0">
              <a:solidFill>
                <a:srgbClr val="000000"/>
              </a:solidFill>
              <a:highlight>
                <a:srgbClr val="FFFFFF"/>
              </a:highlight>
              <a:latin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result = </a:t>
            </a:r>
            <a:r>
              <a:rPr lang="en-US" sz="1600" dirty="0" err="1">
                <a:solidFill>
                  <a:srgbClr val="000000"/>
                </a:solidFill>
                <a:highlight>
                  <a:srgbClr val="FFFFFF"/>
                </a:highlight>
                <a:latin typeface="Consolas" panose="020B0609020204030204" pitchFamily="49" charset="0"/>
              </a:rPr>
              <a:t>recursionDemo</a:t>
            </a:r>
            <a:r>
              <a:rPr lang="en-US" sz="1600" dirty="0">
                <a:solidFill>
                  <a:srgbClr val="000000"/>
                </a:solidFill>
                <a:highlight>
                  <a:srgbClr val="FFFFFF"/>
                </a:highlight>
                <a:latin typeface="Consolas" panose="020B0609020204030204" pitchFamily="49" charset="0"/>
              </a:rPr>
              <a:t>(f);  </a:t>
            </a:r>
            <a:r>
              <a:rPr lang="en-US" sz="1600" dirty="0">
                <a:solidFill>
                  <a:srgbClr val="008000"/>
                </a:solidFill>
                <a:highlight>
                  <a:srgbClr val="FFFFFF"/>
                </a:highlight>
                <a:latin typeface="Consolas" panose="020B0609020204030204" pitchFamily="49" charset="0"/>
              </a:rPr>
              <a:t>// calling &gt;&gt; our self! &lt;&lt;</a:t>
            </a:r>
            <a:endParaRPr lang="en-US" sz="1600" dirty="0">
              <a:solidFill>
                <a:srgbClr val="000000"/>
              </a:solidFill>
              <a:highlight>
                <a:srgbClr val="FFFFFF"/>
              </a:highlight>
              <a:latin typeface="Consolas" panose="020B0609020204030204" pitchFamily="49" charset="0"/>
            </a:endParaRPr>
          </a:p>
          <a:p>
            <a:pPr marL="0" indent="0">
              <a:buNone/>
            </a:pPr>
            <a:endParaRPr lang="en-US" sz="1600" dirty="0">
              <a:solidFill>
                <a:srgbClr val="000000"/>
              </a:solidFill>
              <a:highlight>
                <a:srgbClr val="FFFFFF"/>
              </a:highlight>
              <a:latin typeface="Consolas" panose="020B0609020204030204" pitchFamily="49" charset="0"/>
            </a:endParaRPr>
          </a:p>
          <a:p>
            <a:pPr marL="0" indent="0">
              <a:buNone/>
            </a:pPr>
            <a:r>
              <a:rPr lang="en-US" sz="1600" dirty="0">
                <a:solidFill>
                  <a:srgbClr val="008000"/>
                </a:solidFill>
                <a:highlight>
                  <a:srgbClr val="FFFFFF"/>
                </a:highlight>
                <a:latin typeface="Consolas" panose="020B0609020204030204" pitchFamily="49" charset="0"/>
              </a:rPr>
              <a:t>// the next line keeps getting delayed (put on the call stack),</a:t>
            </a:r>
          </a:p>
          <a:p>
            <a:pPr marL="0" indent="0">
              <a:buNone/>
            </a:pPr>
            <a:r>
              <a:rPr lang="en-US" sz="1600" dirty="0">
                <a:solidFill>
                  <a:srgbClr val="008000"/>
                </a:solidFill>
                <a:highlight>
                  <a:srgbClr val="FFFFFF"/>
                </a:highlight>
                <a:latin typeface="Consolas" panose="020B0609020204030204" pitchFamily="49" charset="0"/>
              </a:rPr>
              <a:t>// as we jump away to another copy of our self</a:t>
            </a:r>
            <a:endParaRPr lang="en-US" sz="1600" dirty="0">
              <a:solidFill>
                <a:srgbClr val="000000"/>
              </a:solidFill>
              <a:highlight>
                <a:srgbClr val="FFFFFF"/>
              </a:highlight>
              <a:latin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rPr>
              <a:t>    </a:t>
            </a:r>
          </a:p>
          <a:p>
            <a:pPr marL="0" indent="0">
              <a:buNone/>
            </a:pPr>
            <a:r>
              <a:rPr lang="en-US" sz="1600" dirty="0">
                <a:solidFill>
                  <a:srgbClr val="008000"/>
                </a:solidFill>
                <a:highlight>
                  <a:srgbClr val="FFFFFF"/>
                </a:highlight>
                <a:latin typeface="Consolas" panose="020B0609020204030204" pitchFamily="49" charset="0"/>
              </a:rPr>
              <a:t>// when we hit the bottom of the recursion, we "unwind" our way back up, and</a:t>
            </a:r>
          </a:p>
          <a:p>
            <a:pPr marL="0" indent="0">
              <a:buNone/>
            </a:pPr>
            <a:r>
              <a:rPr lang="en-US" sz="1600" dirty="0">
                <a:solidFill>
                  <a:srgbClr val="008000"/>
                </a:solidFill>
                <a:highlight>
                  <a:srgbClr val="FFFFFF"/>
                </a:highlight>
                <a:latin typeface="Consolas" panose="020B0609020204030204" pitchFamily="49" charset="0"/>
              </a:rPr>
              <a:t>// do the </a:t>
            </a:r>
            <a:r>
              <a:rPr lang="en-US" sz="1600" dirty="0" err="1">
                <a:solidFill>
                  <a:srgbClr val="008000"/>
                </a:solidFill>
                <a:highlight>
                  <a:srgbClr val="FFFFFF"/>
                </a:highlight>
                <a:latin typeface="Consolas" panose="020B0609020204030204" pitchFamily="49" charset="0"/>
              </a:rPr>
              <a:t>WriteLine</a:t>
            </a:r>
            <a:r>
              <a:rPr lang="en-US" sz="1600" dirty="0">
                <a:solidFill>
                  <a:srgbClr val="008000"/>
                </a:solidFill>
                <a:highlight>
                  <a:srgbClr val="FFFFFF"/>
                </a:highlight>
                <a:latin typeface="Consolas" panose="020B0609020204030204" pitchFamily="49" charset="0"/>
              </a:rPr>
              <a:t> statement (below) each time we return back into our self</a:t>
            </a:r>
            <a:endParaRPr lang="en-US" sz="1600" dirty="0">
              <a:solidFill>
                <a:srgbClr val="000000"/>
              </a:solidFill>
              <a:highlight>
                <a:srgbClr val="FFFFFF"/>
              </a:highlight>
              <a:latin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rPr>
              <a:t>    result = result + 1;  </a:t>
            </a:r>
            <a:r>
              <a:rPr lang="en-US" sz="1600" dirty="0">
                <a:solidFill>
                  <a:srgbClr val="008000"/>
                </a:solidFill>
                <a:highlight>
                  <a:srgbClr val="FFFFFF"/>
                </a:highlight>
                <a:latin typeface="Consolas" panose="020B0609020204030204" pitchFamily="49" charset="0"/>
              </a:rPr>
              <a:t>// a way to see the order of how things happen.</a:t>
            </a:r>
          </a:p>
          <a:p>
            <a:pPr marL="0" indent="0">
              <a:buNone/>
            </a:pPr>
            <a:endParaRPr lang="en-US" sz="1600" dirty="0">
              <a:solidFill>
                <a:srgbClr val="000000"/>
              </a:solidFill>
              <a:highlight>
                <a:srgbClr val="FFFFFF"/>
              </a:highlight>
              <a:latin typeface="Consolas" panose="020B0609020204030204" pitchFamily="49" charset="0"/>
            </a:endParaRPr>
          </a:p>
          <a:p>
            <a:pPr marL="0" indent="0">
              <a:buNone/>
            </a:pPr>
            <a:r>
              <a:rPr lang="en-US" sz="1600" dirty="0">
                <a:solidFill>
                  <a:srgbClr val="2B91AF"/>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Console</a:t>
            </a:r>
            <a:r>
              <a:rPr lang="en-US" sz="1600" dirty="0" err="1">
                <a:solidFill>
                  <a:srgbClr val="000000"/>
                </a:solidFill>
                <a:highlight>
                  <a:srgbClr val="FFFFFF"/>
                </a:highlight>
                <a:latin typeface="Consolas" panose="020B0609020204030204" pitchFamily="49" charset="0"/>
              </a:rPr>
              <a:t>.WriteLine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"Returning "</a:t>
            </a:r>
            <a:r>
              <a:rPr lang="en-US" sz="1600" dirty="0">
                <a:solidFill>
                  <a:srgbClr val="000000"/>
                </a:solidFill>
                <a:highlight>
                  <a:srgbClr val="FFFFFF"/>
                </a:highlight>
                <a:latin typeface="Consolas" panose="020B0609020204030204" pitchFamily="49" charset="0"/>
              </a:rPr>
              <a:t> + result);  </a:t>
            </a:r>
          </a:p>
          <a:p>
            <a:pPr marL="0" indent="0">
              <a:buNone/>
            </a:pPr>
            <a:r>
              <a:rPr lang="en-US" sz="1600" dirty="0">
                <a:solidFill>
                  <a:srgbClr val="008000"/>
                </a:solidFill>
                <a:highlight>
                  <a:srgbClr val="FFFFFF"/>
                </a:highlight>
                <a:latin typeface="Consolas" panose="020B0609020204030204" pitchFamily="49" charset="0"/>
              </a:rPr>
              <a:t>// and then go back up a level, with result being +1</a:t>
            </a:r>
          </a:p>
          <a:p>
            <a:pPr marL="0" indent="0">
              <a:buNone/>
            </a:pPr>
            <a:endParaRPr lang="en-US" sz="1600" dirty="0">
              <a:solidFill>
                <a:srgbClr val="000000"/>
              </a:solidFill>
              <a:highlight>
                <a:srgbClr val="FFFFFF"/>
              </a:highlight>
              <a:latin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result;</a:t>
            </a:r>
          </a:p>
          <a:p>
            <a:pPr marL="0" indent="0">
              <a:buNone/>
            </a:pPr>
            <a:r>
              <a:rPr lang="en-US" sz="1600" dirty="0">
                <a:solidFill>
                  <a:srgbClr val="000000"/>
                </a:solidFill>
                <a:highlight>
                  <a:srgbClr val="FFFFFF"/>
                </a:highlight>
                <a:latin typeface="Consolas" panose="020B0609020204030204" pitchFamily="49" charset="0"/>
              </a:rPr>
              <a:t>}</a:t>
            </a:r>
          </a:p>
          <a:p>
            <a:pPr marL="0" indent="0">
              <a:buNone/>
            </a:pPr>
            <a:endParaRPr lang="en-US" sz="1600" dirty="0"/>
          </a:p>
        </p:txBody>
      </p:sp>
    </p:spTree>
    <p:extLst>
      <p:ext uri="{BB962C8B-B14F-4D97-AF65-F5344CB8AC3E}">
        <p14:creationId xmlns:p14="http://schemas.microsoft.com/office/powerpoint/2010/main" val="2604456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dirty="0"/>
              <a:t>Single step, watch the variables and the call stack</a:t>
            </a:r>
          </a:p>
        </p:txBody>
      </p:sp>
      <p:sp>
        <p:nvSpPr>
          <p:cNvPr id="3" name="Content Placeholder 2"/>
          <p:cNvSpPr>
            <a:spLocks noGrp="1"/>
          </p:cNvSpPr>
          <p:nvPr>
            <p:ph idx="1"/>
          </p:nvPr>
        </p:nvSpPr>
        <p:spPr>
          <a:xfrm>
            <a:off x="457200" y="914400"/>
            <a:ext cx="8229600" cy="5638800"/>
          </a:xfrm>
        </p:spPr>
        <p:txBody>
          <a:bodyPr>
            <a:normAutofit/>
          </a:bodyPr>
          <a:lstStyle/>
          <a:p>
            <a:r>
              <a:rPr lang="en-US" sz="2000" dirty="0"/>
              <a:t>Enter 1st copy of </a:t>
            </a:r>
            <a:r>
              <a:rPr lang="en-US" sz="2000" dirty="0" err="1"/>
              <a:t>recursionDemo’s</a:t>
            </a:r>
            <a:r>
              <a:rPr lang="en-US" sz="2000" dirty="0"/>
              <a:t>: f = 3  …  result = 0</a:t>
            </a:r>
          </a:p>
          <a:p>
            <a:pPr lvl="1"/>
            <a:r>
              <a:rPr lang="en-US" sz="1600" dirty="0"/>
              <a:t>Enter Else:  f =2  … result = 0 </a:t>
            </a:r>
          </a:p>
          <a:p>
            <a:r>
              <a:rPr lang="en-US" sz="2000" dirty="0"/>
              <a:t>Enter 2</a:t>
            </a:r>
            <a:r>
              <a:rPr lang="en-US" sz="2000" baseline="30000" dirty="0"/>
              <a:t>nd</a:t>
            </a:r>
            <a:r>
              <a:rPr lang="en-US" sz="2000" dirty="0"/>
              <a:t> copy of </a:t>
            </a:r>
            <a:r>
              <a:rPr lang="en-US" sz="2000" dirty="0" err="1"/>
              <a:t>recursionDemo’s</a:t>
            </a:r>
            <a:r>
              <a:rPr lang="en-US" sz="2000" dirty="0"/>
              <a:t>: f = 2  …  result = 0</a:t>
            </a:r>
          </a:p>
          <a:p>
            <a:pPr lvl="1"/>
            <a:r>
              <a:rPr lang="en-US" sz="1600" dirty="0"/>
              <a:t>Enter Else:  f =1 … result = 0 </a:t>
            </a:r>
          </a:p>
          <a:p>
            <a:r>
              <a:rPr lang="en-US" sz="2000" dirty="0"/>
              <a:t>Enter 3</a:t>
            </a:r>
            <a:r>
              <a:rPr lang="en-US" sz="2000" baseline="30000" dirty="0"/>
              <a:t>rd</a:t>
            </a:r>
            <a:r>
              <a:rPr lang="en-US" sz="2000" dirty="0"/>
              <a:t> copy of </a:t>
            </a:r>
            <a:r>
              <a:rPr lang="en-US" sz="2000" dirty="0" err="1"/>
              <a:t>recursionDemo’s</a:t>
            </a:r>
            <a:r>
              <a:rPr lang="en-US" sz="2000" dirty="0"/>
              <a:t>: f = 1  …  result = 0</a:t>
            </a:r>
          </a:p>
          <a:p>
            <a:pPr lvl="1"/>
            <a:r>
              <a:rPr lang="en-US" sz="1600" dirty="0"/>
              <a:t>Enter Else:  f =0 … result = 0 </a:t>
            </a:r>
          </a:p>
          <a:p>
            <a:r>
              <a:rPr lang="en-US" sz="2000" dirty="0"/>
              <a:t>Enter 4th copy of </a:t>
            </a:r>
            <a:r>
              <a:rPr lang="en-US" sz="2000" dirty="0" err="1"/>
              <a:t>recursionDemo’s</a:t>
            </a:r>
            <a:r>
              <a:rPr lang="en-US" sz="2000" dirty="0"/>
              <a:t>: f = 0  …  result = 0</a:t>
            </a:r>
          </a:p>
          <a:p>
            <a:pPr lvl="1"/>
            <a:r>
              <a:rPr lang="en-US" sz="1600"/>
              <a:t>So “If” </a:t>
            </a:r>
            <a:r>
              <a:rPr lang="en-US" sz="1600" dirty="0"/>
              <a:t>is now true,  bottom of rabbit hole, set return to </a:t>
            </a:r>
            <a:r>
              <a:rPr lang="en-US" sz="1600"/>
              <a:t>10  return to 3</a:t>
            </a:r>
            <a:r>
              <a:rPr lang="en-US" sz="1600" baseline="30000"/>
              <a:t>rd</a:t>
            </a:r>
            <a:r>
              <a:rPr lang="en-US" sz="1600"/>
              <a:t> level</a:t>
            </a:r>
            <a:endParaRPr lang="en-US" sz="1600" dirty="0"/>
          </a:p>
          <a:p>
            <a:r>
              <a:rPr lang="en-US" sz="2000" dirty="0"/>
              <a:t>3</a:t>
            </a:r>
            <a:r>
              <a:rPr lang="en-US" sz="2000" baseline="30000" dirty="0"/>
              <a:t>rd</a:t>
            </a:r>
            <a:r>
              <a:rPr lang="en-US" sz="2000" dirty="0"/>
              <a:t> copy of </a:t>
            </a:r>
            <a:r>
              <a:rPr lang="en-US" sz="2000" dirty="0" err="1"/>
              <a:t>recursionDemo’s</a:t>
            </a:r>
            <a:r>
              <a:rPr lang="en-US" sz="2000" dirty="0"/>
              <a:t>, gets the return at 10, adds one, and returns to the 2</a:t>
            </a:r>
            <a:r>
              <a:rPr lang="en-US" sz="2000" baseline="30000" dirty="0"/>
              <a:t>nd</a:t>
            </a:r>
            <a:r>
              <a:rPr lang="en-US" sz="2000" dirty="0"/>
              <a:t> copy</a:t>
            </a:r>
          </a:p>
          <a:p>
            <a:r>
              <a:rPr lang="en-US" sz="2000" dirty="0"/>
              <a:t>2nd copy of </a:t>
            </a:r>
            <a:r>
              <a:rPr lang="en-US" sz="2000" dirty="0" err="1"/>
              <a:t>recursionDemo’s</a:t>
            </a:r>
            <a:r>
              <a:rPr lang="en-US" sz="2000" dirty="0"/>
              <a:t>, gets the return at 11, adds one, and returns to the 1</a:t>
            </a:r>
            <a:r>
              <a:rPr lang="en-US" sz="2000" baseline="30000" dirty="0"/>
              <a:t>st</a:t>
            </a:r>
            <a:r>
              <a:rPr lang="en-US" sz="2000" dirty="0"/>
              <a:t> copy</a:t>
            </a:r>
          </a:p>
          <a:p>
            <a:r>
              <a:rPr lang="en-US" sz="2000" dirty="0"/>
              <a:t>1st copy of </a:t>
            </a:r>
            <a:r>
              <a:rPr lang="en-US" sz="2000" dirty="0" err="1"/>
              <a:t>recursionDemo’s</a:t>
            </a:r>
            <a:r>
              <a:rPr lang="en-US" sz="2000" dirty="0"/>
              <a:t>, gets the return at 12, adds one, and returns to main</a:t>
            </a:r>
          </a:p>
          <a:p>
            <a:r>
              <a:rPr lang="en-US" sz="2000" dirty="0"/>
              <a:t>Main writes out the 13</a:t>
            </a:r>
          </a:p>
        </p:txBody>
      </p:sp>
    </p:spTree>
    <p:extLst>
      <p:ext uri="{BB962C8B-B14F-4D97-AF65-F5344CB8AC3E}">
        <p14:creationId xmlns:p14="http://schemas.microsoft.com/office/powerpoint/2010/main" val="2346772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about the problem</a:t>
            </a:r>
          </a:p>
        </p:txBody>
      </p:sp>
      <p:sp>
        <p:nvSpPr>
          <p:cNvPr id="3" name="Content Placeholder 2"/>
          <p:cNvSpPr>
            <a:spLocks noGrp="1"/>
          </p:cNvSpPr>
          <p:nvPr>
            <p:ph idx="1"/>
          </p:nvPr>
        </p:nvSpPr>
        <p:spPr/>
        <p:txBody>
          <a:bodyPr/>
          <a:lstStyle/>
          <a:p>
            <a:r>
              <a:rPr lang="en-US" dirty="0"/>
              <a:t>Of finding a file in  folder, that is inside of a folder, that is inside of another folder, etc.</a:t>
            </a:r>
          </a:p>
          <a:p>
            <a:r>
              <a:rPr lang="en-US" dirty="0"/>
              <a:t>Look at the next slides to visualize what you, a human would do.  You are using recursion.</a:t>
            </a:r>
          </a:p>
        </p:txBody>
      </p:sp>
    </p:spTree>
    <p:extLst>
      <p:ext uri="{BB962C8B-B14F-4D97-AF65-F5344CB8AC3E}">
        <p14:creationId xmlns:p14="http://schemas.microsoft.com/office/powerpoint/2010/main" val="1328680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400" dirty="0">
                <a:hlinkClick r:id="rId2"/>
              </a:rPr>
              <a:t>http://www2.hawaii.edu/~tp_200/lectureNotes/recursion.htm</a:t>
            </a:r>
            <a:endParaRPr lang="en-US" sz="2400" dirty="0"/>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r>
              <a:rPr lang="en-US" dirty="0"/>
              <a:t>Both iteration and recursion</a:t>
            </a:r>
          </a:p>
          <a:p>
            <a:pPr lvl="1"/>
            <a:r>
              <a:rPr lang="en-US" dirty="0"/>
              <a:t>are based on a control structure: Iteration uses a repetition structure (</a:t>
            </a:r>
            <a:r>
              <a:rPr lang="en-US" dirty="0" err="1"/>
              <a:t>i</a:t>
            </a:r>
            <a:r>
              <a:rPr lang="en-US" dirty="0"/>
              <a:t> from 1 to 5); recursion uses a selection structure (until x &gt;5).</a:t>
            </a:r>
          </a:p>
          <a:p>
            <a:pPr lvl="1"/>
            <a:r>
              <a:rPr lang="en-US" dirty="0"/>
              <a:t>involve repetition: Iteration explicitly uses a repetition structure; recursion achieves repetition through repeated method calls.</a:t>
            </a:r>
          </a:p>
          <a:p>
            <a:pPr lvl="1"/>
            <a:r>
              <a:rPr lang="en-US" dirty="0"/>
              <a:t>each involve a termination test: Iteration terminates when the loop-continuation condition fails; recursion terminates when a base case is recognized.</a:t>
            </a:r>
          </a:p>
          <a:p>
            <a:pPr lvl="1"/>
            <a:r>
              <a:rPr lang="en-US" dirty="0"/>
              <a:t>can run infinitely: An infinite loop occurs with iteration if the loop-continuation test never becomes false; infinite recursion occurs if the recursion step does not reduce the problem in a manner that converges on the base case.</a:t>
            </a:r>
          </a:p>
          <a:p>
            <a:r>
              <a:rPr lang="en-US" dirty="0"/>
              <a:t>Recursion repeatedly invokes the mechanism, and consequently the overhead, of method calls. This can be expensive in both processor time and memory space.</a:t>
            </a:r>
          </a:p>
          <a:p>
            <a:pPr lvl="1"/>
            <a:endParaRPr lang="en-US" sz="2400" dirty="0"/>
          </a:p>
          <a:p>
            <a:endParaRPr lang="en-US" sz="2800" dirty="0"/>
          </a:p>
        </p:txBody>
      </p:sp>
    </p:spTree>
    <p:extLst>
      <p:ext uri="{BB962C8B-B14F-4D97-AF65-F5344CB8AC3E}">
        <p14:creationId xmlns:p14="http://schemas.microsoft.com/office/powerpoint/2010/main" val="3066797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Autofit/>
          </a:bodyPr>
          <a:lstStyle/>
          <a:p>
            <a:r>
              <a:rPr lang="en-US" sz="3200" dirty="0"/>
              <a:t>Recursion Versus Iteration</a:t>
            </a:r>
            <a:br>
              <a:rPr lang="en-US" sz="3200" dirty="0"/>
            </a:br>
            <a:r>
              <a:rPr lang="en-US" sz="1600" dirty="0">
                <a:hlinkClick r:id="rId2"/>
              </a:rPr>
              <a:t>http://www.programmerinterview.com/index.php/recursion/recursion-versus-iteration/</a:t>
            </a:r>
            <a:endParaRPr lang="en-US" sz="1600" dirty="0"/>
          </a:p>
        </p:txBody>
      </p:sp>
      <p:sp>
        <p:nvSpPr>
          <p:cNvPr id="3" name="Content Placeholder 2"/>
          <p:cNvSpPr>
            <a:spLocks noGrp="1"/>
          </p:cNvSpPr>
          <p:nvPr>
            <p:ph idx="1"/>
          </p:nvPr>
        </p:nvSpPr>
        <p:spPr>
          <a:xfrm>
            <a:off x="304800" y="1295400"/>
            <a:ext cx="8610600" cy="5410200"/>
          </a:xfrm>
        </p:spPr>
        <p:txBody>
          <a:bodyPr>
            <a:normAutofit/>
          </a:bodyPr>
          <a:lstStyle/>
          <a:p>
            <a:r>
              <a:rPr lang="en-US" sz="2400" dirty="0"/>
              <a:t>The fact is that recursion is rarely the most efficient approach to solving a problem, and iteration is almost always more efficient.</a:t>
            </a:r>
          </a:p>
          <a:p>
            <a:r>
              <a:rPr lang="en-US" sz="2400" dirty="0"/>
              <a:t>This is because there is usually more overhead associated with making recursive calls due to the fact that the call stack is so heavily used during recursion. This means that many computer programming languages will spend more time maintaining the call stack then they will actually performing the needed calculations.</a:t>
            </a:r>
          </a:p>
          <a:p>
            <a:pPr marL="0" indent="0">
              <a:buNone/>
            </a:pPr>
            <a:endParaRPr lang="en-US" sz="2400" dirty="0"/>
          </a:p>
          <a:p>
            <a:endParaRPr lang="en-US" sz="2400" dirty="0"/>
          </a:p>
        </p:txBody>
      </p:sp>
    </p:spTree>
    <p:extLst>
      <p:ext uri="{BB962C8B-B14F-4D97-AF65-F5344CB8AC3E}">
        <p14:creationId xmlns:p14="http://schemas.microsoft.com/office/powerpoint/2010/main" val="535183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Autofit/>
          </a:bodyPr>
          <a:lstStyle/>
          <a:p>
            <a:r>
              <a:rPr lang="en-US" sz="3200" dirty="0"/>
              <a:t>Recursion Versus Iteration</a:t>
            </a:r>
            <a:br>
              <a:rPr lang="en-US" sz="3200" dirty="0"/>
            </a:br>
            <a:r>
              <a:rPr lang="en-US" sz="1600" dirty="0">
                <a:hlinkClick r:id="rId2"/>
              </a:rPr>
              <a:t>http://www.programmerinterview.com/index.php/recursion/recursion-versus-iteration/</a:t>
            </a:r>
            <a:endParaRPr lang="en-US" sz="1600" dirty="0"/>
          </a:p>
        </p:txBody>
      </p:sp>
      <p:sp>
        <p:nvSpPr>
          <p:cNvPr id="3" name="Content Placeholder 2"/>
          <p:cNvSpPr>
            <a:spLocks noGrp="1"/>
          </p:cNvSpPr>
          <p:nvPr>
            <p:ph idx="1"/>
          </p:nvPr>
        </p:nvSpPr>
        <p:spPr>
          <a:xfrm>
            <a:off x="304800" y="1295400"/>
            <a:ext cx="8610600" cy="5410200"/>
          </a:xfrm>
        </p:spPr>
        <p:txBody>
          <a:bodyPr>
            <a:normAutofit/>
          </a:bodyPr>
          <a:lstStyle/>
          <a:p>
            <a:r>
              <a:rPr lang="en-US" sz="2400" dirty="0"/>
              <a:t>Does recursion use more memory than iteration?</a:t>
            </a:r>
          </a:p>
          <a:p>
            <a:pPr lvl="1"/>
            <a:r>
              <a:rPr lang="en-US" sz="2000" dirty="0"/>
              <a:t>Generally it does because of the extensive use of the call stack.</a:t>
            </a:r>
          </a:p>
          <a:p>
            <a:r>
              <a:rPr lang="en-US" sz="2400" dirty="0"/>
              <a:t>Should I use recursion or iteration?</a:t>
            </a:r>
          </a:p>
          <a:p>
            <a:pPr lvl="1"/>
            <a:r>
              <a:rPr lang="en-US" sz="2000" dirty="0"/>
              <a:t>Recursion is generally used because of the fact that it is simpler to implement, and it is usually more ‘elegant’ than iterative solutions. </a:t>
            </a:r>
          </a:p>
          <a:p>
            <a:pPr lvl="1"/>
            <a:r>
              <a:rPr lang="en-US" sz="2000" dirty="0"/>
              <a:t>Anything that’s done in recursion can also be done iteratively.</a:t>
            </a:r>
          </a:p>
          <a:p>
            <a:pPr lvl="1"/>
            <a:r>
              <a:rPr lang="en-US" sz="2000" dirty="0"/>
              <a:t>But, depending on the problem that you are trying to solve, that performance drawback can be very insignificant – in which case it makes sense to use recursion. </a:t>
            </a:r>
          </a:p>
          <a:p>
            <a:pPr lvl="1"/>
            <a:r>
              <a:rPr lang="en-US" sz="2000" dirty="0"/>
              <a:t>With recursion, you also get the added benefit that other programmers can more easily understand your code – which is always a good thing to have.</a:t>
            </a:r>
          </a:p>
          <a:p>
            <a:pPr lvl="1"/>
            <a:r>
              <a:rPr lang="en-US" sz="2000" dirty="0"/>
              <a:t>We will look at a program, 8th-BtoP-Iterat-Recur later, and compare</a:t>
            </a:r>
          </a:p>
          <a:p>
            <a:endParaRPr lang="en-US" sz="2400" dirty="0"/>
          </a:p>
          <a:p>
            <a:endParaRPr lang="en-US" sz="2400" dirty="0"/>
          </a:p>
        </p:txBody>
      </p:sp>
    </p:spTree>
    <p:extLst>
      <p:ext uri="{BB962C8B-B14F-4D97-AF65-F5344CB8AC3E}">
        <p14:creationId xmlns:p14="http://schemas.microsoft.com/office/powerpoint/2010/main" val="1364466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sz="3600" dirty="0"/>
              <a:t>Looking for file </a:t>
            </a:r>
            <a:r>
              <a:rPr lang="en-US" sz="3600" dirty="0" err="1"/>
              <a:t>wordpad.exe.mui</a:t>
            </a:r>
            <a:br>
              <a:rPr lang="en-US" sz="3600" dirty="0"/>
            </a:br>
            <a:r>
              <a:rPr lang="en-US" sz="3600" dirty="0"/>
              <a:t>you think it is somewhere under Program Files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1443037"/>
            <a:ext cx="6172200" cy="3971925"/>
          </a:xfrm>
          <a:prstGeom prst="rect">
            <a:avLst/>
          </a:prstGeom>
        </p:spPr>
      </p:pic>
      <p:sp>
        <p:nvSpPr>
          <p:cNvPr id="5" name="Right Arrow 4"/>
          <p:cNvSpPr/>
          <p:nvPr/>
        </p:nvSpPr>
        <p:spPr>
          <a:xfrm>
            <a:off x="2438400" y="4800600"/>
            <a:ext cx="762000" cy="3048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33600" y="5791200"/>
            <a:ext cx="3025124" cy="369332"/>
          </a:xfrm>
          <a:prstGeom prst="rect">
            <a:avLst/>
          </a:prstGeom>
          <a:noFill/>
        </p:spPr>
        <p:txBody>
          <a:bodyPr wrap="none" rtlCol="0">
            <a:spAutoFit/>
          </a:bodyPr>
          <a:lstStyle/>
          <a:p>
            <a:r>
              <a:rPr lang="en-US" dirty="0"/>
              <a:t>So you double click that folder</a:t>
            </a:r>
          </a:p>
        </p:txBody>
      </p:sp>
    </p:spTree>
    <p:extLst>
      <p:ext uri="{BB962C8B-B14F-4D97-AF65-F5344CB8AC3E}">
        <p14:creationId xmlns:p14="http://schemas.microsoft.com/office/powerpoint/2010/main" val="687541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6387" y="1872456"/>
            <a:ext cx="5991225" cy="3981450"/>
          </a:xfrm>
        </p:spPr>
      </p:pic>
      <p:sp>
        <p:nvSpPr>
          <p:cNvPr id="5" name="Right Arrow 4"/>
          <p:cNvSpPr/>
          <p:nvPr/>
        </p:nvSpPr>
        <p:spPr>
          <a:xfrm>
            <a:off x="2514600" y="3810000"/>
            <a:ext cx="762000" cy="3048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86000" y="6019800"/>
            <a:ext cx="3298147" cy="369332"/>
          </a:xfrm>
          <a:prstGeom prst="rect">
            <a:avLst/>
          </a:prstGeom>
          <a:noFill/>
        </p:spPr>
        <p:txBody>
          <a:bodyPr wrap="none" rtlCol="0">
            <a:spAutoFit/>
          </a:bodyPr>
          <a:lstStyle/>
          <a:p>
            <a:r>
              <a:rPr lang="en-US" dirty="0"/>
              <a:t>again you double click that folder</a:t>
            </a:r>
          </a:p>
        </p:txBody>
      </p:sp>
    </p:spTree>
    <p:extLst>
      <p:ext uri="{BB962C8B-B14F-4D97-AF65-F5344CB8AC3E}">
        <p14:creationId xmlns:p14="http://schemas.microsoft.com/office/powerpoint/2010/main" val="1793465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812" y="1877219"/>
            <a:ext cx="6048375" cy="3971925"/>
          </a:xfrm>
        </p:spPr>
      </p:pic>
      <p:sp>
        <p:nvSpPr>
          <p:cNvPr id="5" name="Right Arrow 4"/>
          <p:cNvSpPr/>
          <p:nvPr/>
        </p:nvSpPr>
        <p:spPr>
          <a:xfrm>
            <a:off x="2514600" y="3200400"/>
            <a:ext cx="762000" cy="3048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86000" y="6019800"/>
            <a:ext cx="3298147" cy="369332"/>
          </a:xfrm>
          <a:prstGeom prst="rect">
            <a:avLst/>
          </a:prstGeom>
          <a:noFill/>
        </p:spPr>
        <p:txBody>
          <a:bodyPr wrap="none" rtlCol="0">
            <a:spAutoFit/>
          </a:bodyPr>
          <a:lstStyle/>
          <a:p>
            <a:r>
              <a:rPr lang="en-US" dirty="0"/>
              <a:t>again you double click that folder</a:t>
            </a:r>
          </a:p>
        </p:txBody>
      </p:sp>
    </p:spTree>
    <p:extLst>
      <p:ext uri="{BB962C8B-B14F-4D97-AF65-F5344CB8AC3E}">
        <p14:creationId xmlns:p14="http://schemas.microsoft.com/office/powerpoint/2010/main" val="15902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853406"/>
            <a:ext cx="6400800" cy="4019550"/>
          </a:xfrm>
        </p:spPr>
      </p:pic>
      <p:sp>
        <p:nvSpPr>
          <p:cNvPr id="5" name="Right Arrow 4"/>
          <p:cNvSpPr/>
          <p:nvPr/>
        </p:nvSpPr>
        <p:spPr>
          <a:xfrm>
            <a:off x="2362200" y="3429000"/>
            <a:ext cx="762000" cy="3048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86000" y="6019800"/>
            <a:ext cx="3298147" cy="369332"/>
          </a:xfrm>
          <a:prstGeom prst="rect">
            <a:avLst/>
          </a:prstGeom>
          <a:noFill/>
        </p:spPr>
        <p:txBody>
          <a:bodyPr wrap="none" rtlCol="0">
            <a:spAutoFit/>
          </a:bodyPr>
          <a:lstStyle/>
          <a:p>
            <a:r>
              <a:rPr lang="en-US" dirty="0"/>
              <a:t>again you double click that folder</a:t>
            </a:r>
          </a:p>
        </p:txBody>
      </p:sp>
    </p:spTree>
    <p:extLst>
      <p:ext uri="{BB962C8B-B14F-4D97-AF65-F5344CB8AC3E}">
        <p14:creationId xmlns:p14="http://schemas.microsoft.com/office/powerpoint/2010/main" val="2140326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 it! Filename = search string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5437" y="1839119"/>
            <a:ext cx="5953125" cy="4048125"/>
          </a:xfrm>
        </p:spPr>
      </p:pic>
      <p:sp>
        <p:nvSpPr>
          <p:cNvPr id="5" name="Right Arrow 4"/>
          <p:cNvSpPr/>
          <p:nvPr/>
        </p:nvSpPr>
        <p:spPr>
          <a:xfrm>
            <a:off x="2514600" y="3048000"/>
            <a:ext cx="762000" cy="3048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24000" y="6019800"/>
            <a:ext cx="6891567" cy="369332"/>
          </a:xfrm>
          <a:prstGeom prst="rect">
            <a:avLst/>
          </a:prstGeom>
          <a:noFill/>
        </p:spPr>
        <p:txBody>
          <a:bodyPr wrap="none" rtlCol="0">
            <a:spAutoFit/>
          </a:bodyPr>
          <a:lstStyle/>
          <a:p>
            <a:r>
              <a:rPr lang="en-US" dirty="0"/>
              <a:t>This is the end of the recursion, as you meet a condition (found the file)</a:t>
            </a:r>
          </a:p>
        </p:txBody>
      </p:sp>
    </p:spTree>
    <p:extLst>
      <p:ext uri="{BB962C8B-B14F-4D97-AF65-F5344CB8AC3E}">
        <p14:creationId xmlns:p14="http://schemas.microsoft.com/office/powerpoint/2010/main" val="19409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Yet another</a:t>
            </a:r>
          </a:p>
        </p:txBody>
      </p:sp>
      <p:sp>
        <p:nvSpPr>
          <p:cNvPr id="3" name="Content Placeholder 2"/>
          <p:cNvSpPr>
            <a:spLocks noGrp="1"/>
          </p:cNvSpPr>
          <p:nvPr>
            <p:ph idx="1"/>
          </p:nvPr>
        </p:nvSpPr>
        <p:spPr/>
        <p:txBody>
          <a:bodyPr>
            <a:noAutofit/>
          </a:bodyPr>
          <a:lstStyle/>
          <a:p>
            <a:pPr marL="0" indent="0">
              <a:buNone/>
            </a:pPr>
            <a:endParaRPr lang="en-US" sz="2000" dirty="0"/>
          </a:p>
          <a:p>
            <a:pPr marL="0" indent="0">
              <a:buNone/>
            </a:pPr>
            <a:r>
              <a:rPr lang="en-US" sz="2000" dirty="0"/>
              <a:t>A child couldn't sleep, so her mother told a story about a little frog,</a:t>
            </a:r>
          </a:p>
          <a:p>
            <a:pPr marL="0" indent="0">
              <a:buNone/>
            </a:pPr>
            <a:r>
              <a:rPr lang="en-US" sz="2000" dirty="0"/>
              <a:t>     who couldn't sleep, so the frog's mother told a story about a little bear,</a:t>
            </a:r>
          </a:p>
          <a:p>
            <a:pPr marL="0" indent="0">
              <a:buNone/>
            </a:pPr>
            <a:r>
              <a:rPr lang="en-US" sz="2000" dirty="0"/>
              <a:t>           who couldn't sleep, so bear's mother told a story about a little weasel</a:t>
            </a:r>
          </a:p>
          <a:p>
            <a:pPr marL="0" indent="0">
              <a:buNone/>
            </a:pPr>
            <a:r>
              <a:rPr lang="en-US" sz="2000"/>
              <a:t>         ...</a:t>
            </a:r>
            <a:r>
              <a:rPr lang="en-US" sz="2000" dirty="0"/>
              <a:t>who fell asleep.</a:t>
            </a:r>
          </a:p>
          <a:p>
            <a:pPr marL="0" indent="0">
              <a:buNone/>
            </a:pPr>
            <a:r>
              <a:rPr lang="en-US" sz="2000" dirty="0"/>
              <a:t>     ...and the little bear fell asleep;</a:t>
            </a:r>
          </a:p>
          <a:p>
            <a:pPr marL="0" indent="0">
              <a:buNone/>
            </a:pPr>
            <a:r>
              <a:rPr lang="en-US" sz="2000" dirty="0"/>
              <a:t>  ...and the little frog fell asleep;</a:t>
            </a:r>
          </a:p>
          <a:p>
            <a:pPr marL="0" indent="0">
              <a:buNone/>
            </a:pPr>
            <a:r>
              <a:rPr lang="en-US" sz="2000" dirty="0"/>
              <a:t>...and the child fell asleep.</a:t>
            </a:r>
          </a:p>
        </p:txBody>
      </p:sp>
    </p:spTree>
    <p:extLst>
      <p:ext uri="{BB962C8B-B14F-4D97-AF65-F5344CB8AC3E}">
        <p14:creationId xmlns:p14="http://schemas.microsoft.com/office/powerpoint/2010/main" val="2075955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a:t>Recursion</a:t>
            </a:r>
            <a:endParaRPr lang="en-US" sz="3600" dirty="0"/>
          </a:p>
        </p:txBody>
      </p:sp>
      <p:sp>
        <p:nvSpPr>
          <p:cNvPr id="3" name="Content Placeholder 2"/>
          <p:cNvSpPr>
            <a:spLocks noGrp="1"/>
          </p:cNvSpPr>
          <p:nvPr>
            <p:ph idx="1"/>
          </p:nvPr>
        </p:nvSpPr>
        <p:spPr>
          <a:xfrm>
            <a:off x="457200" y="990600"/>
            <a:ext cx="8229600" cy="5135563"/>
          </a:xfrm>
        </p:spPr>
        <p:txBody>
          <a:bodyPr>
            <a:normAutofit/>
          </a:bodyPr>
          <a:lstStyle/>
          <a:p>
            <a:r>
              <a:rPr lang="en-US" sz="2800" dirty="0"/>
              <a:t>Recursive code is done by writing a method, and that method calls itself, over and over again, until some end condition it detected, and then it returns its way over and over again, back to the initial call. </a:t>
            </a:r>
          </a:p>
          <a:p>
            <a:endParaRPr lang="en-US" sz="2800" dirty="0"/>
          </a:p>
          <a:p>
            <a:r>
              <a:rPr lang="en-US" sz="2800" dirty="0"/>
              <a:t>Each time it calls itself, the system saves that “level’s variables (on the stack) and then the next lower level uses its own unique variable values.  So if it were to walk down 5 levels of calling itself, there will be 5 values for every variable in the method, all with the same name, but only one of them is “active”.</a:t>
            </a:r>
          </a:p>
        </p:txBody>
      </p:sp>
    </p:spTree>
    <p:extLst>
      <p:ext uri="{BB962C8B-B14F-4D97-AF65-F5344CB8AC3E}">
        <p14:creationId xmlns:p14="http://schemas.microsoft.com/office/powerpoint/2010/main" val="1026666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1656</TotalTime>
  <Words>1661</Words>
  <Application>Microsoft Office PowerPoint</Application>
  <PresentationFormat>On-screen Show (4:3)</PresentationFormat>
  <Paragraphs>163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Consolas</vt:lpstr>
      <vt:lpstr>Office Theme</vt:lpstr>
      <vt:lpstr>Recursion: to understand recursion, you first have to understand recursion.</vt:lpstr>
      <vt:lpstr>Think about the problem</vt:lpstr>
      <vt:lpstr>Looking for file wordpad.exe.mui you think it is somewhere under Program Files</vt:lpstr>
      <vt:lpstr>PowerPoint Presentation</vt:lpstr>
      <vt:lpstr>PowerPoint Presentation</vt:lpstr>
      <vt:lpstr>PowerPoint Presentation</vt:lpstr>
      <vt:lpstr>Found it! Filename = search string</vt:lpstr>
      <vt:lpstr>Yet another</vt:lpstr>
      <vt:lpstr>Recursion</vt:lpstr>
      <vt:lpstr>Recursion</vt:lpstr>
      <vt:lpstr>From a Michael Panitz video</vt:lpstr>
      <vt:lpstr>PowerPoint Presentation</vt:lpstr>
      <vt:lpstr>http://www2.hawaii.edu/~tp_200/lectureNotes/recursion.htm</vt:lpstr>
      <vt:lpstr>Simplistic 1st  example</vt:lpstr>
      <vt:lpstr>Simplistic 1st  example  is at 1st-Recursion,but let’s build it ourself</vt:lpstr>
      <vt:lpstr>PowerPoint Presentation</vt:lpstr>
      <vt:lpstr>PowerPoint Presentation</vt:lpstr>
      <vt:lpstr>PowerPoint Presentation</vt:lpstr>
      <vt:lpstr>Single step, watch the variables and the call stack</vt:lpstr>
      <vt:lpstr>http://www2.hawaii.edu/~tp_200/lectureNotes/recursion.htm</vt:lpstr>
      <vt:lpstr>Recursion Versus Iteration http://www.programmerinterview.com/index.php/recursion/recursion-versus-iteration/</vt:lpstr>
      <vt:lpstr>Recursion Versus Iteration http://www.programmerinterview.com/index.php/recursion/recursion-versus-iteration/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ADO.NET</dc:title>
  <dc:creator>Kurt Friedrich</dc:creator>
  <cp:lastModifiedBy>Kurt Friedrich</cp:lastModifiedBy>
  <cp:revision>133</cp:revision>
  <dcterms:created xsi:type="dcterms:W3CDTF">2013-01-27T23:57:48Z</dcterms:created>
  <dcterms:modified xsi:type="dcterms:W3CDTF">2017-05-02T03:13:02Z</dcterms:modified>
</cp:coreProperties>
</file>