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2" r:id="rId4"/>
    <p:sldId id="293" r:id="rId5"/>
    <p:sldId id="294" r:id="rId6"/>
    <p:sldId id="295" r:id="rId7"/>
    <p:sldId id="289" r:id="rId8"/>
    <p:sldId id="291" r:id="rId9"/>
    <p:sldId id="288" r:id="rId10"/>
    <p:sldId id="29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14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0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3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1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6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6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9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1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4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3F05-1E56-41FD-8B47-EADA3141F8B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>
            <a:normAutofit/>
          </a:bodyPr>
          <a:lstStyle/>
          <a:p>
            <a:pPr fontAlgn="base"/>
            <a:r>
              <a:rPr lang="en-US" sz="4000" b="1" dirty="0" smtClean="0"/>
              <a:t>BST: Binary Search Tree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562600"/>
            <a:ext cx="6400800" cy="106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Kurt Friedrich</a:t>
            </a:r>
          </a:p>
          <a:p>
            <a:r>
              <a:rPr lang="en-US" sz="2400" dirty="0" smtClean="0"/>
              <a:t>Spring 2015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971800" y="2590800"/>
            <a:ext cx="32817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More methods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26892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Sample BST</a:t>
            </a:r>
            <a:endParaRPr lang="en-US" sz="3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886200" y="914400"/>
            <a:ext cx="1219200" cy="762000"/>
            <a:chOff x="1219200" y="1752600"/>
            <a:chExt cx="1219200" cy="762000"/>
          </a:xfrm>
        </p:grpSpPr>
        <p:sp>
          <p:nvSpPr>
            <p:cNvPr id="5" name="Rectangle 4"/>
            <p:cNvSpPr/>
            <p:nvPr/>
          </p:nvSpPr>
          <p:spPr>
            <a:xfrm>
              <a:off x="1219200" y="1752600"/>
              <a:ext cx="1219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288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Right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192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Left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066800" y="990600"/>
            <a:ext cx="609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Top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Node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0600" y="697468"/>
            <a:ext cx="80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bstTop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057400" y="2057400"/>
            <a:ext cx="1219200" cy="762000"/>
            <a:chOff x="1219200" y="1752600"/>
            <a:chExt cx="1219200" cy="762000"/>
          </a:xfrm>
        </p:grpSpPr>
        <p:sp>
          <p:nvSpPr>
            <p:cNvPr id="14" name="Rectangle 13"/>
            <p:cNvSpPr/>
            <p:nvPr/>
          </p:nvSpPr>
          <p:spPr>
            <a:xfrm>
              <a:off x="1219200" y="1752600"/>
              <a:ext cx="1219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288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Right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192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Left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24600" y="2057400"/>
            <a:ext cx="1219200" cy="762000"/>
            <a:chOff x="1219200" y="1752600"/>
            <a:chExt cx="1219200" cy="762000"/>
          </a:xfrm>
        </p:grpSpPr>
        <p:sp>
          <p:nvSpPr>
            <p:cNvPr id="18" name="Rectangle 17"/>
            <p:cNvSpPr/>
            <p:nvPr/>
          </p:nvSpPr>
          <p:spPr>
            <a:xfrm>
              <a:off x="1219200" y="1752600"/>
              <a:ext cx="1219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72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288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Right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192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Left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066800" y="3352800"/>
            <a:ext cx="1219200" cy="762000"/>
            <a:chOff x="1219200" y="1752600"/>
            <a:chExt cx="1219200" cy="762000"/>
          </a:xfrm>
        </p:grpSpPr>
        <p:sp>
          <p:nvSpPr>
            <p:cNvPr id="22" name="Rectangle 21"/>
            <p:cNvSpPr/>
            <p:nvPr/>
          </p:nvSpPr>
          <p:spPr>
            <a:xfrm>
              <a:off x="1219200" y="1752600"/>
              <a:ext cx="1219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288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Right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92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Left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733800" y="3352800"/>
            <a:ext cx="1219200" cy="762000"/>
            <a:chOff x="1219200" y="1752600"/>
            <a:chExt cx="1219200" cy="762000"/>
          </a:xfrm>
        </p:grpSpPr>
        <p:sp>
          <p:nvSpPr>
            <p:cNvPr id="26" name="Rectangle 25"/>
            <p:cNvSpPr/>
            <p:nvPr/>
          </p:nvSpPr>
          <p:spPr>
            <a:xfrm>
              <a:off x="1219200" y="1752600"/>
              <a:ext cx="1219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288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192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Left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410200" y="3352800"/>
            <a:ext cx="1219200" cy="762000"/>
            <a:chOff x="1219200" y="1752600"/>
            <a:chExt cx="1219200" cy="762000"/>
          </a:xfrm>
        </p:grpSpPr>
        <p:sp>
          <p:nvSpPr>
            <p:cNvPr id="30" name="Rectangle 29"/>
            <p:cNvSpPr/>
            <p:nvPr/>
          </p:nvSpPr>
          <p:spPr>
            <a:xfrm>
              <a:off x="1219200" y="1752600"/>
              <a:ext cx="1219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288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Right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2192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Null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467600" y="3352800"/>
            <a:ext cx="1219200" cy="762000"/>
            <a:chOff x="1219200" y="1752600"/>
            <a:chExt cx="1219200" cy="762000"/>
          </a:xfrm>
        </p:grpSpPr>
        <p:sp>
          <p:nvSpPr>
            <p:cNvPr id="34" name="Rectangle 33"/>
            <p:cNvSpPr/>
            <p:nvPr/>
          </p:nvSpPr>
          <p:spPr>
            <a:xfrm>
              <a:off x="1219200" y="1752600"/>
              <a:ext cx="1219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76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8288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Null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2192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Left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752600" y="4572000"/>
            <a:ext cx="1219200" cy="762000"/>
            <a:chOff x="1219200" y="1752600"/>
            <a:chExt cx="1219200" cy="762000"/>
          </a:xfrm>
        </p:grpSpPr>
        <p:sp>
          <p:nvSpPr>
            <p:cNvPr id="38" name="Rectangle 37"/>
            <p:cNvSpPr/>
            <p:nvPr/>
          </p:nvSpPr>
          <p:spPr>
            <a:xfrm>
              <a:off x="1219200" y="1752600"/>
              <a:ext cx="1219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8288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2192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Null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172200" y="4572000"/>
            <a:ext cx="1219200" cy="762000"/>
            <a:chOff x="1219200" y="1752600"/>
            <a:chExt cx="1219200" cy="762000"/>
          </a:xfrm>
        </p:grpSpPr>
        <p:sp>
          <p:nvSpPr>
            <p:cNvPr id="46" name="Rectangle 45"/>
            <p:cNvSpPr/>
            <p:nvPr/>
          </p:nvSpPr>
          <p:spPr>
            <a:xfrm>
              <a:off x="1219200" y="1752600"/>
              <a:ext cx="1219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288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Right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2192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Left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04800" y="4572000"/>
            <a:ext cx="1219200" cy="762000"/>
            <a:chOff x="1219200" y="1752600"/>
            <a:chExt cx="1219200" cy="762000"/>
          </a:xfrm>
        </p:grpSpPr>
        <p:sp>
          <p:nvSpPr>
            <p:cNvPr id="54" name="Rectangle 53"/>
            <p:cNvSpPr/>
            <p:nvPr/>
          </p:nvSpPr>
          <p:spPr>
            <a:xfrm>
              <a:off x="1219200" y="1752600"/>
              <a:ext cx="1219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8288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192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Null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200400" y="4572000"/>
            <a:ext cx="1219200" cy="762000"/>
            <a:chOff x="1219200" y="1752600"/>
            <a:chExt cx="1219200" cy="762000"/>
          </a:xfrm>
        </p:grpSpPr>
        <p:sp>
          <p:nvSpPr>
            <p:cNvPr id="58" name="Rectangle 57"/>
            <p:cNvSpPr/>
            <p:nvPr/>
          </p:nvSpPr>
          <p:spPr>
            <a:xfrm>
              <a:off x="1219200" y="1752600"/>
              <a:ext cx="1219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288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2192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Null</a:t>
              </a:r>
            </a:p>
          </p:txBody>
        </p:sp>
      </p:grpSp>
      <p:cxnSp>
        <p:nvCxnSpPr>
          <p:cNvPr id="62" name="Straight Arrow Connector 61"/>
          <p:cNvCxnSpPr>
            <a:stCxn id="11" idx="3"/>
          </p:cNvCxnSpPr>
          <p:nvPr/>
        </p:nvCxnSpPr>
        <p:spPr>
          <a:xfrm>
            <a:off x="1676400" y="1219200"/>
            <a:ext cx="2209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14" idx="0"/>
          </p:cNvCxnSpPr>
          <p:nvPr/>
        </p:nvCxnSpPr>
        <p:spPr>
          <a:xfrm flipH="1">
            <a:off x="2667000" y="1676400"/>
            <a:ext cx="12192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18" idx="0"/>
          </p:cNvCxnSpPr>
          <p:nvPr/>
        </p:nvCxnSpPr>
        <p:spPr>
          <a:xfrm>
            <a:off x="5105400" y="1676400"/>
            <a:ext cx="18288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34" idx="0"/>
          </p:cNvCxnSpPr>
          <p:nvPr/>
        </p:nvCxnSpPr>
        <p:spPr>
          <a:xfrm>
            <a:off x="7543800" y="2819400"/>
            <a:ext cx="53340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22" idx="0"/>
          </p:cNvCxnSpPr>
          <p:nvPr/>
        </p:nvCxnSpPr>
        <p:spPr>
          <a:xfrm flipH="1">
            <a:off x="1676400" y="2819400"/>
            <a:ext cx="38100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26" idx="0"/>
          </p:cNvCxnSpPr>
          <p:nvPr/>
        </p:nvCxnSpPr>
        <p:spPr>
          <a:xfrm>
            <a:off x="3276600" y="2819400"/>
            <a:ext cx="106680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30" idx="0"/>
          </p:cNvCxnSpPr>
          <p:nvPr/>
        </p:nvCxnSpPr>
        <p:spPr>
          <a:xfrm flipH="1">
            <a:off x="6019800" y="2819400"/>
            <a:ext cx="53340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46" idx="0"/>
          </p:cNvCxnSpPr>
          <p:nvPr/>
        </p:nvCxnSpPr>
        <p:spPr>
          <a:xfrm>
            <a:off x="6629400" y="4114800"/>
            <a:ext cx="1524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914400" y="4114800"/>
            <a:ext cx="1524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38" idx="0"/>
          </p:cNvCxnSpPr>
          <p:nvPr/>
        </p:nvCxnSpPr>
        <p:spPr>
          <a:xfrm>
            <a:off x="2286000" y="4114800"/>
            <a:ext cx="762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58" idx="0"/>
          </p:cNvCxnSpPr>
          <p:nvPr/>
        </p:nvCxnSpPr>
        <p:spPr>
          <a:xfrm>
            <a:off x="3733800" y="4114800"/>
            <a:ext cx="762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914400" y="5715000"/>
            <a:ext cx="1219200" cy="762000"/>
            <a:chOff x="1219200" y="1752600"/>
            <a:chExt cx="1219200" cy="762000"/>
          </a:xfrm>
        </p:grpSpPr>
        <p:sp>
          <p:nvSpPr>
            <p:cNvPr id="96" name="Rectangle 95"/>
            <p:cNvSpPr/>
            <p:nvPr/>
          </p:nvSpPr>
          <p:spPr>
            <a:xfrm>
              <a:off x="1219200" y="1752600"/>
              <a:ext cx="1219200" cy="3048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828800" y="2057400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219200" y="2057400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Null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209800" y="6248400"/>
            <a:ext cx="233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New node to be added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9172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>
            <a:normAutofit/>
          </a:bodyPr>
          <a:lstStyle/>
          <a:p>
            <a:pPr fontAlgn="base"/>
            <a:r>
              <a:rPr lang="en-US" sz="4000" b="1" dirty="0" smtClean="0"/>
              <a:t>BST: Binary Search Tree</a:t>
            </a:r>
            <a:endParaRPr lang="en-US" sz="4000" b="1" dirty="0"/>
          </a:p>
        </p:txBody>
      </p:sp>
      <p:pic>
        <p:nvPicPr>
          <p:cNvPr id="1028" name="Picture 4" descr="http://1.bp.blogspot.com/_UElib2WLeDE/TO7ejbeZT6I/AAAAAAAACY8/ObPohELAfV4/s1600/height_balanced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6200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0" y="6172200"/>
            <a:ext cx="1135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LeftNode</a:t>
            </a:r>
            <a:r>
              <a:rPr lang="en-US" sz="1400" dirty="0" smtClean="0"/>
              <a:t> Ref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023167" y="6169223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RightNode</a:t>
            </a:r>
            <a:r>
              <a:rPr lang="en-US" sz="1400" dirty="0" smtClean="0"/>
              <a:t> Ref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4495800" y="220980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20" name="Oval 19"/>
          <p:cNvSpPr/>
          <p:nvPr/>
        </p:nvSpPr>
        <p:spPr>
          <a:xfrm>
            <a:off x="4724400" y="220980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438400" y="3048000"/>
            <a:ext cx="457200" cy="228600"/>
            <a:chOff x="4648200" y="2286000"/>
            <a:chExt cx="457200" cy="228600"/>
          </a:xfrm>
        </p:grpSpPr>
        <p:sp>
          <p:nvSpPr>
            <p:cNvPr id="21" name="Oval 20"/>
            <p:cNvSpPr/>
            <p:nvPr/>
          </p:nvSpPr>
          <p:spPr>
            <a:xfrm>
              <a:off x="4648200" y="2286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4876800" y="2286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47800" y="3962400"/>
            <a:ext cx="457200" cy="228600"/>
            <a:chOff x="4648200" y="2286000"/>
            <a:chExt cx="457200" cy="228600"/>
          </a:xfrm>
        </p:grpSpPr>
        <p:sp>
          <p:nvSpPr>
            <p:cNvPr id="25" name="Oval 24"/>
            <p:cNvSpPr/>
            <p:nvPr/>
          </p:nvSpPr>
          <p:spPr>
            <a:xfrm>
              <a:off x="4648200" y="2286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4876800" y="2286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62000" y="4800600"/>
            <a:ext cx="457200" cy="228600"/>
            <a:chOff x="4648200" y="2286000"/>
            <a:chExt cx="457200" cy="228600"/>
          </a:xfrm>
        </p:grpSpPr>
        <p:sp>
          <p:nvSpPr>
            <p:cNvPr id="28" name="Oval 27"/>
            <p:cNvSpPr/>
            <p:nvPr/>
          </p:nvSpPr>
          <p:spPr>
            <a:xfrm>
              <a:off x="4648200" y="2286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4876800" y="2286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133600" y="4876800"/>
            <a:ext cx="457200" cy="228600"/>
            <a:chOff x="4648200" y="2286000"/>
            <a:chExt cx="457200" cy="228600"/>
          </a:xfrm>
        </p:grpSpPr>
        <p:sp>
          <p:nvSpPr>
            <p:cNvPr id="31" name="Oval 30"/>
            <p:cNvSpPr/>
            <p:nvPr/>
          </p:nvSpPr>
          <p:spPr>
            <a:xfrm>
              <a:off x="4648200" y="2286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4876800" y="2286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71800" y="4800600"/>
            <a:ext cx="457200" cy="228600"/>
            <a:chOff x="4648200" y="2286000"/>
            <a:chExt cx="457200" cy="228600"/>
          </a:xfrm>
        </p:grpSpPr>
        <p:sp>
          <p:nvSpPr>
            <p:cNvPr id="34" name="Oval 33"/>
            <p:cNvSpPr/>
            <p:nvPr/>
          </p:nvSpPr>
          <p:spPr>
            <a:xfrm>
              <a:off x="4648200" y="2286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4876800" y="2286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352800" y="3962400"/>
            <a:ext cx="457200" cy="228600"/>
            <a:chOff x="4648200" y="2286000"/>
            <a:chExt cx="457200" cy="228600"/>
          </a:xfrm>
        </p:grpSpPr>
        <p:sp>
          <p:nvSpPr>
            <p:cNvPr id="37" name="Oval 36"/>
            <p:cNvSpPr/>
            <p:nvPr/>
          </p:nvSpPr>
          <p:spPr>
            <a:xfrm>
              <a:off x="4648200" y="2286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4876800" y="2286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715000" y="3962400"/>
            <a:ext cx="457200" cy="228600"/>
            <a:chOff x="4648200" y="2286000"/>
            <a:chExt cx="457200" cy="228600"/>
          </a:xfrm>
        </p:grpSpPr>
        <p:sp>
          <p:nvSpPr>
            <p:cNvPr id="40" name="Oval 39"/>
            <p:cNvSpPr/>
            <p:nvPr/>
          </p:nvSpPr>
          <p:spPr>
            <a:xfrm>
              <a:off x="4648200" y="2286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4876800" y="2286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324600" y="4800600"/>
            <a:ext cx="457200" cy="228600"/>
            <a:chOff x="4648200" y="2286000"/>
            <a:chExt cx="457200" cy="228600"/>
          </a:xfrm>
        </p:grpSpPr>
        <p:sp>
          <p:nvSpPr>
            <p:cNvPr id="43" name="Oval 42"/>
            <p:cNvSpPr/>
            <p:nvPr/>
          </p:nvSpPr>
          <p:spPr>
            <a:xfrm>
              <a:off x="4648200" y="2286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4876800" y="2286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620000" y="3962400"/>
            <a:ext cx="457200" cy="228600"/>
            <a:chOff x="4648200" y="2286000"/>
            <a:chExt cx="457200" cy="228600"/>
          </a:xfrm>
        </p:grpSpPr>
        <p:sp>
          <p:nvSpPr>
            <p:cNvPr id="46" name="Oval 45"/>
            <p:cNvSpPr/>
            <p:nvPr/>
          </p:nvSpPr>
          <p:spPr>
            <a:xfrm>
              <a:off x="4648200" y="2286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4876800" y="2286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629400" y="3048000"/>
            <a:ext cx="457200" cy="228600"/>
            <a:chOff x="4648200" y="2286000"/>
            <a:chExt cx="457200" cy="228600"/>
          </a:xfrm>
        </p:grpSpPr>
        <p:sp>
          <p:nvSpPr>
            <p:cNvPr id="49" name="Oval 48"/>
            <p:cNvSpPr/>
            <p:nvPr/>
          </p:nvSpPr>
          <p:spPr>
            <a:xfrm>
              <a:off x="4648200" y="2286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4876800" y="2286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Oval 50"/>
          <p:cNvSpPr/>
          <p:nvPr/>
        </p:nvSpPr>
        <p:spPr>
          <a:xfrm>
            <a:off x="2057400" y="617220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52" name="Oval 51"/>
          <p:cNvSpPr/>
          <p:nvPr/>
        </p:nvSpPr>
        <p:spPr>
          <a:xfrm>
            <a:off x="3810000" y="617220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81200" y="1447800"/>
            <a:ext cx="80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bstTop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743200" y="1752600"/>
            <a:ext cx="1676400" cy="152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410200" y="6096000"/>
            <a:ext cx="362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bstTop</a:t>
            </a:r>
            <a:r>
              <a:rPr lang="en-US" dirty="0" smtClean="0"/>
              <a:t> (all 3 are of type node </a:t>
            </a:r>
            <a:r>
              <a:rPr lang="en-US" dirty="0" err="1" smtClean="0"/>
              <a:t>objets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9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2-RecAdd Program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Already have methods to add new node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keyParam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400" dirty="0">
              <a:highlight>
                <a:srgbClr val="FFFFFF"/>
              </a:highlight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And to find a node by its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keyParam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Find(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Adding 2 new methods that use recursion: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Add new node using recursion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keyParam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Find using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recursion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FindRec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target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Both of these methods in our BST class are very short, but they rely on recursive methods that are implemented inside of the </a:t>
            </a:r>
            <a:r>
              <a:rPr lang="en-US" sz="2400" dirty="0" err="1" smtClean="0">
                <a:solidFill>
                  <a:srgbClr val="0070C0"/>
                </a:solidFill>
                <a:highlight>
                  <a:srgbClr val="FFFFFF"/>
                </a:highlight>
              </a:rPr>
              <a:t>BSTnode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internal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18784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Sample BST</a:t>
            </a:r>
            <a:endParaRPr lang="en-US" sz="3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886200" y="914400"/>
            <a:ext cx="1219200" cy="762000"/>
            <a:chOff x="1219200" y="1752600"/>
            <a:chExt cx="1219200" cy="762000"/>
          </a:xfrm>
        </p:grpSpPr>
        <p:sp>
          <p:nvSpPr>
            <p:cNvPr id="5" name="Rectangle 4"/>
            <p:cNvSpPr/>
            <p:nvPr/>
          </p:nvSpPr>
          <p:spPr>
            <a:xfrm>
              <a:off x="1219200" y="1752600"/>
              <a:ext cx="1219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288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Right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192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Left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066800" y="990600"/>
            <a:ext cx="609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Top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Node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0600" y="697468"/>
            <a:ext cx="80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bstTop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057400" y="2057400"/>
            <a:ext cx="1219200" cy="762000"/>
            <a:chOff x="1219200" y="1752600"/>
            <a:chExt cx="1219200" cy="762000"/>
          </a:xfrm>
        </p:grpSpPr>
        <p:sp>
          <p:nvSpPr>
            <p:cNvPr id="14" name="Rectangle 13"/>
            <p:cNvSpPr/>
            <p:nvPr/>
          </p:nvSpPr>
          <p:spPr>
            <a:xfrm>
              <a:off x="1219200" y="1752600"/>
              <a:ext cx="1219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288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Right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192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Left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24600" y="2057400"/>
            <a:ext cx="1219200" cy="762000"/>
            <a:chOff x="1219200" y="1752600"/>
            <a:chExt cx="1219200" cy="762000"/>
          </a:xfrm>
        </p:grpSpPr>
        <p:sp>
          <p:nvSpPr>
            <p:cNvPr id="18" name="Rectangle 17"/>
            <p:cNvSpPr/>
            <p:nvPr/>
          </p:nvSpPr>
          <p:spPr>
            <a:xfrm>
              <a:off x="1219200" y="1752600"/>
              <a:ext cx="1219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72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288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Right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192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Left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066800" y="3352800"/>
            <a:ext cx="1219200" cy="762000"/>
            <a:chOff x="1219200" y="1752600"/>
            <a:chExt cx="1219200" cy="762000"/>
          </a:xfrm>
        </p:grpSpPr>
        <p:sp>
          <p:nvSpPr>
            <p:cNvPr id="22" name="Rectangle 21"/>
            <p:cNvSpPr/>
            <p:nvPr/>
          </p:nvSpPr>
          <p:spPr>
            <a:xfrm>
              <a:off x="1219200" y="1752600"/>
              <a:ext cx="1219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288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Right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92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Left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733800" y="3352800"/>
            <a:ext cx="1219200" cy="762000"/>
            <a:chOff x="1219200" y="1752600"/>
            <a:chExt cx="1219200" cy="762000"/>
          </a:xfrm>
        </p:grpSpPr>
        <p:sp>
          <p:nvSpPr>
            <p:cNvPr id="26" name="Rectangle 25"/>
            <p:cNvSpPr/>
            <p:nvPr/>
          </p:nvSpPr>
          <p:spPr>
            <a:xfrm>
              <a:off x="1219200" y="1752600"/>
              <a:ext cx="1219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288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192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Left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410200" y="3352800"/>
            <a:ext cx="1219200" cy="762000"/>
            <a:chOff x="1219200" y="1752600"/>
            <a:chExt cx="1219200" cy="762000"/>
          </a:xfrm>
        </p:grpSpPr>
        <p:sp>
          <p:nvSpPr>
            <p:cNvPr id="30" name="Rectangle 29"/>
            <p:cNvSpPr/>
            <p:nvPr/>
          </p:nvSpPr>
          <p:spPr>
            <a:xfrm>
              <a:off x="1219200" y="1752600"/>
              <a:ext cx="1219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288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Right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2192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Null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467600" y="3352800"/>
            <a:ext cx="1219200" cy="762000"/>
            <a:chOff x="1219200" y="1752600"/>
            <a:chExt cx="1219200" cy="762000"/>
          </a:xfrm>
        </p:grpSpPr>
        <p:sp>
          <p:nvSpPr>
            <p:cNvPr id="34" name="Rectangle 33"/>
            <p:cNvSpPr/>
            <p:nvPr/>
          </p:nvSpPr>
          <p:spPr>
            <a:xfrm>
              <a:off x="1219200" y="1752600"/>
              <a:ext cx="1219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76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8288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Null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2192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Left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752600" y="4572000"/>
            <a:ext cx="1219200" cy="762000"/>
            <a:chOff x="1219200" y="1752600"/>
            <a:chExt cx="1219200" cy="762000"/>
          </a:xfrm>
        </p:grpSpPr>
        <p:sp>
          <p:nvSpPr>
            <p:cNvPr id="38" name="Rectangle 37"/>
            <p:cNvSpPr/>
            <p:nvPr/>
          </p:nvSpPr>
          <p:spPr>
            <a:xfrm>
              <a:off x="1219200" y="1752600"/>
              <a:ext cx="1219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8288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2192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Null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172200" y="4572000"/>
            <a:ext cx="1219200" cy="762000"/>
            <a:chOff x="1219200" y="1752600"/>
            <a:chExt cx="1219200" cy="762000"/>
          </a:xfrm>
        </p:grpSpPr>
        <p:sp>
          <p:nvSpPr>
            <p:cNvPr id="46" name="Rectangle 45"/>
            <p:cNvSpPr/>
            <p:nvPr/>
          </p:nvSpPr>
          <p:spPr>
            <a:xfrm>
              <a:off x="1219200" y="1752600"/>
              <a:ext cx="1219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288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Right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2192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Left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04800" y="4572000"/>
            <a:ext cx="1219200" cy="762000"/>
            <a:chOff x="1219200" y="1752600"/>
            <a:chExt cx="1219200" cy="762000"/>
          </a:xfrm>
        </p:grpSpPr>
        <p:sp>
          <p:nvSpPr>
            <p:cNvPr id="54" name="Rectangle 53"/>
            <p:cNvSpPr/>
            <p:nvPr/>
          </p:nvSpPr>
          <p:spPr>
            <a:xfrm>
              <a:off x="1219200" y="1752600"/>
              <a:ext cx="1219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8288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192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Null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200400" y="4572000"/>
            <a:ext cx="1219200" cy="762000"/>
            <a:chOff x="1219200" y="1752600"/>
            <a:chExt cx="1219200" cy="762000"/>
          </a:xfrm>
        </p:grpSpPr>
        <p:sp>
          <p:nvSpPr>
            <p:cNvPr id="58" name="Rectangle 57"/>
            <p:cNvSpPr/>
            <p:nvPr/>
          </p:nvSpPr>
          <p:spPr>
            <a:xfrm>
              <a:off x="1219200" y="1752600"/>
              <a:ext cx="1219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288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2192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Null</a:t>
              </a:r>
            </a:p>
          </p:txBody>
        </p:sp>
      </p:grpSp>
      <p:cxnSp>
        <p:nvCxnSpPr>
          <p:cNvPr id="62" name="Straight Arrow Connector 61"/>
          <p:cNvCxnSpPr>
            <a:stCxn id="11" idx="3"/>
          </p:cNvCxnSpPr>
          <p:nvPr/>
        </p:nvCxnSpPr>
        <p:spPr>
          <a:xfrm>
            <a:off x="1676400" y="1219200"/>
            <a:ext cx="2209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14" idx="0"/>
          </p:cNvCxnSpPr>
          <p:nvPr/>
        </p:nvCxnSpPr>
        <p:spPr>
          <a:xfrm flipH="1">
            <a:off x="2667000" y="1676400"/>
            <a:ext cx="12192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18" idx="0"/>
          </p:cNvCxnSpPr>
          <p:nvPr/>
        </p:nvCxnSpPr>
        <p:spPr>
          <a:xfrm>
            <a:off x="5105400" y="1676400"/>
            <a:ext cx="18288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34" idx="0"/>
          </p:cNvCxnSpPr>
          <p:nvPr/>
        </p:nvCxnSpPr>
        <p:spPr>
          <a:xfrm>
            <a:off x="7543800" y="2819400"/>
            <a:ext cx="53340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22" idx="0"/>
          </p:cNvCxnSpPr>
          <p:nvPr/>
        </p:nvCxnSpPr>
        <p:spPr>
          <a:xfrm flipH="1">
            <a:off x="1676400" y="2819400"/>
            <a:ext cx="38100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26" idx="0"/>
          </p:cNvCxnSpPr>
          <p:nvPr/>
        </p:nvCxnSpPr>
        <p:spPr>
          <a:xfrm>
            <a:off x="3276600" y="2819400"/>
            <a:ext cx="106680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30" idx="0"/>
          </p:cNvCxnSpPr>
          <p:nvPr/>
        </p:nvCxnSpPr>
        <p:spPr>
          <a:xfrm flipH="1">
            <a:off x="6019800" y="2819400"/>
            <a:ext cx="53340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46" idx="0"/>
          </p:cNvCxnSpPr>
          <p:nvPr/>
        </p:nvCxnSpPr>
        <p:spPr>
          <a:xfrm>
            <a:off x="6629400" y="4114800"/>
            <a:ext cx="1524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914400" y="4114800"/>
            <a:ext cx="1524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38" idx="0"/>
          </p:cNvCxnSpPr>
          <p:nvPr/>
        </p:nvCxnSpPr>
        <p:spPr>
          <a:xfrm>
            <a:off x="2286000" y="4114800"/>
            <a:ext cx="762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58" idx="0"/>
          </p:cNvCxnSpPr>
          <p:nvPr/>
        </p:nvCxnSpPr>
        <p:spPr>
          <a:xfrm>
            <a:off x="3733800" y="4114800"/>
            <a:ext cx="762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914400" y="5715000"/>
            <a:ext cx="1219200" cy="762000"/>
            <a:chOff x="1219200" y="1752600"/>
            <a:chExt cx="1219200" cy="762000"/>
          </a:xfrm>
        </p:grpSpPr>
        <p:sp>
          <p:nvSpPr>
            <p:cNvPr id="96" name="Rectangle 95"/>
            <p:cNvSpPr/>
            <p:nvPr/>
          </p:nvSpPr>
          <p:spPr>
            <a:xfrm>
              <a:off x="1219200" y="1752600"/>
              <a:ext cx="1219200" cy="3048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828800" y="2057400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219200" y="2057400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Null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209800" y="6248400"/>
            <a:ext cx="233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New node to be added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0041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Sample BST  - adding node  13</a:t>
            </a:r>
            <a:endParaRPr lang="en-US" sz="3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886200" y="914400"/>
            <a:ext cx="1219200" cy="762000"/>
            <a:chOff x="1219200" y="1752600"/>
            <a:chExt cx="1219200" cy="762000"/>
          </a:xfrm>
        </p:grpSpPr>
        <p:sp>
          <p:nvSpPr>
            <p:cNvPr id="5" name="Rectangle 4"/>
            <p:cNvSpPr/>
            <p:nvPr/>
          </p:nvSpPr>
          <p:spPr>
            <a:xfrm>
              <a:off x="1219200" y="1752600"/>
              <a:ext cx="1219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288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Right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192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Left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066800" y="990600"/>
            <a:ext cx="609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Top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Node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0600" y="697468"/>
            <a:ext cx="80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bstTop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057400" y="2057400"/>
            <a:ext cx="1219200" cy="762000"/>
            <a:chOff x="1219200" y="1752600"/>
            <a:chExt cx="1219200" cy="762000"/>
          </a:xfrm>
        </p:grpSpPr>
        <p:sp>
          <p:nvSpPr>
            <p:cNvPr id="14" name="Rectangle 13"/>
            <p:cNvSpPr/>
            <p:nvPr/>
          </p:nvSpPr>
          <p:spPr>
            <a:xfrm>
              <a:off x="1219200" y="1752600"/>
              <a:ext cx="1219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288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Right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192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Left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066800" y="3352800"/>
            <a:ext cx="1219200" cy="762000"/>
            <a:chOff x="1219200" y="1752600"/>
            <a:chExt cx="1219200" cy="762000"/>
          </a:xfrm>
        </p:grpSpPr>
        <p:sp>
          <p:nvSpPr>
            <p:cNvPr id="22" name="Rectangle 21"/>
            <p:cNvSpPr/>
            <p:nvPr/>
          </p:nvSpPr>
          <p:spPr>
            <a:xfrm>
              <a:off x="1219200" y="1752600"/>
              <a:ext cx="1219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288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Right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92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Left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752600" y="4572000"/>
            <a:ext cx="1219200" cy="762000"/>
            <a:chOff x="1219200" y="1752600"/>
            <a:chExt cx="1219200" cy="762000"/>
          </a:xfrm>
        </p:grpSpPr>
        <p:sp>
          <p:nvSpPr>
            <p:cNvPr id="38" name="Rectangle 37"/>
            <p:cNvSpPr/>
            <p:nvPr/>
          </p:nvSpPr>
          <p:spPr>
            <a:xfrm>
              <a:off x="1219200" y="1752600"/>
              <a:ext cx="1219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8288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2192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Null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04800" y="4572000"/>
            <a:ext cx="1219200" cy="762000"/>
            <a:chOff x="1219200" y="1752600"/>
            <a:chExt cx="1219200" cy="762000"/>
          </a:xfrm>
        </p:grpSpPr>
        <p:sp>
          <p:nvSpPr>
            <p:cNvPr id="54" name="Rectangle 53"/>
            <p:cNvSpPr/>
            <p:nvPr/>
          </p:nvSpPr>
          <p:spPr>
            <a:xfrm>
              <a:off x="1219200" y="1752600"/>
              <a:ext cx="1219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8288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192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Null</a:t>
              </a:r>
            </a:p>
          </p:txBody>
        </p:sp>
      </p:grpSp>
      <p:cxnSp>
        <p:nvCxnSpPr>
          <p:cNvPr id="62" name="Straight Arrow Connector 61"/>
          <p:cNvCxnSpPr>
            <a:stCxn id="11" idx="3"/>
          </p:cNvCxnSpPr>
          <p:nvPr/>
        </p:nvCxnSpPr>
        <p:spPr>
          <a:xfrm>
            <a:off x="1676400" y="1219200"/>
            <a:ext cx="2209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14" idx="0"/>
          </p:cNvCxnSpPr>
          <p:nvPr/>
        </p:nvCxnSpPr>
        <p:spPr>
          <a:xfrm flipH="1">
            <a:off x="2667000" y="1676400"/>
            <a:ext cx="12192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22" idx="0"/>
          </p:cNvCxnSpPr>
          <p:nvPr/>
        </p:nvCxnSpPr>
        <p:spPr>
          <a:xfrm flipH="1">
            <a:off x="1676400" y="2819400"/>
            <a:ext cx="38100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914400" y="4114800"/>
            <a:ext cx="1524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38" idx="0"/>
          </p:cNvCxnSpPr>
          <p:nvPr/>
        </p:nvCxnSpPr>
        <p:spPr>
          <a:xfrm>
            <a:off x="2286000" y="4114800"/>
            <a:ext cx="762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3657600" y="3810000"/>
            <a:ext cx="1219200" cy="762000"/>
            <a:chOff x="1219200" y="1752600"/>
            <a:chExt cx="1219200" cy="762000"/>
          </a:xfrm>
        </p:grpSpPr>
        <p:sp>
          <p:nvSpPr>
            <p:cNvPr id="96" name="Rectangle 95"/>
            <p:cNvSpPr/>
            <p:nvPr/>
          </p:nvSpPr>
          <p:spPr>
            <a:xfrm>
              <a:off x="1219200" y="1752600"/>
              <a:ext cx="1219200" cy="3048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828800" y="2057400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219200" y="2057400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Null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352800" y="4648200"/>
            <a:ext cx="233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New node to be added</a:t>
            </a:r>
            <a:endParaRPr lang="en-US" i="1" dirty="0"/>
          </a:p>
        </p:txBody>
      </p:sp>
      <p:grpSp>
        <p:nvGrpSpPr>
          <p:cNvPr id="65" name="Group 64"/>
          <p:cNvGrpSpPr/>
          <p:nvPr/>
        </p:nvGrpSpPr>
        <p:grpSpPr>
          <a:xfrm>
            <a:off x="5638800" y="2438400"/>
            <a:ext cx="1219200" cy="762000"/>
            <a:chOff x="1219200" y="1752600"/>
            <a:chExt cx="1219200" cy="762000"/>
          </a:xfrm>
        </p:grpSpPr>
        <p:sp>
          <p:nvSpPr>
            <p:cNvPr id="67" name="Rectangle 66"/>
            <p:cNvSpPr/>
            <p:nvPr/>
          </p:nvSpPr>
          <p:spPr>
            <a:xfrm>
              <a:off x="1219200" y="1752600"/>
              <a:ext cx="1219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Cur key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8288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Cur R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pt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2192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Cur L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pt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791200" y="2057400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cxnSp>
        <p:nvCxnSpPr>
          <p:cNvPr id="7" name="Straight Arrow Connector 6"/>
          <p:cNvCxnSpPr>
            <a:stCxn id="67" idx="1"/>
          </p:cNvCxnSpPr>
          <p:nvPr/>
        </p:nvCxnSpPr>
        <p:spPr>
          <a:xfrm flipH="1" flipV="1">
            <a:off x="1828800" y="1371600"/>
            <a:ext cx="381000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67" idx="1"/>
          </p:cNvCxnSpPr>
          <p:nvPr/>
        </p:nvCxnSpPr>
        <p:spPr>
          <a:xfrm flipH="1" flipV="1">
            <a:off x="3352800" y="2286000"/>
            <a:ext cx="22860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7" idx="1"/>
            <a:endCxn id="22" idx="3"/>
          </p:cNvCxnSpPr>
          <p:nvPr/>
        </p:nvCxnSpPr>
        <p:spPr>
          <a:xfrm flipH="1">
            <a:off x="2286000" y="2590800"/>
            <a:ext cx="33528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2286000" y="4114800"/>
            <a:ext cx="14478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039947" y="228600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Use Current object to access</a:t>
            </a:r>
          </a:p>
          <a:p>
            <a:r>
              <a:rPr lang="en-US" i="1" dirty="0" smtClean="0"/>
              <a:t>the node’s data as we walk down</a:t>
            </a:r>
            <a:endParaRPr lang="en-US" i="1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6172200" y="34290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172200" y="39624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7010400" y="16764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6248400" y="16002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6248400" y="16002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943600" y="1295400"/>
            <a:ext cx="146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Iteration loop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932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Sample BST  - adding node   recursion 13</a:t>
            </a:r>
            <a:endParaRPr lang="en-US" sz="3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886200" y="914400"/>
            <a:ext cx="1219200" cy="762000"/>
            <a:chOff x="1219200" y="1752600"/>
            <a:chExt cx="1219200" cy="762000"/>
          </a:xfrm>
        </p:grpSpPr>
        <p:sp>
          <p:nvSpPr>
            <p:cNvPr id="5" name="Rectangle 4"/>
            <p:cNvSpPr/>
            <p:nvPr/>
          </p:nvSpPr>
          <p:spPr>
            <a:xfrm>
              <a:off x="1219200" y="1752600"/>
              <a:ext cx="1219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288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Right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192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Left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838200" y="990600"/>
            <a:ext cx="838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Top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Node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0600" y="697468"/>
            <a:ext cx="80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bstTop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057400" y="2057400"/>
            <a:ext cx="1219200" cy="762000"/>
            <a:chOff x="1219200" y="1752600"/>
            <a:chExt cx="1219200" cy="762000"/>
          </a:xfrm>
        </p:grpSpPr>
        <p:sp>
          <p:nvSpPr>
            <p:cNvPr id="14" name="Rectangle 13"/>
            <p:cNvSpPr/>
            <p:nvPr/>
          </p:nvSpPr>
          <p:spPr>
            <a:xfrm>
              <a:off x="1219200" y="1752600"/>
              <a:ext cx="1219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288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Right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192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Left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066800" y="3352800"/>
            <a:ext cx="1219200" cy="762000"/>
            <a:chOff x="1219200" y="1752600"/>
            <a:chExt cx="1219200" cy="762000"/>
          </a:xfrm>
        </p:grpSpPr>
        <p:sp>
          <p:nvSpPr>
            <p:cNvPr id="22" name="Rectangle 21"/>
            <p:cNvSpPr/>
            <p:nvPr/>
          </p:nvSpPr>
          <p:spPr>
            <a:xfrm>
              <a:off x="1219200" y="1752600"/>
              <a:ext cx="1219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288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Right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92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Left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752600" y="4572000"/>
            <a:ext cx="1219200" cy="762000"/>
            <a:chOff x="1219200" y="1752600"/>
            <a:chExt cx="1219200" cy="762000"/>
          </a:xfrm>
        </p:grpSpPr>
        <p:sp>
          <p:nvSpPr>
            <p:cNvPr id="38" name="Rectangle 37"/>
            <p:cNvSpPr/>
            <p:nvPr/>
          </p:nvSpPr>
          <p:spPr>
            <a:xfrm>
              <a:off x="1219200" y="1752600"/>
              <a:ext cx="1219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8288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2192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Null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04800" y="4572000"/>
            <a:ext cx="1219200" cy="762000"/>
            <a:chOff x="1219200" y="1752600"/>
            <a:chExt cx="1219200" cy="762000"/>
          </a:xfrm>
        </p:grpSpPr>
        <p:sp>
          <p:nvSpPr>
            <p:cNvPr id="54" name="Rectangle 53"/>
            <p:cNvSpPr/>
            <p:nvPr/>
          </p:nvSpPr>
          <p:spPr>
            <a:xfrm>
              <a:off x="1219200" y="1752600"/>
              <a:ext cx="1219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8288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192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Null</a:t>
              </a:r>
            </a:p>
          </p:txBody>
        </p:sp>
      </p:grpSp>
      <p:cxnSp>
        <p:nvCxnSpPr>
          <p:cNvPr id="62" name="Straight Arrow Connector 61"/>
          <p:cNvCxnSpPr>
            <a:stCxn id="11" idx="3"/>
          </p:cNvCxnSpPr>
          <p:nvPr/>
        </p:nvCxnSpPr>
        <p:spPr>
          <a:xfrm>
            <a:off x="1676400" y="1219200"/>
            <a:ext cx="2209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14" idx="0"/>
          </p:cNvCxnSpPr>
          <p:nvPr/>
        </p:nvCxnSpPr>
        <p:spPr>
          <a:xfrm flipH="1">
            <a:off x="2667000" y="1676400"/>
            <a:ext cx="12192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22" idx="0"/>
          </p:cNvCxnSpPr>
          <p:nvPr/>
        </p:nvCxnSpPr>
        <p:spPr>
          <a:xfrm flipH="1">
            <a:off x="1676400" y="2819400"/>
            <a:ext cx="38100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914400" y="4114800"/>
            <a:ext cx="1524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38" idx="0"/>
          </p:cNvCxnSpPr>
          <p:nvPr/>
        </p:nvCxnSpPr>
        <p:spPr>
          <a:xfrm>
            <a:off x="2286000" y="4114800"/>
            <a:ext cx="762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3657600" y="3810000"/>
            <a:ext cx="1219200" cy="762000"/>
            <a:chOff x="1219200" y="1752600"/>
            <a:chExt cx="1219200" cy="762000"/>
          </a:xfrm>
        </p:grpSpPr>
        <p:sp>
          <p:nvSpPr>
            <p:cNvPr id="96" name="Rectangle 95"/>
            <p:cNvSpPr/>
            <p:nvPr/>
          </p:nvSpPr>
          <p:spPr>
            <a:xfrm>
              <a:off x="1219200" y="1752600"/>
              <a:ext cx="1219200" cy="3048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828800" y="2057400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219200" y="2057400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Null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352800" y="4648200"/>
            <a:ext cx="233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New node to be added</a:t>
            </a:r>
            <a:endParaRPr lang="en-US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990600" y="3276600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RM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81200" y="1981200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RM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10000" y="838200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RM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95400" y="914400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RM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stCxn id="49" idx="3"/>
          </p:cNvCxnSpPr>
          <p:nvPr/>
        </p:nvCxnSpPr>
        <p:spPr>
          <a:xfrm flipV="1">
            <a:off x="1731738" y="990600"/>
            <a:ext cx="2230662" cy="776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286001" y="990600"/>
            <a:ext cx="1752599" cy="1066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219201" y="2133600"/>
            <a:ext cx="914399" cy="1217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29200" y="2514600"/>
            <a:ext cx="39273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Each node has a method, which</a:t>
            </a:r>
          </a:p>
          <a:p>
            <a:r>
              <a:rPr lang="en-US" i="1" dirty="0" smtClean="0"/>
              <a:t>calls that same method in the next node</a:t>
            </a:r>
          </a:p>
          <a:p>
            <a:r>
              <a:rPr lang="en-US" i="1" dirty="0" smtClean="0"/>
              <a:t>Each node object has the code to insert</a:t>
            </a:r>
          </a:p>
          <a:p>
            <a:r>
              <a:rPr lang="en-US" i="1" dirty="0" smtClean="0"/>
              <a:t>a new node and fix the pointers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667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6397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add </a:t>
            </a:r>
            <a:r>
              <a:rPr lang="en-US" sz="3600" dirty="0" smtClean="0"/>
              <a:t>new </a:t>
            </a:r>
            <a:r>
              <a:rPr lang="en-US" sz="3600" dirty="0"/>
              <a:t>node at </a:t>
            </a:r>
            <a:r>
              <a:rPr lang="en-US" sz="3600" dirty="0" smtClean="0"/>
              <a:t>location </a:t>
            </a:r>
            <a:r>
              <a:rPr lang="en-US" sz="3600" dirty="0"/>
              <a:t>using </a:t>
            </a:r>
            <a:r>
              <a:rPr lang="en-US" sz="3600" dirty="0" smtClean="0"/>
              <a:t>recursive approach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keyParam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bstTop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deal with an empty BST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bstTop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BSTnode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keyParam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 a new node in the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bstTop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position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LeftNode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and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RightNode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will default to </a:t>
            </a:r>
            <a:endParaRPr lang="en-US" sz="24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bstTop.AddRec_BSTnode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keyParam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// call method in </a:t>
            </a:r>
            <a:r>
              <a:rPr lang="en-US" sz="24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BSTnode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bstTOP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// to do the job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68550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find </a:t>
            </a:r>
            <a:r>
              <a:rPr lang="en-US" sz="3600" dirty="0"/>
              <a:t>node </a:t>
            </a:r>
            <a:r>
              <a:rPr lang="en-US" sz="3600" dirty="0" smtClean="0"/>
              <a:t>using recursive approach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FindRec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target)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bstTop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deal with an empty BST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can't be here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 are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recursive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 </a:t>
            </a:r>
            <a:r>
              <a:rPr lang="en-US" sz="24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BSTnode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class 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bstTop.FindRec_BSTnode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(target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call method in </a:t>
            </a:r>
            <a:r>
              <a:rPr lang="en-US" sz="24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BSTnode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bstTOP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 do the job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70094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Look at the </a:t>
            </a:r>
            <a:r>
              <a:rPr lang="en-US" sz="3600" dirty="0" smtClean="0"/>
              <a:t>2-RecAdd-Find </a:t>
            </a:r>
            <a:r>
              <a:rPr lang="en-US" sz="3600" smtClean="0"/>
              <a:t>pgm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6289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3124</TotalTime>
  <Words>547</Words>
  <Application>Microsoft Office PowerPoint</Application>
  <PresentationFormat>On-screen Show (4:3)</PresentationFormat>
  <Paragraphs>219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Consolas</vt:lpstr>
      <vt:lpstr>Office Theme</vt:lpstr>
      <vt:lpstr>BST: Binary Search Tree</vt:lpstr>
      <vt:lpstr>BST: Binary Search Tree</vt:lpstr>
      <vt:lpstr>2-RecAdd Program</vt:lpstr>
      <vt:lpstr>Sample BST</vt:lpstr>
      <vt:lpstr>Sample BST  - adding node  13</vt:lpstr>
      <vt:lpstr>Sample BST  - adding node   recursion 13</vt:lpstr>
      <vt:lpstr>add new node at location using recursive approach</vt:lpstr>
      <vt:lpstr>find node using recursive approach</vt:lpstr>
      <vt:lpstr>Look at the 2-RecAdd-Find pgm</vt:lpstr>
      <vt:lpstr>Sample BST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ADO.NET</dc:title>
  <dc:creator>Kurt Friedrich</dc:creator>
  <cp:lastModifiedBy>Kurt Friedrich</cp:lastModifiedBy>
  <cp:revision>130</cp:revision>
  <dcterms:created xsi:type="dcterms:W3CDTF">2013-01-27T23:57:48Z</dcterms:created>
  <dcterms:modified xsi:type="dcterms:W3CDTF">2015-05-07T18:55:06Z</dcterms:modified>
</cp:coreProperties>
</file>