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6" r:id="rId8"/>
    <p:sldId id="268" r:id="rId9"/>
    <p:sldId id="267" r:id="rId10"/>
    <p:sldId id="262" r:id="rId11"/>
    <p:sldId id="275" r:id="rId12"/>
    <p:sldId id="276" r:id="rId13"/>
    <p:sldId id="269" r:id="rId14"/>
    <p:sldId id="271" r:id="rId15"/>
    <p:sldId id="270"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4" d="100"/>
          <a:sy n="124" d="100"/>
        </p:scale>
        <p:origin x="79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36206C-3A8F-46F9-A59E-D7E1FC9E8C9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205439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36206C-3A8F-46F9-A59E-D7E1FC9E8C9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6391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36206C-3A8F-46F9-A59E-D7E1FC9E8C9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373359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36206C-3A8F-46F9-A59E-D7E1FC9E8C9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57250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6206C-3A8F-46F9-A59E-D7E1FC9E8C99}"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323678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36206C-3A8F-46F9-A59E-D7E1FC9E8C99}"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403079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36206C-3A8F-46F9-A59E-D7E1FC9E8C99}" type="datetimeFigureOut">
              <a:rPr lang="en-US" smtClean="0"/>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386820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36206C-3A8F-46F9-A59E-D7E1FC9E8C99}" type="datetimeFigureOut">
              <a:rPr lang="en-US" smtClean="0"/>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331361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6206C-3A8F-46F9-A59E-D7E1FC9E8C99}" type="datetimeFigureOut">
              <a:rPr lang="en-US" smtClean="0"/>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368548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6206C-3A8F-46F9-A59E-D7E1FC9E8C99}"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292442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6206C-3A8F-46F9-A59E-D7E1FC9E8C99}"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72B5C-16A7-4842-B895-84F7E401B769}" type="slidenum">
              <a:rPr lang="en-US" smtClean="0"/>
              <a:t>‹#›</a:t>
            </a:fld>
            <a:endParaRPr lang="en-US"/>
          </a:p>
        </p:txBody>
      </p:sp>
    </p:spTree>
    <p:extLst>
      <p:ext uri="{BB962C8B-B14F-4D97-AF65-F5344CB8AC3E}">
        <p14:creationId xmlns:p14="http://schemas.microsoft.com/office/powerpoint/2010/main" val="97771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6206C-3A8F-46F9-A59E-D7E1FC9E8C99}" type="datetimeFigureOut">
              <a:rPr lang="en-US" smtClean="0"/>
              <a:t>6/12/2018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72B5C-16A7-4842-B895-84F7E401B769}" type="slidenum">
              <a:rPr lang="en-US" smtClean="0"/>
              <a:t>‹#›</a:t>
            </a:fld>
            <a:endParaRPr lang="en-US"/>
          </a:p>
        </p:txBody>
      </p:sp>
    </p:spTree>
    <p:extLst>
      <p:ext uri="{BB962C8B-B14F-4D97-AF65-F5344CB8AC3E}">
        <p14:creationId xmlns:p14="http://schemas.microsoft.com/office/powerpoint/2010/main" val="193876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6fPk0--eHY" TargetMode="External"/><Relationship Id="rId2" Type="http://schemas.openxmlformats.org/officeDocument/2006/relationships/hyperlink" Target="https://www.youtube.com/watch?v=SC5CX8drAt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xplorations.chasrmartin.com/2008/11/24/what-are-p-np-complete-and-np-har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YX40hbAHx3s" TargetMode="External"/><Relationship Id="rId2" Type="http://schemas.openxmlformats.org/officeDocument/2006/relationships/hyperlink" Target="https://www.youtube.com/watch?v=7hRLOnTn7o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Graph_the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1470025"/>
          </a:xfrm>
        </p:spPr>
        <p:txBody>
          <a:bodyPr>
            <a:normAutofit fontScale="90000"/>
          </a:bodyPr>
          <a:lstStyle/>
          <a:p>
            <a:r>
              <a:rPr lang="en-US" dirty="0"/>
              <a:t>Graph Theory</a:t>
            </a:r>
            <a:br>
              <a:rPr lang="en-US" dirty="0"/>
            </a:br>
            <a:r>
              <a:rPr lang="en-US" sz="3600" dirty="0"/>
              <a:t>Solving problems that don’t fit neatly into data arrays or SQL tables.</a:t>
            </a:r>
            <a:endParaRPr lang="en-US" dirty="0"/>
          </a:p>
        </p:txBody>
      </p:sp>
      <p:sp>
        <p:nvSpPr>
          <p:cNvPr id="3" name="Subtitle 2"/>
          <p:cNvSpPr>
            <a:spLocks noGrp="1"/>
          </p:cNvSpPr>
          <p:nvPr>
            <p:ph type="subTitle" idx="1"/>
          </p:nvPr>
        </p:nvSpPr>
        <p:spPr/>
        <p:txBody>
          <a:bodyPr/>
          <a:lstStyle/>
          <a:p>
            <a:r>
              <a:rPr lang="en-US" dirty="0"/>
              <a:t>Kurt Friedrich</a:t>
            </a:r>
          </a:p>
          <a:p>
            <a:r>
              <a:rPr lang="en-US" dirty="0"/>
              <a:t>Spring 2015</a:t>
            </a:r>
          </a:p>
        </p:txBody>
      </p:sp>
      <p:sp>
        <p:nvSpPr>
          <p:cNvPr id="4" name="TextBox 3"/>
          <p:cNvSpPr txBox="1"/>
          <p:nvPr/>
        </p:nvSpPr>
        <p:spPr>
          <a:xfrm>
            <a:off x="762000" y="2667000"/>
            <a:ext cx="7417928" cy="923330"/>
          </a:xfrm>
          <a:prstGeom prst="rect">
            <a:avLst/>
          </a:prstGeom>
          <a:noFill/>
        </p:spPr>
        <p:txBody>
          <a:bodyPr wrap="none" rtlCol="0">
            <a:spAutoFit/>
          </a:bodyPr>
          <a:lstStyle/>
          <a:p>
            <a:r>
              <a:rPr lang="en-US" dirty="0"/>
              <a:t>Side question: Do our mathematical/physics models of reality actually reflect</a:t>
            </a:r>
          </a:p>
          <a:p>
            <a:r>
              <a:rPr lang="en-US" dirty="0"/>
              <a:t>reality, or have we allowed ourselves to limit our view of reality to things that</a:t>
            </a:r>
          </a:p>
          <a:p>
            <a:r>
              <a:rPr lang="en-US" dirty="0"/>
              <a:t>fit our mathematical models?</a:t>
            </a:r>
          </a:p>
        </p:txBody>
      </p:sp>
    </p:spTree>
    <p:extLst>
      <p:ext uri="{BB962C8B-B14F-4D97-AF65-F5344CB8AC3E}">
        <p14:creationId xmlns:p14="http://schemas.microsoft.com/office/powerpoint/2010/main" val="3624339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travelling salesman problem</a:t>
            </a:r>
          </a:p>
        </p:txBody>
      </p:sp>
      <p:sp>
        <p:nvSpPr>
          <p:cNvPr id="3" name="Content Placeholder 2"/>
          <p:cNvSpPr>
            <a:spLocks noGrp="1"/>
          </p:cNvSpPr>
          <p:nvPr>
            <p:ph idx="1"/>
          </p:nvPr>
        </p:nvSpPr>
        <p:spPr>
          <a:xfrm>
            <a:off x="457200" y="1600200"/>
            <a:ext cx="8229600" cy="5105400"/>
          </a:xfrm>
        </p:spPr>
        <p:txBody>
          <a:bodyPr>
            <a:normAutofit/>
          </a:bodyPr>
          <a:lstStyle/>
          <a:p>
            <a:r>
              <a:rPr lang="en-US" sz="2400" dirty="0"/>
              <a:t>The travelling salesman problem (TSP) asks the following question: </a:t>
            </a:r>
          </a:p>
          <a:p>
            <a:pPr lvl="1"/>
            <a:r>
              <a:rPr lang="en-US" sz="2400" dirty="0"/>
              <a:t>Given a list of cities and the distances between each pair of cities, what is the shortest possible route that visits each city exactly once and returns to the origin city? </a:t>
            </a:r>
          </a:p>
          <a:p>
            <a:r>
              <a:rPr lang="en-US" sz="2400" dirty="0"/>
              <a:t>It is an NP-hard problem in combinatorial optimization, important in operations research and theoretical computer science.</a:t>
            </a:r>
          </a:p>
          <a:p>
            <a:r>
              <a:rPr lang="en-US" sz="2400" b="1" dirty="0"/>
              <a:t>NP-hard</a:t>
            </a:r>
            <a:r>
              <a:rPr lang="en-US" sz="2400" dirty="0"/>
              <a:t>  is part of a family of “Decision Problems”, a question with a yes or no answer</a:t>
            </a:r>
            <a:r>
              <a:rPr lang="en-US" sz="2400" dirty="0" smtClean="0"/>
              <a:t>.</a:t>
            </a:r>
          </a:p>
          <a:p>
            <a:pPr lvl="1"/>
            <a:r>
              <a:rPr lang="en-US" sz="2000" dirty="0" smtClean="0"/>
              <a:t>We will come back to NP and NP-hard later</a:t>
            </a:r>
            <a:endParaRPr lang="en-US" sz="2000" dirty="0"/>
          </a:p>
          <a:p>
            <a:endParaRPr lang="en-US" sz="2400" dirty="0"/>
          </a:p>
        </p:txBody>
      </p:sp>
    </p:spTree>
    <p:extLst>
      <p:ext uri="{BB962C8B-B14F-4D97-AF65-F5344CB8AC3E}">
        <p14:creationId xmlns:p14="http://schemas.microsoft.com/office/powerpoint/2010/main" val="421964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Let’s solve TSP with brute force</a:t>
            </a:r>
          </a:p>
        </p:txBody>
      </p:sp>
      <p:sp>
        <p:nvSpPr>
          <p:cNvPr id="3" name="Content Placeholder 2"/>
          <p:cNvSpPr>
            <a:spLocks noGrp="1"/>
          </p:cNvSpPr>
          <p:nvPr>
            <p:ph idx="1"/>
          </p:nvPr>
        </p:nvSpPr>
        <p:spPr>
          <a:xfrm>
            <a:off x="381000" y="1219200"/>
            <a:ext cx="3962400" cy="4525963"/>
          </a:xfrm>
        </p:spPr>
        <p:txBody>
          <a:bodyPr>
            <a:normAutofit/>
          </a:bodyPr>
          <a:lstStyle/>
          <a:p>
            <a:r>
              <a:rPr lang="en-US" sz="2400" dirty="0"/>
              <a:t>This code is mine, not likely a very good solution with respect to computer science, but hopefully one that is clear and understandable.</a:t>
            </a:r>
          </a:p>
          <a:p>
            <a:r>
              <a:rPr lang="en-US" sz="2400" dirty="0"/>
              <a:t>It is a bit like the non-deterministic machine in that we will take every possible turn at every city.</a:t>
            </a:r>
          </a:p>
        </p:txBody>
      </p:sp>
      <p:grpSp>
        <p:nvGrpSpPr>
          <p:cNvPr id="29" name="Group 28"/>
          <p:cNvGrpSpPr/>
          <p:nvPr/>
        </p:nvGrpSpPr>
        <p:grpSpPr>
          <a:xfrm>
            <a:off x="4648200" y="2590800"/>
            <a:ext cx="4191000" cy="4114800"/>
            <a:chOff x="2966103" y="1448512"/>
            <a:chExt cx="5873097" cy="5257088"/>
          </a:xfrm>
        </p:grpSpPr>
        <p:sp>
          <p:nvSpPr>
            <p:cNvPr id="4" name="Oval 3"/>
            <p:cNvSpPr/>
            <p:nvPr/>
          </p:nvSpPr>
          <p:spPr>
            <a:xfrm>
              <a:off x="4724400" y="259151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6705600" y="259222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6" name="Oval 5"/>
            <p:cNvSpPr/>
            <p:nvPr/>
          </p:nvSpPr>
          <p:spPr>
            <a:xfrm>
              <a:off x="4724400" y="472511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p:cNvSpPr/>
            <p:nvPr/>
          </p:nvSpPr>
          <p:spPr>
            <a:xfrm>
              <a:off x="8382000" y="563951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p:cNvSpPr/>
            <p:nvPr/>
          </p:nvSpPr>
          <p:spPr>
            <a:xfrm>
              <a:off x="2966103" y="6248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9" name="Straight Arrow Connector 8"/>
            <p:cNvCxnSpPr>
              <a:stCxn id="4" idx="6"/>
              <a:endCxn id="5" idx="2"/>
            </p:cNvCxnSpPr>
            <p:nvPr/>
          </p:nvCxnSpPr>
          <p:spPr>
            <a:xfrm>
              <a:off x="5181600" y="2820112"/>
              <a:ext cx="1524000" cy="71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4"/>
              <a:endCxn id="6" idx="0"/>
            </p:cNvCxnSpPr>
            <p:nvPr/>
          </p:nvCxnSpPr>
          <p:spPr>
            <a:xfrm>
              <a:off x="4953000" y="3048712"/>
              <a:ext cx="0" cy="167640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7"/>
            </p:cNvCxnSpPr>
            <p:nvPr/>
          </p:nvCxnSpPr>
          <p:spPr>
            <a:xfrm flipH="1">
              <a:off x="5114645" y="2982469"/>
              <a:ext cx="1657910" cy="180959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7" idx="1"/>
            </p:cNvCxnSpPr>
            <p:nvPr/>
          </p:nvCxnSpPr>
          <p:spPr>
            <a:xfrm>
              <a:off x="5114645" y="2981757"/>
              <a:ext cx="3334310" cy="272471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7" idx="0"/>
            </p:cNvCxnSpPr>
            <p:nvPr/>
          </p:nvCxnSpPr>
          <p:spPr>
            <a:xfrm>
              <a:off x="7095845" y="2982469"/>
              <a:ext cx="1514755" cy="265704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5"/>
              <a:endCxn id="7" idx="2"/>
            </p:cNvCxnSpPr>
            <p:nvPr/>
          </p:nvCxnSpPr>
          <p:spPr>
            <a:xfrm>
              <a:off x="5114645" y="5115357"/>
              <a:ext cx="3267355" cy="75275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8" idx="0"/>
            </p:cNvCxnSpPr>
            <p:nvPr/>
          </p:nvCxnSpPr>
          <p:spPr>
            <a:xfrm flipH="1">
              <a:off x="3194703" y="2981757"/>
              <a:ext cx="1596652" cy="326664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6"/>
            </p:cNvCxnSpPr>
            <p:nvPr/>
          </p:nvCxnSpPr>
          <p:spPr>
            <a:xfrm flipH="1">
              <a:off x="3423303" y="6029757"/>
              <a:ext cx="5025652" cy="44724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8" idx="7"/>
            </p:cNvCxnSpPr>
            <p:nvPr/>
          </p:nvCxnSpPr>
          <p:spPr>
            <a:xfrm flipH="1">
              <a:off x="3356348" y="5115357"/>
              <a:ext cx="1435007" cy="119999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966103" y="1448512"/>
              <a:ext cx="3815697" cy="4799888"/>
            </a:xfrm>
            <a:custGeom>
              <a:avLst/>
              <a:gdLst>
                <a:gd name="connsiteX0" fmla="*/ 164061 w 3907119"/>
                <a:gd name="connsiteY0" fmla="*/ 4881798 h 4881798"/>
                <a:gd name="connsiteX1" fmla="*/ 437527 w 3907119"/>
                <a:gd name="connsiteY1" fmla="*/ 207248 h 4881798"/>
                <a:gd name="connsiteX2" fmla="*/ 3907119 w 3907119"/>
                <a:gd name="connsiteY2" fmla="*/ 1258381 h 4881798"/>
              </a:gdLst>
              <a:ahLst/>
              <a:cxnLst>
                <a:cxn ang="0">
                  <a:pos x="connsiteX0" y="connsiteY0"/>
                </a:cxn>
                <a:cxn ang="0">
                  <a:pos x="connsiteX1" y="connsiteY1"/>
                </a:cxn>
                <a:cxn ang="0">
                  <a:pos x="connsiteX2" y="connsiteY2"/>
                </a:cxn>
              </a:cxnLst>
              <a:rect l="l" t="t" r="r" b="b"/>
              <a:pathLst>
                <a:path w="3907119" h="4881798">
                  <a:moveTo>
                    <a:pt x="164061" y="4881798"/>
                  </a:moveTo>
                  <a:cubicBezTo>
                    <a:pt x="-11128" y="2846474"/>
                    <a:pt x="-186316" y="811151"/>
                    <a:pt x="437527" y="207248"/>
                  </a:cubicBezTo>
                  <a:cubicBezTo>
                    <a:pt x="1061370" y="-396655"/>
                    <a:pt x="2484244" y="430863"/>
                    <a:pt x="3907119" y="1258381"/>
                  </a:cubicBez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746335" y="2515312"/>
              <a:ext cx="301686" cy="369332"/>
            </a:xfrm>
            <a:prstGeom prst="rect">
              <a:avLst/>
            </a:prstGeom>
            <a:noFill/>
          </p:spPr>
          <p:txBody>
            <a:bodyPr wrap="none" rtlCol="0">
              <a:spAutoFit/>
            </a:bodyPr>
            <a:lstStyle/>
            <a:p>
              <a:r>
                <a:rPr lang="en-US" dirty="0"/>
                <a:t>2</a:t>
              </a:r>
            </a:p>
          </p:txBody>
        </p:sp>
        <p:sp>
          <p:nvSpPr>
            <p:cNvPr id="20" name="TextBox 19"/>
            <p:cNvSpPr txBox="1"/>
            <p:nvPr/>
          </p:nvSpPr>
          <p:spPr>
            <a:xfrm>
              <a:off x="5334000" y="4050980"/>
              <a:ext cx="301686" cy="369332"/>
            </a:xfrm>
            <a:prstGeom prst="rect">
              <a:avLst/>
            </a:prstGeom>
            <a:noFill/>
          </p:spPr>
          <p:txBody>
            <a:bodyPr wrap="none" rtlCol="0">
              <a:spAutoFit/>
            </a:bodyPr>
            <a:lstStyle/>
            <a:p>
              <a:r>
                <a:rPr lang="en-US" dirty="0"/>
                <a:t>5</a:t>
              </a:r>
            </a:p>
          </p:txBody>
        </p:sp>
        <p:sp>
          <p:nvSpPr>
            <p:cNvPr id="21" name="TextBox 20"/>
            <p:cNvSpPr txBox="1"/>
            <p:nvPr/>
          </p:nvSpPr>
          <p:spPr>
            <a:xfrm>
              <a:off x="6937314" y="4203380"/>
              <a:ext cx="301686" cy="369332"/>
            </a:xfrm>
            <a:prstGeom prst="rect">
              <a:avLst/>
            </a:prstGeom>
            <a:noFill/>
          </p:spPr>
          <p:txBody>
            <a:bodyPr wrap="none" rtlCol="0">
              <a:spAutoFit/>
            </a:bodyPr>
            <a:lstStyle/>
            <a:p>
              <a:r>
                <a:rPr lang="en-US" dirty="0"/>
                <a:t>7</a:t>
              </a:r>
            </a:p>
          </p:txBody>
        </p:sp>
        <p:sp>
          <p:nvSpPr>
            <p:cNvPr id="22" name="TextBox 21"/>
            <p:cNvSpPr txBox="1"/>
            <p:nvPr/>
          </p:nvSpPr>
          <p:spPr>
            <a:xfrm>
              <a:off x="7620000" y="3734512"/>
              <a:ext cx="301686" cy="369332"/>
            </a:xfrm>
            <a:prstGeom prst="rect">
              <a:avLst/>
            </a:prstGeom>
            <a:noFill/>
          </p:spPr>
          <p:txBody>
            <a:bodyPr wrap="none" rtlCol="0">
              <a:spAutoFit/>
            </a:bodyPr>
            <a:lstStyle/>
            <a:p>
              <a:r>
                <a:rPr lang="en-US" dirty="0"/>
                <a:t>6</a:t>
              </a:r>
            </a:p>
          </p:txBody>
        </p:sp>
        <p:sp>
          <p:nvSpPr>
            <p:cNvPr id="23" name="TextBox 22"/>
            <p:cNvSpPr txBox="1"/>
            <p:nvPr/>
          </p:nvSpPr>
          <p:spPr>
            <a:xfrm>
              <a:off x="6248400" y="5117780"/>
              <a:ext cx="301686" cy="369332"/>
            </a:xfrm>
            <a:prstGeom prst="rect">
              <a:avLst/>
            </a:prstGeom>
            <a:noFill/>
          </p:spPr>
          <p:txBody>
            <a:bodyPr wrap="none" rtlCol="0">
              <a:spAutoFit/>
            </a:bodyPr>
            <a:lstStyle/>
            <a:p>
              <a:r>
                <a:rPr lang="en-US" dirty="0"/>
                <a:t>5</a:t>
              </a:r>
            </a:p>
          </p:txBody>
        </p:sp>
        <p:sp>
          <p:nvSpPr>
            <p:cNvPr id="24" name="TextBox 23"/>
            <p:cNvSpPr txBox="1"/>
            <p:nvPr/>
          </p:nvSpPr>
          <p:spPr>
            <a:xfrm>
              <a:off x="5562600" y="5955980"/>
              <a:ext cx="301686" cy="369332"/>
            </a:xfrm>
            <a:prstGeom prst="rect">
              <a:avLst/>
            </a:prstGeom>
            <a:noFill/>
          </p:spPr>
          <p:txBody>
            <a:bodyPr wrap="none" rtlCol="0">
              <a:spAutoFit/>
            </a:bodyPr>
            <a:lstStyle/>
            <a:p>
              <a:r>
                <a:rPr lang="en-US" dirty="0"/>
                <a:t>7</a:t>
              </a:r>
            </a:p>
          </p:txBody>
        </p:sp>
        <p:sp>
          <p:nvSpPr>
            <p:cNvPr id="25" name="TextBox 24"/>
            <p:cNvSpPr txBox="1"/>
            <p:nvPr/>
          </p:nvSpPr>
          <p:spPr>
            <a:xfrm>
              <a:off x="4191000" y="5487112"/>
              <a:ext cx="301686" cy="369332"/>
            </a:xfrm>
            <a:prstGeom prst="rect">
              <a:avLst/>
            </a:prstGeom>
            <a:noFill/>
          </p:spPr>
          <p:txBody>
            <a:bodyPr wrap="none" rtlCol="0">
              <a:spAutoFit/>
            </a:bodyPr>
            <a:lstStyle/>
            <a:p>
              <a:r>
                <a:rPr lang="en-US" dirty="0"/>
                <a:t>3</a:t>
              </a:r>
            </a:p>
          </p:txBody>
        </p:sp>
        <p:sp>
          <p:nvSpPr>
            <p:cNvPr id="26" name="TextBox 25"/>
            <p:cNvSpPr txBox="1"/>
            <p:nvPr/>
          </p:nvSpPr>
          <p:spPr>
            <a:xfrm>
              <a:off x="3886200" y="4039312"/>
              <a:ext cx="301686" cy="369332"/>
            </a:xfrm>
            <a:prstGeom prst="rect">
              <a:avLst/>
            </a:prstGeom>
            <a:noFill/>
          </p:spPr>
          <p:txBody>
            <a:bodyPr wrap="none" rtlCol="0">
              <a:spAutoFit/>
            </a:bodyPr>
            <a:lstStyle/>
            <a:p>
              <a:r>
                <a:rPr lang="en-US" dirty="0"/>
                <a:t>6</a:t>
              </a:r>
            </a:p>
          </p:txBody>
        </p:sp>
        <p:sp>
          <p:nvSpPr>
            <p:cNvPr id="27" name="TextBox 26"/>
            <p:cNvSpPr txBox="1"/>
            <p:nvPr/>
          </p:nvSpPr>
          <p:spPr>
            <a:xfrm>
              <a:off x="4727514" y="3658312"/>
              <a:ext cx="301686" cy="369332"/>
            </a:xfrm>
            <a:prstGeom prst="rect">
              <a:avLst/>
            </a:prstGeom>
            <a:noFill/>
          </p:spPr>
          <p:txBody>
            <a:bodyPr wrap="none" rtlCol="0">
              <a:spAutoFit/>
            </a:bodyPr>
            <a:lstStyle/>
            <a:p>
              <a:r>
                <a:rPr lang="en-US" dirty="0"/>
                <a:t>4</a:t>
              </a:r>
            </a:p>
          </p:txBody>
        </p:sp>
        <p:sp>
          <p:nvSpPr>
            <p:cNvPr id="28" name="TextBox 27"/>
            <p:cNvSpPr txBox="1"/>
            <p:nvPr/>
          </p:nvSpPr>
          <p:spPr>
            <a:xfrm>
              <a:off x="3657600" y="1524712"/>
              <a:ext cx="301686" cy="369332"/>
            </a:xfrm>
            <a:prstGeom prst="rect">
              <a:avLst/>
            </a:prstGeom>
            <a:noFill/>
          </p:spPr>
          <p:txBody>
            <a:bodyPr wrap="none" rtlCol="0">
              <a:spAutoFit/>
            </a:bodyPr>
            <a:lstStyle/>
            <a:p>
              <a:r>
                <a:rPr lang="en-US" dirty="0"/>
                <a:t>8</a:t>
              </a:r>
            </a:p>
          </p:txBody>
        </p:sp>
      </p:grpSp>
    </p:spTree>
    <p:extLst>
      <p:ext uri="{BB962C8B-B14F-4D97-AF65-F5344CB8AC3E}">
        <p14:creationId xmlns:p14="http://schemas.microsoft.com/office/powerpoint/2010/main" val="371392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sz="2800" dirty="0"/>
              <a:t>Greedy, Local Search, and Simulated Annealing </a:t>
            </a:r>
            <a:r>
              <a:rPr lang="en-US" sz="2800" dirty="0" smtClean="0"/>
              <a:t>strategies  8 cities</a:t>
            </a:r>
            <a:endParaRPr lang="en-US" sz="2800" dirty="0">
              <a:hlinkClick r:id="rId2"/>
            </a:endParaRPr>
          </a:p>
          <a:p>
            <a:pPr marL="0" indent="0">
              <a:buNone/>
            </a:pPr>
            <a:r>
              <a:rPr lang="en-US" sz="2800" dirty="0">
                <a:hlinkClick r:id="rId2"/>
              </a:rPr>
              <a:t>https://www.youtube.com/watch?v=SC5CX8drAtU</a:t>
            </a:r>
            <a:endParaRPr lang="en-US" sz="2800" dirty="0"/>
          </a:p>
          <a:p>
            <a:pPr marL="0" indent="0">
              <a:buNone/>
            </a:pPr>
            <a:endParaRPr lang="en-US" sz="2800" dirty="0"/>
          </a:p>
          <a:p>
            <a:r>
              <a:rPr lang="en-US" sz="2800" dirty="0" smtClean="0"/>
              <a:t>200 cities using the 4 algorithms</a:t>
            </a:r>
            <a:endParaRPr lang="en-US" sz="2800" dirty="0"/>
          </a:p>
          <a:p>
            <a:pPr marL="0" indent="0">
              <a:buNone/>
            </a:pPr>
            <a:r>
              <a:rPr lang="en-US" sz="2800" dirty="0">
                <a:hlinkClick r:id="rId3"/>
              </a:rPr>
              <a:t>https://www.youtube.com/watch?v=q6fPk0--</a:t>
            </a:r>
            <a:r>
              <a:rPr lang="en-US" sz="2800" dirty="0" smtClean="0">
                <a:hlinkClick r:id="rId3"/>
              </a:rPr>
              <a:t>eHY</a:t>
            </a:r>
            <a:endParaRPr lang="en-US" sz="2800" dirty="0" smtClean="0"/>
          </a:p>
          <a:p>
            <a:pPr marL="0" indent="0">
              <a:buNone/>
            </a:pPr>
            <a:endParaRPr lang="en-US" sz="2800" dirty="0" smtClean="0"/>
          </a:p>
          <a:p>
            <a:pPr lvl="1"/>
            <a:r>
              <a:rPr lang="en-US" sz="2400" dirty="0" smtClean="0"/>
              <a:t>327,452	Random</a:t>
            </a:r>
          </a:p>
          <a:p>
            <a:pPr lvl="1"/>
            <a:r>
              <a:rPr lang="en-US" sz="2400" dirty="0" smtClean="0"/>
              <a:t>36,226 	Greedy</a:t>
            </a:r>
          </a:p>
          <a:p>
            <a:pPr lvl="1"/>
            <a:r>
              <a:rPr lang="en-US" sz="2400" dirty="0" smtClean="0"/>
              <a:t>31,887 	2 Opt Swap</a:t>
            </a:r>
          </a:p>
          <a:p>
            <a:pPr lvl="1"/>
            <a:r>
              <a:rPr lang="en-US" sz="2400" dirty="0" smtClean="0"/>
              <a:t>30,944	Simulated </a:t>
            </a:r>
            <a:r>
              <a:rPr lang="en-US" sz="2400" dirty="0"/>
              <a:t>Annealing </a:t>
            </a:r>
            <a:r>
              <a:rPr lang="en-US" sz="2400" dirty="0" smtClean="0"/>
              <a:t> (probabilistically accept worst solutions, decreasing over this weighting as the algorithm proceeds.</a:t>
            </a:r>
            <a:endParaRPr lang="en-US" sz="2400" dirty="0"/>
          </a:p>
        </p:txBody>
      </p:sp>
    </p:spTree>
    <p:extLst>
      <p:ext uri="{BB962C8B-B14F-4D97-AF65-F5344CB8AC3E}">
        <p14:creationId xmlns:p14="http://schemas.microsoft.com/office/powerpoint/2010/main" val="409111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a:t>Yes or No decision problems</a:t>
            </a:r>
          </a:p>
        </p:txBody>
      </p:sp>
      <p:sp>
        <p:nvSpPr>
          <p:cNvPr id="3" name="Content Placeholder 2"/>
          <p:cNvSpPr>
            <a:spLocks noGrp="1"/>
          </p:cNvSpPr>
          <p:nvPr>
            <p:ph idx="1"/>
          </p:nvPr>
        </p:nvSpPr>
        <p:spPr>
          <a:xfrm>
            <a:off x="381000" y="914400"/>
            <a:ext cx="8229600" cy="4525963"/>
          </a:xfrm>
        </p:spPr>
        <p:txBody>
          <a:bodyPr>
            <a:normAutofit lnSpcReduction="10000"/>
          </a:bodyPr>
          <a:lstStyle/>
          <a:p>
            <a:r>
              <a:rPr lang="en-US" sz="2000" dirty="0"/>
              <a:t>We start with the idea of a decision problem, a problem for which an algorithm can always answer “yes” or “no.” </a:t>
            </a:r>
          </a:p>
          <a:p>
            <a:r>
              <a:rPr lang="en-US" sz="2000" dirty="0"/>
              <a:t>We also need the idea of two models of a computer: </a:t>
            </a:r>
          </a:p>
          <a:p>
            <a:pPr lvl="1"/>
            <a:r>
              <a:rPr lang="en-US" sz="1800" dirty="0"/>
              <a:t>Deterministic : This is a regular computer as you would think of, it loops and takes branches at “if” statements, but always following only one path, per the logic. Sort of assuming we are working with real data.</a:t>
            </a:r>
          </a:p>
          <a:p>
            <a:pPr lvl="1"/>
            <a:r>
              <a:rPr lang="en-US" sz="1800" dirty="0"/>
              <a:t>Non-deterministic :  a non-deterministic computer is one just like above, except that is has unlimited parallelism, so that any time you come to a branch, you spawn a new “process” and examine both sides. Good for looking at all possible data sets.</a:t>
            </a:r>
          </a:p>
          <a:p>
            <a:pPr lvl="1"/>
            <a:endParaRPr lang="en-US" sz="1800" dirty="0"/>
          </a:p>
          <a:p>
            <a:pPr lvl="1"/>
            <a:endParaRPr lang="en-US" sz="1800" dirty="0"/>
          </a:p>
          <a:p>
            <a:r>
              <a:rPr lang="en-US" sz="2200" dirty="0"/>
              <a:t>Some of this text taken from:</a:t>
            </a:r>
          </a:p>
          <a:p>
            <a:pPr lvl="1"/>
            <a:r>
              <a:rPr lang="en-US" sz="1800" dirty="0">
                <a:hlinkClick r:id="rId2"/>
              </a:rPr>
              <a:t>http://explorations.chasrmartin.com/2008/11/24/what-are-p-np-complete-and-np-hard/</a:t>
            </a:r>
            <a:endParaRPr lang="en-US" sz="1800" dirty="0"/>
          </a:p>
          <a:p>
            <a:pPr marL="457200" lvl="1" indent="0">
              <a:buNone/>
            </a:pPr>
            <a:endParaRPr lang="en-US" sz="1800" dirty="0"/>
          </a:p>
          <a:p>
            <a:endParaRPr lang="en-US" sz="2000" dirty="0"/>
          </a:p>
        </p:txBody>
      </p:sp>
    </p:spTree>
    <p:extLst>
      <p:ext uri="{BB962C8B-B14F-4D97-AF65-F5344CB8AC3E}">
        <p14:creationId xmlns:p14="http://schemas.microsoft.com/office/powerpoint/2010/main" val="176815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buNone/>
            </a:pPr>
            <a:r>
              <a:rPr lang="en-US" sz="1500" dirty="0"/>
              <a:t>if (x &gt; 3)</a:t>
            </a:r>
          </a:p>
          <a:p>
            <a:pPr marL="0" indent="0">
              <a:buNone/>
            </a:pPr>
            <a:r>
              <a:rPr lang="en-US" sz="1500" dirty="0"/>
              <a:t>{</a:t>
            </a:r>
          </a:p>
          <a:p>
            <a:pPr marL="0" indent="0">
              <a:buNone/>
            </a:pPr>
            <a:r>
              <a:rPr lang="en-US" sz="1500" dirty="0"/>
              <a:t>      if (y ==5)</a:t>
            </a:r>
          </a:p>
          <a:p>
            <a:pPr marL="0" indent="0">
              <a:buNone/>
            </a:pPr>
            <a:r>
              <a:rPr lang="en-US" sz="1500" dirty="0"/>
              <a:t>      {</a:t>
            </a:r>
          </a:p>
          <a:p>
            <a:pPr marL="0" indent="0">
              <a:buNone/>
            </a:pPr>
            <a:r>
              <a:rPr lang="en-US" sz="1500" dirty="0"/>
              <a:t>            do foo1</a:t>
            </a:r>
          </a:p>
          <a:p>
            <a:pPr marL="0" indent="0">
              <a:buNone/>
            </a:pPr>
            <a:r>
              <a:rPr lang="en-US" sz="1500" dirty="0"/>
              <a:t>      }</a:t>
            </a:r>
          </a:p>
          <a:p>
            <a:pPr marL="0" indent="0">
              <a:buNone/>
            </a:pPr>
            <a:r>
              <a:rPr lang="en-US" sz="1500" dirty="0"/>
              <a:t>      else</a:t>
            </a:r>
          </a:p>
          <a:p>
            <a:pPr marL="0" indent="0">
              <a:buNone/>
            </a:pPr>
            <a:r>
              <a:rPr lang="en-US" sz="1500" dirty="0"/>
              <a:t>      {</a:t>
            </a:r>
          </a:p>
          <a:p>
            <a:pPr marL="0" indent="0">
              <a:buNone/>
            </a:pPr>
            <a:r>
              <a:rPr lang="en-US" sz="1500" dirty="0"/>
              <a:t>           do foo2</a:t>
            </a:r>
          </a:p>
          <a:p>
            <a:pPr marL="0" indent="0">
              <a:buNone/>
            </a:pPr>
            <a:r>
              <a:rPr lang="en-US" sz="1500" dirty="0"/>
              <a:t>       }</a:t>
            </a:r>
          </a:p>
          <a:p>
            <a:pPr marL="0" indent="0">
              <a:buNone/>
            </a:pPr>
            <a:r>
              <a:rPr lang="en-US" sz="1500" dirty="0"/>
              <a:t>}</a:t>
            </a:r>
          </a:p>
          <a:p>
            <a:pPr marL="0" indent="0">
              <a:buNone/>
            </a:pPr>
            <a:r>
              <a:rPr lang="en-US" sz="1500" dirty="0"/>
              <a:t>else</a:t>
            </a:r>
          </a:p>
          <a:p>
            <a:pPr marL="0" indent="0">
              <a:buNone/>
            </a:pPr>
            <a:r>
              <a:rPr lang="en-US" sz="1500" dirty="0"/>
              <a:t>{</a:t>
            </a:r>
          </a:p>
          <a:p>
            <a:pPr marL="0" indent="0">
              <a:buNone/>
            </a:pPr>
            <a:r>
              <a:rPr lang="en-US" sz="1500" dirty="0"/>
              <a:t> if (y ==5)</a:t>
            </a:r>
          </a:p>
          <a:p>
            <a:pPr marL="0" indent="0">
              <a:buNone/>
            </a:pPr>
            <a:r>
              <a:rPr lang="en-US" sz="1500" dirty="0"/>
              <a:t>      {</a:t>
            </a:r>
          </a:p>
          <a:p>
            <a:pPr marL="0" indent="0">
              <a:buNone/>
            </a:pPr>
            <a:r>
              <a:rPr lang="en-US" sz="1500" dirty="0"/>
              <a:t>            do foo3</a:t>
            </a:r>
          </a:p>
          <a:p>
            <a:pPr marL="0" indent="0">
              <a:buNone/>
            </a:pPr>
            <a:r>
              <a:rPr lang="en-US" sz="1500" dirty="0"/>
              <a:t>      }</a:t>
            </a:r>
          </a:p>
          <a:p>
            <a:pPr marL="0" indent="0">
              <a:buNone/>
            </a:pPr>
            <a:r>
              <a:rPr lang="en-US" sz="1500" dirty="0"/>
              <a:t>      else</a:t>
            </a:r>
          </a:p>
          <a:p>
            <a:pPr marL="0" indent="0">
              <a:buNone/>
            </a:pPr>
            <a:r>
              <a:rPr lang="en-US" sz="1500" dirty="0"/>
              <a:t>      {</a:t>
            </a:r>
          </a:p>
          <a:p>
            <a:pPr marL="0" indent="0">
              <a:buNone/>
            </a:pPr>
            <a:r>
              <a:rPr lang="en-US" sz="1500" dirty="0"/>
              <a:t>           do foo4</a:t>
            </a:r>
          </a:p>
          <a:p>
            <a:pPr marL="0" indent="0">
              <a:buNone/>
            </a:pPr>
            <a:r>
              <a:rPr lang="en-US" sz="1500" dirty="0"/>
              <a:t>       }</a:t>
            </a:r>
          </a:p>
          <a:p>
            <a:pPr marL="0" indent="0">
              <a:buNone/>
            </a:pPr>
            <a:r>
              <a:rPr lang="en-US" sz="1500" dirty="0"/>
              <a:t>}</a:t>
            </a:r>
          </a:p>
        </p:txBody>
      </p:sp>
      <p:sp>
        <p:nvSpPr>
          <p:cNvPr id="4" name="TextBox 3"/>
          <p:cNvSpPr txBox="1"/>
          <p:nvPr/>
        </p:nvSpPr>
        <p:spPr>
          <a:xfrm>
            <a:off x="3352800" y="457200"/>
            <a:ext cx="5617179" cy="5078313"/>
          </a:xfrm>
          <a:prstGeom prst="rect">
            <a:avLst/>
          </a:prstGeom>
          <a:noFill/>
        </p:spPr>
        <p:txBody>
          <a:bodyPr wrap="none" rtlCol="0">
            <a:spAutoFit/>
          </a:bodyPr>
          <a:lstStyle/>
          <a:p>
            <a:r>
              <a:rPr lang="en-US" dirty="0"/>
              <a:t>After executing this code, a Deterministic computer</a:t>
            </a:r>
          </a:p>
          <a:p>
            <a:r>
              <a:rPr lang="en-US" dirty="0"/>
              <a:t>would do just one of foo1, foo2, foo3, or foo4.</a:t>
            </a:r>
          </a:p>
          <a:p>
            <a:r>
              <a:rPr lang="en-US" dirty="0"/>
              <a:t>That is partly because you think of running this program</a:t>
            </a:r>
          </a:p>
          <a:p>
            <a:r>
              <a:rPr lang="en-US" dirty="0"/>
              <a:t>when you have known data (like what is x and y)</a:t>
            </a:r>
          </a:p>
          <a:p>
            <a:endParaRPr lang="en-US" dirty="0"/>
          </a:p>
          <a:p>
            <a:r>
              <a:rPr lang="en-US" dirty="0"/>
              <a:t>Whereas a Non-deterministic computer says, well, let’s</a:t>
            </a:r>
          </a:p>
          <a:p>
            <a:r>
              <a:rPr lang="en-US" dirty="0"/>
              <a:t>look at all possible outcomes, so it will have one process</a:t>
            </a:r>
          </a:p>
          <a:p>
            <a:r>
              <a:rPr lang="en-US" dirty="0"/>
              <a:t>running foo1, another running foo2, another running</a:t>
            </a:r>
          </a:p>
          <a:p>
            <a:r>
              <a:rPr lang="en-US" dirty="0"/>
              <a:t>foo3 and a 4</a:t>
            </a:r>
            <a:r>
              <a:rPr lang="en-US" baseline="30000" dirty="0"/>
              <a:t>th</a:t>
            </a:r>
            <a:r>
              <a:rPr lang="en-US" dirty="0"/>
              <a:t> running foo4.  Even a simple 100 line </a:t>
            </a:r>
          </a:p>
          <a:p>
            <a:r>
              <a:rPr lang="en-US" dirty="0"/>
              <a:t>program might well have 8 if statements, so it would </a:t>
            </a:r>
          </a:p>
          <a:p>
            <a:r>
              <a:rPr lang="en-US" dirty="0"/>
              <a:t>need to start up 2 to the 8</a:t>
            </a:r>
            <a:r>
              <a:rPr lang="en-US" baseline="30000" dirty="0"/>
              <a:t>th</a:t>
            </a:r>
            <a:r>
              <a:rPr lang="en-US" dirty="0"/>
              <a:t> processes (256!)  So a</a:t>
            </a:r>
          </a:p>
          <a:p>
            <a:r>
              <a:rPr lang="en-US" dirty="0"/>
              <a:t>complex problem, like forecasting the weather for Seattle,</a:t>
            </a:r>
          </a:p>
          <a:p>
            <a:r>
              <a:rPr lang="en-US" dirty="0"/>
              <a:t>which might involved thousands of temperature readings,</a:t>
            </a:r>
          </a:p>
          <a:p>
            <a:r>
              <a:rPr lang="en-US" dirty="0"/>
              <a:t>thousands of air pressure readings, thousands of wind</a:t>
            </a:r>
          </a:p>
          <a:p>
            <a:r>
              <a:rPr lang="en-US" dirty="0"/>
              <a:t>speed readings, and thousands of wind direction readings</a:t>
            </a:r>
          </a:p>
          <a:p>
            <a:r>
              <a:rPr lang="en-US" dirty="0"/>
              <a:t>quickly gets unmanageable. (1000x1000x1000x1000 =</a:t>
            </a:r>
          </a:p>
          <a:p>
            <a:r>
              <a:rPr lang="en-US" dirty="0"/>
              <a:t>1,000,000,000,000 processes.</a:t>
            </a:r>
          </a:p>
          <a:p>
            <a:endParaRPr lang="en-US" dirty="0"/>
          </a:p>
        </p:txBody>
      </p:sp>
    </p:spTree>
    <p:extLst>
      <p:ext uri="{BB962C8B-B14F-4D97-AF65-F5344CB8AC3E}">
        <p14:creationId xmlns:p14="http://schemas.microsoft.com/office/powerpoint/2010/main" val="125344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a:t>“decision problem in </a:t>
            </a:r>
            <a:r>
              <a:rPr lang="en-US" sz="3600" dirty="0">
                <a:solidFill>
                  <a:srgbClr val="FF0000"/>
                </a:solidFill>
              </a:rPr>
              <a:t>P</a:t>
            </a:r>
            <a:r>
              <a:rPr lang="en-US" sz="3600" dirty="0"/>
              <a:t> or in </a:t>
            </a:r>
            <a:r>
              <a:rPr lang="en-US" sz="3600" dirty="0">
                <a:solidFill>
                  <a:srgbClr val="FF0000"/>
                </a:solidFill>
              </a:rPr>
              <a:t>NP</a:t>
            </a:r>
            <a:r>
              <a:rPr lang="en-US" sz="3600" dirty="0"/>
              <a:t>”</a:t>
            </a:r>
          </a:p>
        </p:txBody>
      </p:sp>
      <p:sp>
        <p:nvSpPr>
          <p:cNvPr id="3" name="Content Placeholder 2"/>
          <p:cNvSpPr>
            <a:spLocks noGrp="1"/>
          </p:cNvSpPr>
          <p:nvPr>
            <p:ph idx="1"/>
          </p:nvPr>
        </p:nvSpPr>
        <p:spPr>
          <a:xfrm>
            <a:off x="457200" y="914400"/>
            <a:ext cx="8229600" cy="5135563"/>
          </a:xfrm>
        </p:spPr>
        <p:txBody>
          <a:bodyPr>
            <a:noAutofit/>
          </a:bodyPr>
          <a:lstStyle/>
          <a:p>
            <a:r>
              <a:rPr lang="en-US" sz="2000" dirty="0"/>
              <a:t>A decision problem is in P if there is a known </a:t>
            </a:r>
            <a:r>
              <a:rPr lang="en-US" sz="2000" dirty="0">
                <a:solidFill>
                  <a:srgbClr val="FF0000"/>
                </a:solidFill>
              </a:rPr>
              <a:t>p</a:t>
            </a:r>
            <a:r>
              <a:rPr lang="en-US" sz="2000" dirty="0"/>
              <a:t>olynomial-time algorithm to get that answer.  (Remember O(n), or O(n</a:t>
            </a:r>
            <a:r>
              <a:rPr lang="en-US" sz="2000" baseline="30000" dirty="0"/>
              <a:t>2?</a:t>
            </a:r>
            <a:r>
              <a:rPr lang="en-US" sz="2000" dirty="0"/>
              <a:t>)</a:t>
            </a:r>
          </a:p>
          <a:p>
            <a:r>
              <a:rPr lang="en-US" sz="2000" dirty="0"/>
              <a:t>A decision problem is in NP if there is a known </a:t>
            </a:r>
            <a:r>
              <a:rPr lang="en-US" sz="2000" dirty="0">
                <a:solidFill>
                  <a:srgbClr val="FF0000"/>
                </a:solidFill>
              </a:rPr>
              <a:t>p</a:t>
            </a:r>
            <a:r>
              <a:rPr lang="en-US" sz="2000" dirty="0"/>
              <a:t>olynomial-time algorithm for a </a:t>
            </a:r>
            <a:r>
              <a:rPr lang="en-US" sz="2000" i="1" dirty="0">
                <a:solidFill>
                  <a:srgbClr val="FF0000"/>
                </a:solidFill>
              </a:rPr>
              <a:t>n</a:t>
            </a:r>
            <a:r>
              <a:rPr lang="en-US" sz="2000" i="1" dirty="0"/>
              <a:t>on-deterministic machine </a:t>
            </a:r>
            <a:r>
              <a:rPr lang="en-US" sz="2000" dirty="0"/>
              <a:t>to get the answer.  It is in NP if a nondeterministic machine can arrive at an answer in poly-time, </a:t>
            </a:r>
            <a:r>
              <a:rPr lang="en-US" sz="2000" b="1" dirty="0"/>
              <a:t>and</a:t>
            </a:r>
            <a:r>
              <a:rPr lang="en-US" sz="2000" dirty="0"/>
              <a:t> a deterministic machine can </a:t>
            </a:r>
            <a:r>
              <a:rPr lang="en-US" sz="2000" i="1" dirty="0"/>
              <a:t>verify</a:t>
            </a:r>
            <a:r>
              <a:rPr lang="en-US" sz="2000" dirty="0"/>
              <a:t> that the solution is correct in poly time.</a:t>
            </a:r>
          </a:p>
          <a:p>
            <a:r>
              <a:rPr lang="en-US" sz="2000" dirty="0"/>
              <a:t>A polynomial-time algorithm is some known algorithm that is guaranteed to complete within a number of steps, and the function is expressible as a polynomial function of the size of the problem. </a:t>
            </a:r>
          </a:p>
          <a:p>
            <a:pPr lvl="1"/>
            <a:r>
              <a:rPr lang="en-US" sz="2000" dirty="0"/>
              <a:t>Lets say the problem is of size 324, then some known algorithm might take this many steps:   </a:t>
            </a:r>
          </a:p>
          <a:p>
            <a:pPr marL="457200" lvl="1" indent="0">
              <a:buNone/>
            </a:pPr>
            <a:endParaRPr lang="en-US" sz="2000" dirty="0"/>
          </a:p>
          <a:p>
            <a:pPr marL="457200" lvl="1" indent="0">
              <a:buNone/>
            </a:pPr>
            <a:r>
              <a:rPr lang="en-US" sz="2000" dirty="0"/>
              <a:t>             324</a:t>
            </a:r>
            <a:r>
              <a:rPr lang="en-US" sz="2000" baseline="30000" dirty="0"/>
              <a:t>56</a:t>
            </a:r>
            <a:r>
              <a:rPr lang="en-US" sz="2000" dirty="0"/>
              <a:t> + 3* 324</a:t>
            </a:r>
            <a:r>
              <a:rPr lang="en-US" sz="2000" baseline="30000" dirty="0"/>
              <a:t>23</a:t>
            </a:r>
            <a:r>
              <a:rPr lang="en-US" sz="2000" dirty="0"/>
              <a:t> + 142* 324</a:t>
            </a:r>
            <a:r>
              <a:rPr lang="en-US" sz="2000" baseline="30000" dirty="0"/>
              <a:t>16</a:t>
            </a:r>
            <a:r>
              <a:rPr lang="en-US" sz="2000" dirty="0"/>
              <a:t> + 3* 324</a:t>
            </a:r>
            <a:r>
              <a:rPr lang="en-US" sz="2000" baseline="30000" dirty="0"/>
              <a:t>7</a:t>
            </a:r>
            <a:r>
              <a:rPr lang="en-US" sz="2000" dirty="0"/>
              <a:t>+135324</a:t>
            </a:r>
          </a:p>
          <a:p>
            <a:pPr marL="0" indent="0">
              <a:buNone/>
            </a:pPr>
            <a:endParaRPr lang="en-US" sz="2000" dirty="0"/>
          </a:p>
          <a:p>
            <a:pPr marL="0" indent="0">
              <a:buNone/>
            </a:pPr>
            <a:r>
              <a:rPr lang="en-US" sz="2000" dirty="0"/>
              <a:t>Just because it is “known” doesn’t mean its feasible to actually computer it!</a:t>
            </a:r>
          </a:p>
        </p:txBody>
      </p:sp>
    </p:spTree>
    <p:extLst>
      <p:ext uri="{BB962C8B-B14F-4D97-AF65-F5344CB8AC3E}">
        <p14:creationId xmlns:p14="http://schemas.microsoft.com/office/powerpoint/2010/main" val="252337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NP Hard</a:t>
            </a:r>
          </a:p>
        </p:txBody>
      </p:sp>
      <p:sp>
        <p:nvSpPr>
          <p:cNvPr id="3" name="Content Placeholder 2"/>
          <p:cNvSpPr>
            <a:spLocks noGrp="1"/>
          </p:cNvSpPr>
          <p:nvPr>
            <p:ph idx="1"/>
          </p:nvPr>
        </p:nvSpPr>
        <p:spPr/>
        <p:txBody>
          <a:bodyPr>
            <a:normAutofit fontScale="62500" lnSpcReduction="20000"/>
          </a:bodyPr>
          <a:lstStyle/>
          <a:p>
            <a:r>
              <a:rPr lang="en-US" dirty="0"/>
              <a:t>There are also many problems which are known to be in NP for which no poly-time </a:t>
            </a:r>
            <a:r>
              <a:rPr lang="en-US" b="1" dirty="0"/>
              <a:t>deterministic</a:t>
            </a:r>
            <a:r>
              <a:rPr lang="en-US" dirty="0"/>
              <a:t> algorithm is known; in other words, we know they’re in NP, but don’t know if </a:t>
            </a:r>
            <a:r>
              <a:rPr lang="en-US" dirty="0" smtClean="0"/>
              <a:t>we can prove a correct answer using any known </a:t>
            </a:r>
            <a:r>
              <a:rPr lang="en-US" dirty="0"/>
              <a:t>P. </a:t>
            </a:r>
          </a:p>
          <a:p>
            <a:r>
              <a:rPr lang="en-US" dirty="0"/>
              <a:t>The traditional example is the decision-problem version of the Traveling Salesman Problem (decision-TSP): given the cities and distances, is there a route that covers all the cities, returning to the starting point, in less than </a:t>
            </a:r>
            <a:r>
              <a:rPr lang="en-US" i="1" dirty="0"/>
              <a:t>x</a:t>
            </a:r>
            <a:r>
              <a:rPr lang="en-US" dirty="0"/>
              <a:t> distance? </a:t>
            </a:r>
          </a:p>
          <a:p>
            <a:r>
              <a:rPr lang="en-US" dirty="0"/>
              <a:t>It’s easy in a nondeterministic machine, because every time the nondeterministic traveling salesman comes to a fork in the road, he takes it: his clones head on to the next city they haven’t visited, and at the end they compare notes and see if any of the clones took less than </a:t>
            </a:r>
            <a:r>
              <a:rPr lang="en-US" i="1" dirty="0"/>
              <a:t>x</a:t>
            </a:r>
            <a:r>
              <a:rPr lang="en-US" dirty="0"/>
              <a:t> distance.</a:t>
            </a:r>
          </a:p>
          <a:p>
            <a:r>
              <a:rPr lang="en-US" dirty="0"/>
              <a:t>It’s not known whether decision-TSP is in P: there’s no known poly-time solution, but there’s </a:t>
            </a:r>
            <a:r>
              <a:rPr lang="en-US" dirty="0" smtClean="0"/>
              <a:t>also no </a:t>
            </a:r>
            <a:r>
              <a:rPr lang="en-US" dirty="0"/>
              <a:t>proof such a solution </a:t>
            </a:r>
            <a:r>
              <a:rPr lang="en-US" b="1" dirty="0"/>
              <a:t>doesn’t</a:t>
            </a:r>
            <a:r>
              <a:rPr lang="en-US" dirty="0"/>
              <a:t> exist.</a:t>
            </a:r>
          </a:p>
        </p:txBody>
      </p:sp>
    </p:spTree>
    <p:extLst>
      <p:ext uri="{BB962C8B-B14F-4D97-AF65-F5344CB8AC3E}">
        <p14:creationId xmlns:p14="http://schemas.microsoft.com/office/powerpoint/2010/main" val="33191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800" dirty="0" smtClean="0"/>
              <a:t>A </a:t>
            </a:r>
            <a:r>
              <a:rPr lang="en-US" sz="2800" dirty="0"/>
              <a:t>working definition of NP-hard (Stephen Boyd, Stanford)</a:t>
            </a:r>
          </a:p>
          <a:p>
            <a:pPr marL="0" indent="0">
              <a:buNone/>
            </a:pPr>
            <a:r>
              <a:rPr lang="en-US" sz="2800" dirty="0">
                <a:hlinkClick r:id="rId2"/>
              </a:rPr>
              <a:t>https://www.youtube.com/watch?v=7hRLOnTn7o4</a:t>
            </a:r>
            <a:endParaRPr lang="en-US" sz="2800" dirty="0"/>
          </a:p>
          <a:p>
            <a:pPr marL="0" indent="0">
              <a:buNone/>
            </a:pPr>
            <a:endParaRPr lang="en-US" sz="2800" dirty="0"/>
          </a:p>
          <a:p>
            <a:r>
              <a:rPr lang="en-US" sz="2800" dirty="0"/>
              <a:t>P vs. NP and the Computational Complexity </a:t>
            </a:r>
            <a:r>
              <a:rPr lang="en-US" sz="2800" dirty="0" smtClean="0"/>
              <a:t>Zoo</a:t>
            </a:r>
            <a:endParaRPr lang="en-US" sz="2800" dirty="0"/>
          </a:p>
          <a:p>
            <a:pPr marL="0" indent="0">
              <a:buNone/>
            </a:pPr>
            <a:r>
              <a:rPr lang="en-US" sz="2800" dirty="0">
                <a:hlinkClick r:id="rId3"/>
              </a:rPr>
              <a:t>https://www.youtube.com/watch?v=YX40hbAHx3s</a:t>
            </a:r>
            <a:endParaRPr lang="en-US" sz="2800"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67495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Graph Theory</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a:t>We are concluding our study of very useful data structures such as Binary Search Trees and Heaps, and several sorting algorithms, with a very brief look into a much more complicated field of study.</a:t>
            </a:r>
          </a:p>
          <a:p>
            <a:r>
              <a:rPr lang="en-US" sz="2400" dirty="0"/>
              <a:t>Many problems just don’t “fit” into our neat, orderly data structures.</a:t>
            </a:r>
          </a:p>
          <a:p>
            <a:r>
              <a:rPr lang="en-US" sz="2400" dirty="0"/>
              <a:t>We will taste a bit of graph theory just to open your eyes to one of several </a:t>
            </a:r>
            <a:r>
              <a:rPr lang="en-US" sz="2400" dirty="0" smtClean="0"/>
              <a:t>“problem modeling” </a:t>
            </a:r>
            <a:r>
              <a:rPr lang="en-US" sz="2400" dirty="0"/>
              <a:t>fields of science.</a:t>
            </a:r>
          </a:p>
          <a:p>
            <a:r>
              <a:rPr lang="en-US" sz="2400" dirty="0"/>
              <a:t>Maybe you will want to get a job at Costco or Boeing writing useful programs that help people and help our economy, or, maybe you might want to get a Ph. D. in advanced mathematics and computations and  enable mankind to solve what have been up to now, unsolvable problems?</a:t>
            </a:r>
          </a:p>
        </p:txBody>
      </p:sp>
    </p:spTree>
    <p:extLst>
      <p:ext uri="{BB962C8B-B14F-4D97-AF65-F5344CB8AC3E}">
        <p14:creationId xmlns:p14="http://schemas.microsoft.com/office/powerpoint/2010/main" val="115050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28" y="274638"/>
            <a:ext cx="6598771" cy="1143000"/>
          </a:xfrm>
        </p:spPr>
        <p:txBody>
          <a:bodyPr>
            <a:noAutofit/>
          </a:bodyPr>
          <a:lstStyle/>
          <a:p>
            <a:r>
              <a:rPr lang="en-US" sz="3200" dirty="0"/>
              <a:t>Traveling </a:t>
            </a:r>
            <a:r>
              <a:rPr lang="en-US" sz="3200" dirty="0" err="1"/>
              <a:t>SalesPerson</a:t>
            </a:r>
            <a:r>
              <a:rPr lang="en-US" sz="3200" dirty="0"/>
              <a:t>: start at any city, visit each city, return to first city.</a:t>
            </a:r>
            <a:br>
              <a:rPr lang="en-US" sz="3200" dirty="0"/>
            </a:br>
            <a:r>
              <a:rPr lang="en-US" sz="3200" dirty="0"/>
              <a:t>What is the shortest route?</a:t>
            </a:r>
          </a:p>
        </p:txBody>
      </p:sp>
      <p:sp>
        <p:nvSpPr>
          <p:cNvPr id="4" name="Oval 3"/>
          <p:cNvSpPr/>
          <p:nvPr/>
        </p:nvSpPr>
        <p:spPr>
          <a:xfrm>
            <a:off x="2819400" y="236291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4800600" y="236362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6" name="Oval 5"/>
          <p:cNvSpPr/>
          <p:nvPr/>
        </p:nvSpPr>
        <p:spPr>
          <a:xfrm>
            <a:off x="2819400" y="449651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p:cNvSpPr/>
          <p:nvPr/>
        </p:nvSpPr>
        <p:spPr>
          <a:xfrm>
            <a:off x="6477000" y="541091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p:cNvSpPr/>
          <p:nvPr/>
        </p:nvSpPr>
        <p:spPr>
          <a:xfrm>
            <a:off x="1061103" y="601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p:cNvCxnSpPr>
            <a:stCxn id="4" idx="6"/>
            <a:endCxn id="5" idx="2"/>
          </p:cNvCxnSpPr>
          <p:nvPr/>
        </p:nvCxnSpPr>
        <p:spPr>
          <a:xfrm>
            <a:off x="3276600" y="2591512"/>
            <a:ext cx="1524000" cy="712"/>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4"/>
            <a:endCxn id="6" idx="0"/>
          </p:cNvCxnSpPr>
          <p:nvPr/>
        </p:nvCxnSpPr>
        <p:spPr>
          <a:xfrm>
            <a:off x="3048000" y="2820112"/>
            <a:ext cx="0" cy="167640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7"/>
          </p:cNvCxnSpPr>
          <p:nvPr/>
        </p:nvCxnSpPr>
        <p:spPr>
          <a:xfrm flipH="1">
            <a:off x="3209645" y="2753869"/>
            <a:ext cx="1657910" cy="180959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7" idx="1"/>
          </p:cNvCxnSpPr>
          <p:nvPr/>
        </p:nvCxnSpPr>
        <p:spPr>
          <a:xfrm>
            <a:off x="3209645" y="2753157"/>
            <a:ext cx="3334310" cy="272471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5"/>
            <a:endCxn id="7" idx="0"/>
          </p:cNvCxnSpPr>
          <p:nvPr/>
        </p:nvCxnSpPr>
        <p:spPr>
          <a:xfrm>
            <a:off x="5190845" y="2753869"/>
            <a:ext cx="1514755" cy="2657043"/>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5"/>
            <a:endCxn id="7" idx="2"/>
          </p:cNvCxnSpPr>
          <p:nvPr/>
        </p:nvCxnSpPr>
        <p:spPr>
          <a:xfrm>
            <a:off x="3209645" y="4886757"/>
            <a:ext cx="3267355" cy="752755"/>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a:endCxn id="8" idx="0"/>
          </p:cNvCxnSpPr>
          <p:nvPr/>
        </p:nvCxnSpPr>
        <p:spPr>
          <a:xfrm flipH="1">
            <a:off x="1289703" y="2753157"/>
            <a:ext cx="1596652" cy="3266643"/>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8" idx="6"/>
          </p:cNvCxnSpPr>
          <p:nvPr/>
        </p:nvCxnSpPr>
        <p:spPr>
          <a:xfrm flipH="1">
            <a:off x="1518303" y="5801157"/>
            <a:ext cx="5025652" cy="447243"/>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a:endCxn id="8" idx="7"/>
          </p:cNvCxnSpPr>
          <p:nvPr/>
        </p:nvCxnSpPr>
        <p:spPr>
          <a:xfrm flipH="1">
            <a:off x="1451348" y="4886757"/>
            <a:ext cx="1435007" cy="119999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1061103" y="1219912"/>
            <a:ext cx="3815697" cy="4799888"/>
          </a:xfrm>
          <a:custGeom>
            <a:avLst/>
            <a:gdLst>
              <a:gd name="connsiteX0" fmla="*/ 164061 w 3907119"/>
              <a:gd name="connsiteY0" fmla="*/ 4881798 h 4881798"/>
              <a:gd name="connsiteX1" fmla="*/ 437527 w 3907119"/>
              <a:gd name="connsiteY1" fmla="*/ 207248 h 4881798"/>
              <a:gd name="connsiteX2" fmla="*/ 3907119 w 3907119"/>
              <a:gd name="connsiteY2" fmla="*/ 1258381 h 4881798"/>
            </a:gdLst>
            <a:ahLst/>
            <a:cxnLst>
              <a:cxn ang="0">
                <a:pos x="connsiteX0" y="connsiteY0"/>
              </a:cxn>
              <a:cxn ang="0">
                <a:pos x="connsiteX1" y="connsiteY1"/>
              </a:cxn>
              <a:cxn ang="0">
                <a:pos x="connsiteX2" y="connsiteY2"/>
              </a:cxn>
            </a:cxnLst>
            <a:rect l="l" t="t" r="r" b="b"/>
            <a:pathLst>
              <a:path w="3907119" h="4881798">
                <a:moveTo>
                  <a:pt x="164061" y="4881798"/>
                </a:moveTo>
                <a:cubicBezTo>
                  <a:pt x="-11128" y="2846474"/>
                  <a:pt x="-186316" y="811151"/>
                  <a:pt x="437527" y="207248"/>
                </a:cubicBezTo>
                <a:cubicBezTo>
                  <a:pt x="1061370" y="-396655"/>
                  <a:pt x="2484244" y="430863"/>
                  <a:pt x="3907119" y="1258381"/>
                </a:cubicBezTo>
              </a:path>
            </a:pathLst>
          </a:custGeom>
          <a:no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841335" y="2286712"/>
            <a:ext cx="301686" cy="369332"/>
          </a:xfrm>
          <a:prstGeom prst="rect">
            <a:avLst/>
          </a:prstGeom>
          <a:noFill/>
        </p:spPr>
        <p:txBody>
          <a:bodyPr wrap="none" rtlCol="0">
            <a:spAutoFit/>
          </a:bodyPr>
          <a:lstStyle/>
          <a:p>
            <a:r>
              <a:rPr lang="en-US" dirty="0"/>
              <a:t>2</a:t>
            </a:r>
          </a:p>
        </p:txBody>
      </p:sp>
      <p:sp>
        <p:nvSpPr>
          <p:cNvPr id="42" name="TextBox 41"/>
          <p:cNvSpPr txBox="1"/>
          <p:nvPr/>
        </p:nvSpPr>
        <p:spPr>
          <a:xfrm>
            <a:off x="3429000" y="3822380"/>
            <a:ext cx="301686" cy="369332"/>
          </a:xfrm>
          <a:prstGeom prst="rect">
            <a:avLst/>
          </a:prstGeom>
          <a:noFill/>
        </p:spPr>
        <p:txBody>
          <a:bodyPr wrap="none" rtlCol="0">
            <a:spAutoFit/>
          </a:bodyPr>
          <a:lstStyle/>
          <a:p>
            <a:r>
              <a:rPr lang="en-US" dirty="0"/>
              <a:t>5</a:t>
            </a:r>
          </a:p>
        </p:txBody>
      </p:sp>
      <p:sp>
        <p:nvSpPr>
          <p:cNvPr id="43" name="TextBox 42"/>
          <p:cNvSpPr txBox="1"/>
          <p:nvPr/>
        </p:nvSpPr>
        <p:spPr>
          <a:xfrm>
            <a:off x="5032314" y="3974780"/>
            <a:ext cx="301686" cy="369332"/>
          </a:xfrm>
          <a:prstGeom prst="rect">
            <a:avLst/>
          </a:prstGeom>
          <a:noFill/>
        </p:spPr>
        <p:txBody>
          <a:bodyPr wrap="none" rtlCol="0">
            <a:spAutoFit/>
          </a:bodyPr>
          <a:lstStyle/>
          <a:p>
            <a:r>
              <a:rPr lang="en-US" dirty="0"/>
              <a:t>7</a:t>
            </a:r>
          </a:p>
        </p:txBody>
      </p:sp>
      <p:sp>
        <p:nvSpPr>
          <p:cNvPr id="44" name="TextBox 43"/>
          <p:cNvSpPr txBox="1"/>
          <p:nvPr/>
        </p:nvSpPr>
        <p:spPr>
          <a:xfrm>
            <a:off x="5715000" y="3505912"/>
            <a:ext cx="301686" cy="369332"/>
          </a:xfrm>
          <a:prstGeom prst="rect">
            <a:avLst/>
          </a:prstGeom>
          <a:noFill/>
        </p:spPr>
        <p:txBody>
          <a:bodyPr wrap="none" rtlCol="0">
            <a:spAutoFit/>
          </a:bodyPr>
          <a:lstStyle/>
          <a:p>
            <a:r>
              <a:rPr lang="en-US" dirty="0"/>
              <a:t>6</a:t>
            </a:r>
          </a:p>
        </p:txBody>
      </p:sp>
      <p:sp>
        <p:nvSpPr>
          <p:cNvPr id="45" name="TextBox 44"/>
          <p:cNvSpPr txBox="1"/>
          <p:nvPr/>
        </p:nvSpPr>
        <p:spPr>
          <a:xfrm>
            <a:off x="4343400" y="4889180"/>
            <a:ext cx="301686" cy="369332"/>
          </a:xfrm>
          <a:prstGeom prst="rect">
            <a:avLst/>
          </a:prstGeom>
          <a:noFill/>
        </p:spPr>
        <p:txBody>
          <a:bodyPr wrap="none" rtlCol="0">
            <a:spAutoFit/>
          </a:bodyPr>
          <a:lstStyle/>
          <a:p>
            <a:r>
              <a:rPr lang="en-US" dirty="0"/>
              <a:t>5</a:t>
            </a:r>
          </a:p>
        </p:txBody>
      </p:sp>
      <p:sp>
        <p:nvSpPr>
          <p:cNvPr id="46" name="TextBox 45"/>
          <p:cNvSpPr txBox="1"/>
          <p:nvPr/>
        </p:nvSpPr>
        <p:spPr>
          <a:xfrm>
            <a:off x="3657600" y="5727380"/>
            <a:ext cx="301686" cy="369332"/>
          </a:xfrm>
          <a:prstGeom prst="rect">
            <a:avLst/>
          </a:prstGeom>
          <a:noFill/>
        </p:spPr>
        <p:txBody>
          <a:bodyPr wrap="none" rtlCol="0">
            <a:spAutoFit/>
          </a:bodyPr>
          <a:lstStyle/>
          <a:p>
            <a:r>
              <a:rPr lang="en-US" dirty="0"/>
              <a:t>7</a:t>
            </a:r>
          </a:p>
        </p:txBody>
      </p:sp>
      <p:sp>
        <p:nvSpPr>
          <p:cNvPr id="47" name="TextBox 46"/>
          <p:cNvSpPr txBox="1"/>
          <p:nvPr/>
        </p:nvSpPr>
        <p:spPr>
          <a:xfrm>
            <a:off x="2286000" y="5258512"/>
            <a:ext cx="301686" cy="369332"/>
          </a:xfrm>
          <a:prstGeom prst="rect">
            <a:avLst/>
          </a:prstGeom>
          <a:noFill/>
        </p:spPr>
        <p:txBody>
          <a:bodyPr wrap="none" rtlCol="0">
            <a:spAutoFit/>
          </a:bodyPr>
          <a:lstStyle/>
          <a:p>
            <a:r>
              <a:rPr lang="en-US" dirty="0"/>
              <a:t>3</a:t>
            </a:r>
          </a:p>
        </p:txBody>
      </p:sp>
      <p:sp>
        <p:nvSpPr>
          <p:cNvPr id="48" name="TextBox 47"/>
          <p:cNvSpPr txBox="1"/>
          <p:nvPr/>
        </p:nvSpPr>
        <p:spPr>
          <a:xfrm>
            <a:off x="1981200" y="3810712"/>
            <a:ext cx="301686" cy="369332"/>
          </a:xfrm>
          <a:prstGeom prst="rect">
            <a:avLst/>
          </a:prstGeom>
          <a:noFill/>
        </p:spPr>
        <p:txBody>
          <a:bodyPr wrap="none" rtlCol="0">
            <a:spAutoFit/>
          </a:bodyPr>
          <a:lstStyle/>
          <a:p>
            <a:r>
              <a:rPr lang="en-US" dirty="0"/>
              <a:t>6</a:t>
            </a:r>
          </a:p>
        </p:txBody>
      </p:sp>
      <p:sp>
        <p:nvSpPr>
          <p:cNvPr id="49" name="TextBox 48"/>
          <p:cNvSpPr txBox="1"/>
          <p:nvPr/>
        </p:nvSpPr>
        <p:spPr>
          <a:xfrm>
            <a:off x="2822514" y="3429712"/>
            <a:ext cx="301686" cy="369332"/>
          </a:xfrm>
          <a:prstGeom prst="rect">
            <a:avLst/>
          </a:prstGeom>
          <a:noFill/>
        </p:spPr>
        <p:txBody>
          <a:bodyPr wrap="none" rtlCol="0">
            <a:spAutoFit/>
          </a:bodyPr>
          <a:lstStyle/>
          <a:p>
            <a:r>
              <a:rPr lang="en-US" dirty="0"/>
              <a:t>4</a:t>
            </a:r>
          </a:p>
        </p:txBody>
      </p:sp>
      <p:sp>
        <p:nvSpPr>
          <p:cNvPr id="50" name="TextBox 49"/>
          <p:cNvSpPr txBox="1"/>
          <p:nvPr/>
        </p:nvSpPr>
        <p:spPr>
          <a:xfrm>
            <a:off x="1752600" y="1296112"/>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233858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1143000"/>
          </a:xfrm>
        </p:spPr>
        <p:txBody>
          <a:bodyPr>
            <a:normAutofit/>
          </a:bodyPr>
          <a:lstStyle/>
          <a:p>
            <a:pPr algn="r"/>
            <a:r>
              <a:rPr lang="en-US" sz="2000" dirty="0">
                <a:hlinkClick r:id="rId2"/>
              </a:rPr>
              <a:t>http://en.wikipedia.org/wiki/Graph_theory</a:t>
            </a:r>
            <a:endParaRPr lang="en-US" sz="2000" dirty="0"/>
          </a:p>
        </p:txBody>
      </p:sp>
      <p:sp>
        <p:nvSpPr>
          <p:cNvPr id="3" name="Content Placeholder 2"/>
          <p:cNvSpPr>
            <a:spLocks noGrp="1"/>
          </p:cNvSpPr>
          <p:nvPr>
            <p:ph idx="1"/>
          </p:nvPr>
        </p:nvSpPr>
        <p:spPr>
          <a:xfrm>
            <a:off x="914400" y="2295643"/>
            <a:ext cx="8229600" cy="4525963"/>
          </a:xfrm>
        </p:spPr>
        <p:txBody>
          <a:bodyPr>
            <a:normAutofit fontScale="92500" lnSpcReduction="10000"/>
          </a:bodyPr>
          <a:lstStyle/>
          <a:p>
            <a:r>
              <a:rPr lang="en-US" dirty="0"/>
              <a:t>In mathematics and computer science, </a:t>
            </a:r>
            <a:r>
              <a:rPr lang="en-US" b="1" dirty="0"/>
              <a:t>graph theory</a:t>
            </a:r>
            <a:r>
              <a:rPr lang="en-US" dirty="0"/>
              <a:t> is the study of </a:t>
            </a:r>
            <a:r>
              <a:rPr lang="en-US" i="1" dirty="0"/>
              <a:t>graphs</a:t>
            </a:r>
          </a:p>
          <a:p>
            <a:r>
              <a:rPr lang="en-US" dirty="0"/>
              <a:t>Graphs are mathematical structures used to model </a:t>
            </a:r>
            <a:r>
              <a:rPr lang="en-US" i="1" dirty="0"/>
              <a:t>pairwise relations </a:t>
            </a:r>
            <a:r>
              <a:rPr lang="en-US" dirty="0"/>
              <a:t>between objects. </a:t>
            </a:r>
          </a:p>
          <a:p>
            <a:r>
              <a:rPr lang="en-US" dirty="0"/>
              <a:t>A "graph" is made up of "vertices" or "nodes" and lines called </a:t>
            </a:r>
            <a:r>
              <a:rPr lang="en-US" i="1" dirty="0"/>
              <a:t>edges</a:t>
            </a:r>
            <a:r>
              <a:rPr lang="en-US" dirty="0"/>
              <a:t> that connect them. </a:t>
            </a:r>
          </a:p>
          <a:p>
            <a:pPr lvl="1"/>
            <a:r>
              <a:rPr lang="en-US" dirty="0"/>
              <a:t>A graph may be </a:t>
            </a:r>
            <a:r>
              <a:rPr lang="en-US" i="1" dirty="0"/>
              <a:t>undirected</a:t>
            </a:r>
            <a:r>
              <a:rPr lang="en-US" dirty="0"/>
              <a:t>, meaning that there is no distinction between the two vertices associated with each edge, or its edges may be </a:t>
            </a:r>
            <a:r>
              <a:rPr lang="en-US" i="1" dirty="0"/>
              <a:t>directed</a:t>
            </a:r>
            <a:r>
              <a:rPr lang="en-US" dirty="0"/>
              <a:t> from one vertex to another (One arrow or two).</a:t>
            </a:r>
          </a:p>
        </p:txBody>
      </p:sp>
      <p:grpSp>
        <p:nvGrpSpPr>
          <p:cNvPr id="13" name="Group 12"/>
          <p:cNvGrpSpPr/>
          <p:nvPr/>
        </p:nvGrpSpPr>
        <p:grpSpPr>
          <a:xfrm>
            <a:off x="381000" y="228600"/>
            <a:ext cx="2438400" cy="2667000"/>
            <a:chOff x="990600" y="1219200"/>
            <a:chExt cx="2438400" cy="2667000"/>
          </a:xfrm>
        </p:grpSpPr>
        <p:sp>
          <p:nvSpPr>
            <p:cNvPr id="4" name="Oval 3"/>
            <p:cNvSpPr/>
            <p:nvPr/>
          </p:nvSpPr>
          <p:spPr>
            <a:xfrm>
              <a:off x="990600" y="1295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2971800" y="129611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6" name="Oval 5"/>
            <p:cNvSpPr/>
            <p:nvPr/>
          </p:nvSpPr>
          <p:spPr>
            <a:xfrm>
              <a:off x="990600" y="3429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7" name="Straight Arrow Connector 6"/>
            <p:cNvCxnSpPr>
              <a:stCxn id="4" idx="6"/>
              <a:endCxn id="5" idx="2"/>
            </p:cNvCxnSpPr>
            <p:nvPr/>
          </p:nvCxnSpPr>
          <p:spPr>
            <a:xfrm>
              <a:off x="1447800" y="1524000"/>
              <a:ext cx="1524000" cy="712"/>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4"/>
              <a:endCxn id="6" idx="0"/>
            </p:cNvCxnSpPr>
            <p:nvPr/>
          </p:nvCxnSpPr>
          <p:spPr>
            <a:xfrm>
              <a:off x="1219200" y="1752600"/>
              <a:ext cx="0" cy="167640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7"/>
            </p:cNvCxnSpPr>
            <p:nvPr/>
          </p:nvCxnSpPr>
          <p:spPr>
            <a:xfrm flipH="1">
              <a:off x="1380845" y="1686357"/>
              <a:ext cx="1657910" cy="180959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12535" y="1219200"/>
              <a:ext cx="301686" cy="369332"/>
            </a:xfrm>
            <a:prstGeom prst="rect">
              <a:avLst/>
            </a:prstGeom>
            <a:noFill/>
          </p:spPr>
          <p:txBody>
            <a:bodyPr wrap="none" rtlCol="0">
              <a:spAutoFit/>
            </a:bodyPr>
            <a:lstStyle/>
            <a:p>
              <a:r>
                <a:rPr lang="en-US" dirty="0"/>
                <a:t>2</a:t>
              </a:r>
            </a:p>
          </p:txBody>
        </p:sp>
        <p:sp>
          <p:nvSpPr>
            <p:cNvPr id="11" name="TextBox 10"/>
            <p:cNvSpPr txBox="1"/>
            <p:nvPr/>
          </p:nvSpPr>
          <p:spPr>
            <a:xfrm>
              <a:off x="1600200" y="2754868"/>
              <a:ext cx="301686" cy="369332"/>
            </a:xfrm>
            <a:prstGeom prst="rect">
              <a:avLst/>
            </a:prstGeom>
            <a:noFill/>
          </p:spPr>
          <p:txBody>
            <a:bodyPr wrap="none" rtlCol="0">
              <a:spAutoFit/>
            </a:bodyPr>
            <a:lstStyle/>
            <a:p>
              <a:r>
                <a:rPr lang="en-US" dirty="0"/>
                <a:t>5</a:t>
              </a:r>
            </a:p>
          </p:txBody>
        </p:sp>
        <p:sp>
          <p:nvSpPr>
            <p:cNvPr id="12" name="TextBox 11"/>
            <p:cNvSpPr txBox="1"/>
            <p:nvPr/>
          </p:nvSpPr>
          <p:spPr>
            <a:xfrm>
              <a:off x="993714" y="2362200"/>
              <a:ext cx="301686" cy="369332"/>
            </a:xfrm>
            <a:prstGeom prst="rect">
              <a:avLst/>
            </a:prstGeom>
            <a:noFill/>
          </p:spPr>
          <p:txBody>
            <a:bodyPr wrap="none" rtlCol="0">
              <a:spAutoFit/>
            </a:bodyPr>
            <a:lstStyle/>
            <a:p>
              <a:r>
                <a:rPr lang="en-US" dirty="0"/>
                <a:t>4</a:t>
              </a:r>
            </a:p>
          </p:txBody>
        </p:sp>
      </p:grpSp>
      <p:sp>
        <p:nvSpPr>
          <p:cNvPr id="14" name="TextBox 13"/>
          <p:cNvSpPr txBox="1"/>
          <p:nvPr/>
        </p:nvSpPr>
        <p:spPr>
          <a:xfrm>
            <a:off x="2971800" y="304800"/>
            <a:ext cx="2221185" cy="400110"/>
          </a:xfrm>
          <a:prstGeom prst="rect">
            <a:avLst/>
          </a:prstGeom>
          <a:noFill/>
        </p:spPr>
        <p:txBody>
          <a:bodyPr wrap="none" rtlCol="0">
            <a:spAutoFit/>
          </a:bodyPr>
          <a:lstStyle/>
          <a:p>
            <a:r>
              <a:rPr lang="en-US" sz="2000" dirty="0"/>
              <a:t>B is a </a:t>
            </a:r>
            <a:r>
              <a:rPr lang="en-US" sz="2000" dirty="0" err="1"/>
              <a:t>vertice</a:t>
            </a:r>
            <a:r>
              <a:rPr lang="en-US" sz="2000" dirty="0"/>
              <a:t> (node)</a:t>
            </a:r>
          </a:p>
        </p:txBody>
      </p:sp>
      <p:sp>
        <p:nvSpPr>
          <p:cNvPr id="15" name="TextBox 14"/>
          <p:cNvSpPr txBox="1"/>
          <p:nvPr/>
        </p:nvSpPr>
        <p:spPr>
          <a:xfrm>
            <a:off x="2362200" y="838200"/>
            <a:ext cx="2808076" cy="400110"/>
          </a:xfrm>
          <a:prstGeom prst="rect">
            <a:avLst/>
          </a:prstGeom>
          <a:noFill/>
        </p:spPr>
        <p:txBody>
          <a:bodyPr wrap="none" rtlCol="0">
            <a:spAutoFit/>
          </a:bodyPr>
          <a:lstStyle/>
          <a:p>
            <a:r>
              <a:rPr lang="en-US" sz="2000" dirty="0"/>
              <a:t>These are 2  edges (lines)</a:t>
            </a:r>
          </a:p>
        </p:txBody>
      </p:sp>
      <p:cxnSp>
        <p:nvCxnSpPr>
          <p:cNvPr id="17" name="Straight Arrow Connector 16"/>
          <p:cNvCxnSpPr/>
          <p:nvPr/>
        </p:nvCxnSpPr>
        <p:spPr>
          <a:xfrm flipH="1">
            <a:off x="1981200" y="1143000"/>
            <a:ext cx="3810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2"/>
          </p:cNvCxnSpPr>
          <p:nvPr/>
        </p:nvCxnSpPr>
        <p:spPr>
          <a:xfrm flipH="1" flipV="1">
            <a:off x="1553778" y="597932"/>
            <a:ext cx="808422" cy="44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24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Graph “Speak”</a:t>
            </a:r>
          </a:p>
        </p:txBody>
      </p:sp>
      <p:sp>
        <p:nvSpPr>
          <p:cNvPr id="3" name="Content Placeholder 2"/>
          <p:cNvSpPr>
            <a:spLocks noGrp="1"/>
          </p:cNvSpPr>
          <p:nvPr>
            <p:ph idx="1"/>
          </p:nvPr>
        </p:nvSpPr>
        <p:spPr/>
        <p:txBody>
          <a:bodyPr>
            <a:noAutofit/>
          </a:bodyPr>
          <a:lstStyle/>
          <a:p>
            <a:r>
              <a:rPr lang="en-US" sz="2400" dirty="0"/>
              <a:t> </a:t>
            </a:r>
            <a:r>
              <a:rPr lang="en-US" sz="2400" b="1" dirty="0">
                <a:solidFill>
                  <a:srgbClr val="0070C0"/>
                </a:solidFill>
              </a:rPr>
              <a:t>V and E </a:t>
            </a:r>
            <a:r>
              <a:rPr lang="en-US" sz="2400" dirty="0"/>
              <a:t>and  are usually taken to be finite, and many of the well-known results are not true (or are rather different) for </a:t>
            </a:r>
            <a:r>
              <a:rPr lang="en-US" sz="2400" b="1" dirty="0"/>
              <a:t>infinite graphs</a:t>
            </a:r>
            <a:r>
              <a:rPr lang="en-US" sz="2400" dirty="0"/>
              <a:t> because many of the arguments fail in the infinite case. </a:t>
            </a:r>
          </a:p>
          <a:p>
            <a:r>
              <a:rPr lang="en-US" sz="2400" dirty="0"/>
              <a:t>The </a:t>
            </a:r>
            <a:r>
              <a:rPr lang="en-US" sz="2400" b="1" dirty="0"/>
              <a:t>order</a:t>
            </a:r>
            <a:r>
              <a:rPr lang="en-US" sz="2400" dirty="0"/>
              <a:t> of a graph is </a:t>
            </a:r>
            <a:r>
              <a:rPr lang="en-US" sz="2400" b="1" i="1" dirty="0">
                <a:solidFill>
                  <a:srgbClr val="0070C0"/>
                </a:solidFill>
              </a:rPr>
              <a:t> </a:t>
            </a:r>
            <a:r>
              <a:rPr lang="en-US" sz="2400" b="1" dirty="0">
                <a:solidFill>
                  <a:srgbClr val="0070C0"/>
                </a:solidFill>
              </a:rPr>
              <a:t>|V| </a:t>
            </a:r>
            <a:r>
              <a:rPr lang="en-US" sz="2400" dirty="0"/>
              <a:t> (the number of vertices, (nodes)). </a:t>
            </a:r>
          </a:p>
          <a:p>
            <a:r>
              <a:rPr lang="en-US" sz="2400" dirty="0"/>
              <a:t>A graph's </a:t>
            </a:r>
            <a:r>
              <a:rPr lang="en-US" sz="2400" b="1" dirty="0"/>
              <a:t>size</a:t>
            </a:r>
            <a:r>
              <a:rPr lang="en-US" sz="2400" dirty="0"/>
              <a:t> is </a:t>
            </a:r>
            <a:r>
              <a:rPr lang="en-US" sz="2400" b="1" dirty="0">
                <a:solidFill>
                  <a:srgbClr val="0070C0"/>
                </a:solidFill>
              </a:rPr>
              <a:t> |E|</a:t>
            </a:r>
            <a:r>
              <a:rPr lang="en-US" sz="2400" dirty="0"/>
              <a:t>, the number of edges (lines).</a:t>
            </a:r>
          </a:p>
          <a:p>
            <a:r>
              <a:rPr lang="en-US" sz="2400" dirty="0"/>
              <a:t>The </a:t>
            </a:r>
            <a:r>
              <a:rPr lang="en-US" sz="2400" b="1" dirty="0"/>
              <a:t>degree</a:t>
            </a:r>
            <a:r>
              <a:rPr lang="en-US" sz="2400" dirty="0"/>
              <a:t> or </a:t>
            </a:r>
            <a:r>
              <a:rPr lang="en-US" sz="2400" b="1" dirty="0" err="1"/>
              <a:t>valency</a:t>
            </a:r>
            <a:r>
              <a:rPr lang="en-US" sz="2400" dirty="0"/>
              <a:t> of a vertex is the number of edges that connect to it (our example is 4)</a:t>
            </a:r>
          </a:p>
          <a:p>
            <a:pPr lvl="1"/>
            <a:r>
              <a:rPr lang="en-US" sz="2000" dirty="0"/>
              <a:t>And an edge that connects to the vertex at both ends (a loop) is counted twice.</a:t>
            </a:r>
          </a:p>
        </p:txBody>
      </p:sp>
    </p:spTree>
    <p:extLst>
      <p:ext uri="{BB962C8B-B14F-4D97-AF65-F5344CB8AC3E}">
        <p14:creationId xmlns:p14="http://schemas.microsoft.com/office/powerpoint/2010/main" val="177548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se1.mm.bing.net/th?&amp;id=OIP.M5412e38d39c76b5c10a027ce199c3e17o0&amp;w=300&amp;h=300&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962400"/>
            <a:ext cx="2857500" cy="2133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1000" y="31845"/>
            <a:ext cx="8229600" cy="715962"/>
          </a:xfrm>
        </p:spPr>
        <p:txBody>
          <a:bodyPr>
            <a:normAutofit/>
          </a:bodyPr>
          <a:lstStyle/>
          <a:p>
            <a:r>
              <a:rPr lang="en-US" sz="3600" dirty="0"/>
              <a:t>Applications -1</a:t>
            </a:r>
          </a:p>
        </p:txBody>
      </p:sp>
      <p:sp>
        <p:nvSpPr>
          <p:cNvPr id="3" name="Content Placeholder 2"/>
          <p:cNvSpPr>
            <a:spLocks noGrp="1"/>
          </p:cNvSpPr>
          <p:nvPr>
            <p:ph idx="1"/>
          </p:nvPr>
        </p:nvSpPr>
        <p:spPr>
          <a:xfrm>
            <a:off x="10236" y="685800"/>
            <a:ext cx="8229600" cy="5562600"/>
          </a:xfrm>
        </p:spPr>
        <p:txBody>
          <a:bodyPr>
            <a:normAutofit/>
          </a:bodyPr>
          <a:lstStyle/>
          <a:p>
            <a:r>
              <a:rPr lang="en-US" sz="2000" dirty="0"/>
              <a:t>Graphs can be used to model many types of relations and processes in physical, biological,</a:t>
            </a:r>
            <a:r>
              <a:rPr lang="en-US" sz="2000" baseline="30000" dirty="0"/>
              <a:t> </a:t>
            </a:r>
            <a:r>
              <a:rPr lang="en-US" sz="2000" dirty="0"/>
              <a:t>social, and information systems. Many practical problems can be represented by graphs.</a:t>
            </a:r>
          </a:p>
          <a:p>
            <a:endParaRPr lang="en-US" sz="2000" dirty="0"/>
          </a:p>
          <a:p>
            <a:pPr lvl="1"/>
            <a:r>
              <a:rPr lang="en-US" sz="2000" dirty="0"/>
              <a:t>In computer science, graphs are used to represent networks of communication, data organization, the flow of computation, etc. </a:t>
            </a:r>
          </a:p>
          <a:p>
            <a:pPr lvl="2"/>
            <a:r>
              <a:rPr lang="en-US" sz="2000" dirty="0"/>
              <a:t>There are </a:t>
            </a:r>
            <a:r>
              <a:rPr lang="en-US" sz="2000" i="1" dirty="0"/>
              <a:t>graph databases </a:t>
            </a:r>
            <a:r>
              <a:rPr lang="en-US" sz="2000" dirty="0"/>
              <a:t>geared towards transaction-safe, persistent storing and querying of graph-structured data.</a:t>
            </a:r>
          </a:p>
          <a:p>
            <a:pPr lvl="2"/>
            <a:endParaRPr lang="en-US" sz="1600" dirty="0"/>
          </a:p>
          <a:p>
            <a:pPr lvl="1"/>
            <a:r>
              <a:rPr lang="en-US" sz="2000" dirty="0"/>
              <a:t>Graph-theoretic methods have proven particularly useful in linguistics, since natural language often lends itself well to discrete structure. (Did you diagram sentences in grade school?)</a:t>
            </a:r>
          </a:p>
          <a:p>
            <a:pPr lvl="1"/>
            <a:endParaRPr lang="en-US" sz="2000" dirty="0"/>
          </a:p>
          <a:p>
            <a:pPr lvl="1"/>
            <a:r>
              <a:rPr lang="en-US" sz="2000" dirty="0"/>
              <a:t>Graph theory is also used to study molecules in chemistry and physics. </a:t>
            </a:r>
          </a:p>
          <a:p>
            <a:pPr lvl="2"/>
            <a:r>
              <a:rPr lang="en-US" sz="2000" dirty="0"/>
              <a:t>In chemistry a graph makes a natural model for a molecule, where vertices represent atoms and edges bonds</a:t>
            </a:r>
          </a:p>
        </p:txBody>
      </p:sp>
    </p:spTree>
    <p:extLst>
      <p:ext uri="{BB962C8B-B14F-4D97-AF65-F5344CB8AC3E}">
        <p14:creationId xmlns:p14="http://schemas.microsoft.com/office/powerpoint/2010/main" val="425543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Applications -2</a:t>
            </a:r>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2400" dirty="0"/>
              <a:t>Graph theory is also widely used in sociology as a way, for example, to measure celebrity’s prestige or to explore rumor spreading, notably through the use of social network analysis software.</a:t>
            </a:r>
          </a:p>
          <a:p>
            <a:endParaRPr lang="en-US" sz="2400" dirty="0"/>
          </a:p>
          <a:p>
            <a:r>
              <a:rPr lang="en-US" sz="2400" dirty="0"/>
              <a:t>In the natural sciences a vertex can represent regions where certain species exist (or habitats) and the edges represent migration paths</a:t>
            </a:r>
          </a:p>
          <a:p>
            <a:endParaRPr lang="en-US" sz="2400" dirty="0"/>
          </a:p>
          <a:p>
            <a:r>
              <a:rPr lang="en-US" sz="2400" dirty="0"/>
              <a:t>A graph structure can be extended by assigning a weight to each edge of the graph to represent structures in which pairwise connections have some numerical values. (Such as the distance between each node)</a:t>
            </a:r>
          </a:p>
        </p:txBody>
      </p:sp>
    </p:spTree>
    <p:extLst>
      <p:ext uri="{BB962C8B-B14F-4D97-AF65-F5344CB8AC3E}">
        <p14:creationId xmlns:p14="http://schemas.microsoft.com/office/powerpoint/2010/main" val="384283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More Interesting Problems in graph theory </a:t>
            </a:r>
          </a:p>
        </p:txBody>
      </p:sp>
      <p:sp>
        <p:nvSpPr>
          <p:cNvPr id="3" name="Content Placeholder 2"/>
          <p:cNvSpPr>
            <a:spLocks noGrp="1"/>
          </p:cNvSpPr>
          <p:nvPr>
            <p:ph idx="1"/>
          </p:nvPr>
        </p:nvSpPr>
        <p:spPr>
          <a:xfrm>
            <a:off x="381000" y="990600"/>
            <a:ext cx="8458200" cy="5562600"/>
          </a:xfrm>
        </p:spPr>
        <p:txBody>
          <a:bodyPr>
            <a:normAutofit/>
          </a:bodyPr>
          <a:lstStyle/>
          <a:p>
            <a:r>
              <a:rPr lang="en-US" sz="2400" dirty="0"/>
              <a:t>various ways of coloring graphs</a:t>
            </a:r>
          </a:p>
          <a:p>
            <a:pPr lvl="1"/>
            <a:r>
              <a:rPr lang="hu-HU" sz="2000" dirty="0"/>
              <a:t>The strong perfect graph theorem</a:t>
            </a:r>
          </a:p>
          <a:p>
            <a:pPr lvl="1"/>
            <a:r>
              <a:rPr lang="hu-HU" sz="2000" dirty="0"/>
              <a:t>The Erdős–Faber–Lovász conjecture</a:t>
            </a:r>
            <a:r>
              <a:rPr lang="en-US" sz="2000" dirty="0"/>
              <a:t> </a:t>
            </a:r>
            <a:r>
              <a:rPr lang="hu-HU" sz="2000" dirty="0"/>
              <a:t>(</a:t>
            </a:r>
            <a:r>
              <a:rPr lang="hu-HU" sz="2000" i="1" dirty="0"/>
              <a:t>unsolved</a:t>
            </a:r>
            <a:r>
              <a:rPr lang="hu-HU" sz="2000" dirty="0"/>
              <a:t>)</a:t>
            </a:r>
          </a:p>
          <a:p>
            <a:pPr lvl="1"/>
            <a:r>
              <a:rPr lang="hu-HU" sz="2000" dirty="0"/>
              <a:t>The total coloring conjecture, also called Behzad's conjecture) (</a:t>
            </a:r>
            <a:r>
              <a:rPr lang="hu-HU" sz="2000" i="1" dirty="0"/>
              <a:t>unsolved</a:t>
            </a:r>
            <a:r>
              <a:rPr lang="hu-HU" sz="2000" dirty="0"/>
              <a:t>)</a:t>
            </a:r>
          </a:p>
          <a:p>
            <a:pPr lvl="1"/>
            <a:r>
              <a:rPr lang="hu-HU" sz="2000" dirty="0"/>
              <a:t>The list coloring conjecture (</a:t>
            </a:r>
            <a:r>
              <a:rPr lang="hu-HU" sz="2000" i="1" dirty="0"/>
              <a:t>unsolved</a:t>
            </a:r>
            <a:r>
              <a:rPr lang="hu-HU" sz="2000" dirty="0"/>
              <a:t>)</a:t>
            </a:r>
          </a:p>
          <a:p>
            <a:pPr lvl="1"/>
            <a:r>
              <a:rPr lang="hu-HU" sz="2000" dirty="0"/>
              <a:t>The Hadwiger conjecture (graph theory) (</a:t>
            </a:r>
            <a:r>
              <a:rPr lang="hu-HU" sz="2000" i="1" dirty="0"/>
              <a:t>unsolved</a:t>
            </a:r>
            <a:r>
              <a:rPr lang="hu-HU" sz="2000" dirty="0"/>
              <a:t>)</a:t>
            </a:r>
          </a:p>
          <a:p>
            <a:pPr lvl="1"/>
            <a:r>
              <a:rPr lang="hu-HU" sz="2000" dirty="0"/>
              <a:t>The four-color theorem</a:t>
            </a:r>
            <a:r>
              <a:rPr lang="en-US" sz="2000" dirty="0"/>
              <a:t> (states that, given any separation of a plane into contiguous regions, producing a figure called a map, no more than four colors are required to color the regions of the map so that no two adjacent regions have the same color.)</a:t>
            </a:r>
            <a:endParaRPr lang="hu-HU" sz="2000" dirty="0"/>
          </a:p>
        </p:txBody>
      </p:sp>
      <p:pic>
        <p:nvPicPr>
          <p:cNvPr id="2050" name="Picture 2" descr="http://tse1.mm.bing.net/th?id=OIP.Mcbe284ee5f1382a9289ad9aca16b8e3fH0&amp;w=177&amp;h=110&amp;c=7&amp;rs=1&amp;qlt=90&amp;pid=3.1&amp;r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500" y="4800600"/>
            <a:ext cx="2666826"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75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Even More Interesting  Problems in graph theory</a:t>
            </a:r>
          </a:p>
        </p:txBody>
      </p:sp>
      <p:sp>
        <p:nvSpPr>
          <p:cNvPr id="3" name="Content Placeholder 2"/>
          <p:cNvSpPr>
            <a:spLocks noGrp="1"/>
          </p:cNvSpPr>
          <p:nvPr>
            <p:ph idx="1"/>
          </p:nvPr>
        </p:nvSpPr>
        <p:spPr>
          <a:xfrm>
            <a:off x="381000" y="990600"/>
            <a:ext cx="8458200" cy="5562600"/>
          </a:xfrm>
        </p:spPr>
        <p:txBody>
          <a:bodyPr>
            <a:normAutofit fontScale="92500" lnSpcReduction="10000"/>
          </a:bodyPr>
          <a:lstStyle/>
          <a:p>
            <a:r>
              <a:rPr lang="en-US" dirty="0"/>
              <a:t>Route problems (look these up if interested!)</a:t>
            </a:r>
          </a:p>
          <a:p>
            <a:pPr lvl="1"/>
            <a:r>
              <a:rPr lang="en-US" dirty="0"/>
              <a:t>Hamiltonian path and cycle problems (don’t go thru same city twice)</a:t>
            </a:r>
          </a:p>
          <a:p>
            <a:pPr lvl="1"/>
            <a:r>
              <a:rPr lang="en-US" dirty="0"/>
              <a:t>Minimum spanning tree</a:t>
            </a:r>
          </a:p>
          <a:p>
            <a:pPr lvl="1"/>
            <a:r>
              <a:rPr lang="en-US" dirty="0"/>
              <a:t>Route inspection problem (also called the "Chinese Postman Problem")</a:t>
            </a:r>
          </a:p>
          <a:p>
            <a:pPr lvl="1"/>
            <a:r>
              <a:rPr lang="en-US" dirty="0"/>
              <a:t>Seven Bridges of </a:t>
            </a:r>
            <a:r>
              <a:rPr lang="en-US" dirty="0" err="1"/>
              <a:t>Königsberg</a:t>
            </a:r>
            <a:endParaRPr lang="en-US" dirty="0"/>
          </a:p>
          <a:p>
            <a:pPr lvl="1"/>
            <a:r>
              <a:rPr lang="en-US" dirty="0"/>
              <a:t>Shortest path problem</a:t>
            </a:r>
          </a:p>
          <a:p>
            <a:pPr lvl="1"/>
            <a:r>
              <a:rPr lang="en-US" dirty="0"/>
              <a:t>Steiner tree</a:t>
            </a:r>
          </a:p>
          <a:p>
            <a:pPr lvl="1"/>
            <a:r>
              <a:rPr lang="en-US" dirty="0"/>
              <a:t>Three-cottage problem</a:t>
            </a:r>
          </a:p>
          <a:p>
            <a:pPr lvl="1"/>
            <a:r>
              <a:rPr lang="en-US" b="1" dirty="0">
                <a:solidFill>
                  <a:srgbClr val="0070C0"/>
                </a:solidFill>
              </a:rPr>
              <a:t>Traveling salesman problem TSP</a:t>
            </a:r>
          </a:p>
          <a:p>
            <a:r>
              <a:rPr lang="en-US" dirty="0"/>
              <a:t>Many others</a:t>
            </a:r>
          </a:p>
        </p:txBody>
      </p:sp>
    </p:spTree>
    <p:extLst>
      <p:ext uri="{BB962C8B-B14F-4D97-AF65-F5344CB8AC3E}">
        <p14:creationId xmlns:p14="http://schemas.microsoft.com/office/powerpoint/2010/main" val="3802738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1349</Words>
  <Application>Microsoft Office PowerPoint</Application>
  <PresentationFormat>On-screen Show (4:3)</PresentationFormat>
  <Paragraphs>183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Graph Theory Solving problems that don’t fit neatly into data arrays or SQL tables.</vt:lpstr>
      <vt:lpstr>Graph Theory</vt:lpstr>
      <vt:lpstr>Traveling SalesPerson: start at any city, visit each city, return to first city. What is the shortest route?</vt:lpstr>
      <vt:lpstr>http://en.wikipedia.org/wiki/Graph_theory</vt:lpstr>
      <vt:lpstr>Graph “Speak”</vt:lpstr>
      <vt:lpstr>Applications -1</vt:lpstr>
      <vt:lpstr>Applications -2</vt:lpstr>
      <vt:lpstr>More Interesting Problems in graph theory </vt:lpstr>
      <vt:lpstr>Even More Interesting  Problems in graph theory</vt:lpstr>
      <vt:lpstr>travelling salesman problem</vt:lpstr>
      <vt:lpstr>Let’s solve TSP with brute force</vt:lpstr>
      <vt:lpstr>PowerPoint Presentation</vt:lpstr>
      <vt:lpstr>Yes or No decision problems</vt:lpstr>
      <vt:lpstr>PowerPoint Presentation</vt:lpstr>
      <vt:lpstr>“decision problem in P or in NP”</vt:lpstr>
      <vt:lpstr>NP Hard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dc:creator>
  <cp:lastModifiedBy>Kurt Friedrich</cp:lastModifiedBy>
  <cp:revision>46</cp:revision>
  <dcterms:created xsi:type="dcterms:W3CDTF">2015-06-06T00:36:43Z</dcterms:created>
  <dcterms:modified xsi:type="dcterms:W3CDTF">2018-06-12T18:19:28Z</dcterms:modified>
</cp:coreProperties>
</file>