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94" r:id="rId4"/>
    <p:sldId id="295" r:id="rId5"/>
    <p:sldId id="293" r:id="rId6"/>
    <p:sldId id="298" r:id="rId7"/>
    <p:sldId id="296" r:id="rId8"/>
    <p:sldId id="297" r:id="rId9"/>
    <p:sldId id="303" r:id="rId10"/>
    <p:sldId id="305" r:id="rId11"/>
    <p:sldId id="304" r:id="rId12"/>
    <p:sldId id="309" r:id="rId13"/>
    <p:sldId id="308" r:id="rId14"/>
    <p:sldId id="307" r:id="rId15"/>
    <p:sldId id="313" r:id="rId16"/>
    <p:sldId id="311" r:id="rId17"/>
    <p:sldId id="310" r:id="rId18"/>
    <p:sldId id="312" r:id="rId19"/>
    <p:sldId id="29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1086"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pPr fontAlgn="base"/>
            <a:r>
              <a:rPr lang="en-US" sz="4000" b="1" dirty="0"/>
              <a:t>BST: Binary Search Tree</a:t>
            </a:r>
          </a:p>
        </p:txBody>
      </p:sp>
      <p:sp>
        <p:nvSpPr>
          <p:cNvPr id="3" name="Subtitle 2"/>
          <p:cNvSpPr>
            <a:spLocks noGrp="1"/>
          </p:cNvSpPr>
          <p:nvPr>
            <p:ph type="subTitle" idx="1"/>
          </p:nvPr>
        </p:nvSpPr>
        <p:spPr>
          <a:xfrm>
            <a:off x="1447800" y="5562600"/>
            <a:ext cx="6400800" cy="1066800"/>
          </a:xfrm>
        </p:spPr>
        <p:txBody>
          <a:bodyPr>
            <a:normAutofit/>
          </a:bodyPr>
          <a:lstStyle/>
          <a:p>
            <a:r>
              <a:rPr lang="en-US" sz="2400" dirty="0"/>
              <a:t>Kurt Friedrich</a:t>
            </a:r>
          </a:p>
          <a:p>
            <a:r>
              <a:rPr lang="en-US" sz="2400" dirty="0"/>
              <a:t>Spring 2015</a:t>
            </a:r>
          </a:p>
        </p:txBody>
      </p:sp>
      <p:sp>
        <p:nvSpPr>
          <p:cNvPr id="4" name="TextBox 3"/>
          <p:cNvSpPr txBox="1"/>
          <p:nvPr/>
        </p:nvSpPr>
        <p:spPr>
          <a:xfrm>
            <a:off x="3581400" y="2590800"/>
            <a:ext cx="1870769" cy="707886"/>
          </a:xfrm>
          <a:prstGeom prst="rect">
            <a:avLst/>
          </a:prstGeom>
          <a:noFill/>
        </p:spPr>
        <p:txBody>
          <a:bodyPr wrap="none" rtlCol="0">
            <a:spAutoFit/>
          </a:bodyPr>
          <a:lstStyle/>
          <a:p>
            <a:r>
              <a:rPr lang="en-US" sz="4000" dirty="0"/>
              <a:t>Remove</a:t>
            </a:r>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Will loop twice.</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1" y="2743200"/>
            <a:ext cx="2590800" cy="1477328"/>
          </a:xfrm>
          <a:prstGeom prst="rect">
            <a:avLst/>
          </a:prstGeom>
          <a:noFill/>
        </p:spPr>
        <p:txBody>
          <a:bodyPr wrap="square" rtlCol="0">
            <a:spAutoFit/>
          </a:bodyPr>
          <a:lstStyle/>
          <a:p>
            <a:r>
              <a:rPr lang="en-US" dirty="0">
                <a:solidFill>
                  <a:srgbClr val="7030A0"/>
                </a:solidFill>
              </a:rPr>
              <a:t>Child node steps</a:t>
            </a:r>
          </a:p>
          <a:p>
            <a:r>
              <a:rPr lang="en-US" dirty="0">
                <a:solidFill>
                  <a:srgbClr val="7030A0"/>
                </a:solidFill>
              </a:rPr>
              <a:t>1- one node above node to be deleted</a:t>
            </a:r>
          </a:p>
          <a:p>
            <a:r>
              <a:rPr lang="en-US" dirty="0">
                <a:solidFill>
                  <a:srgbClr val="7030A0"/>
                </a:solidFill>
              </a:rPr>
              <a:t>2- is now a name for the node to be deleted</a:t>
            </a:r>
          </a:p>
        </p:txBody>
      </p:sp>
      <p:sp>
        <p:nvSpPr>
          <p:cNvPr id="48" name="TextBox 47"/>
          <p:cNvSpPr txBox="1"/>
          <p:nvPr/>
        </p:nvSpPr>
        <p:spPr>
          <a:xfrm>
            <a:off x="6324600" y="1143000"/>
            <a:ext cx="2362200" cy="1200329"/>
          </a:xfrm>
          <a:prstGeom prst="rect">
            <a:avLst/>
          </a:prstGeom>
          <a:noFill/>
        </p:spPr>
        <p:txBody>
          <a:bodyPr wrap="square" rtlCol="0">
            <a:spAutoFit/>
          </a:bodyPr>
          <a:lstStyle/>
          <a:p>
            <a:r>
              <a:rPr lang="en-US" dirty="0">
                <a:solidFill>
                  <a:srgbClr val="FF0000"/>
                </a:solidFill>
              </a:rPr>
              <a:t>Parent node steps</a:t>
            </a:r>
          </a:p>
          <a:p>
            <a:r>
              <a:rPr lang="en-US" dirty="0">
                <a:solidFill>
                  <a:srgbClr val="FF0000"/>
                </a:solidFill>
              </a:rPr>
              <a:t>1- then on to </a:t>
            </a:r>
          </a:p>
          <a:p>
            <a:r>
              <a:rPr lang="en-US" dirty="0">
                <a:solidFill>
                  <a:srgbClr val="FF0000"/>
                </a:solidFill>
              </a:rPr>
              <a:t>2- which point to node to be deleted</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743165"/>
            <a:ext cx="2971800" cy="619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24401" y="4419600"/>
            <a:ext cx="3962400" cy="1200329"/>
          </a:xfrm>
          <a:prstGeom prst="rect">
            <a:avLst/>
          </a:prstGeom>
          <a:noFill/>
        </p:spPr>
        <p:txBody>
          <a:bodyPr wrap="square" rtlCol="0">
            <a:spAutoFit/>
          </a:bodyPr>
          <a:lstStyle/>
          <a:p>
            <a:r>
              <a:rPr lang="en-US" dirty="0">
                <a:solidFill>
                  <a:srgbClr val="FF0000"/>
                </a:solidFill>
              </a:rPr>
              <a:t>When parent gets to 17, </a:t>
            </a:r>
          </a:p>
          <a:p>
            <a:r>
              <a:rPr lang="en-US" dirty="0">
                <a:solidFill>
                  <a:srgbClr val="7030A0"/>
                </a:solidFill>
              </a:rPr>
              <a:t>Child is now a ref to the node to remove</a:t>
            </a:r>
          </a:p>
          <a:p>
            <a:r>
              <a:rPr lang="en-US" dirty="0">
                <a:solidFill>
                  <a:srgbClr val="7030A0"/>
                </a:solidFill>
              </a:rPr>
              <a:t>Child has pointer(s) to the node(s) that must be re-stitched.</a:t>
            </a:r>
          </a:p>
        </p:txBody>
      </p:sp>
    </p:spTree>
    <p:extLst>
      <p:ext uri="{BB962C8B-B14F-4D97-AF65-F5344CB8AC3E}">
        <p14:creationId xmlns:p14="http://schemas.microsoft.com/office/powerpoint/2010/main" val="428170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When we do find it, again we have:</a:t>
            </a:r>
          </a:p>
        </p:txBody>
      </p:sp>
      <p:sp>
        <p:nvSpPr>
          <p:cNvPr id="3" name="Content Placeholder 2"/>
          <p:cNvSpPr>
            <a:spLocks noGrp="1"/>
          </p:cNvSpPr>
          <p:nvPr>
            <p:ph idx="1"/>
          </p:nvPr>
        </p:nvSpPr>
        <p:spPr>
          <a:xfrm>
            <a:off x="457200" y="990600"/>
            <a:ext cx="8229600" cy="5562600"/>
          </a:xfrm>
        </p:spPr>
        <p:txBody>
          <a:bodyPr>
            <a:normAutofit/>
          </a:bodyPr>
          <a:lstStyle/>
          <a:p>
            <a:r>
              <a:rPr lang="en-US" sz="2000" dirty="0"/>
              <a:t>3 cases; </a:t>
            </a:r>
          </a:p>
          <a:p>
            <a:pPr marL="914400" lvl="1" indent="-457200">
              <a:buFont typeface="+mj-lt"/>
              <a:buAutoNum type="arabicPeriod"/>
            </a:pPr>
            <a:r>
              <a:rPr lang="en-US" sz="2000" dirty="0"/>
              <a:t>it’s the bottom node, </a:t>
            </a:r>
          </a:p>
          <a:p>
            <a:pPr marL="914400" lvl="1" indent="-457200">
              <a:buFont typeface="+mj-lt"/>
              <a:buAutoNum type="arabicPeriod"/>
            </a:pPr>
            <a:r>
              <a:rPr lang="en-US" sz="2000" dirty="0"/>
              <a:t>it has a pointer to one child, or </a:t>
            </a:r>
          </a:p>
          <a:p>
            <a:pPr marL="914400" lvl="1" indent="-457200">
              <a:buFont typeface="+mj-lt"/>
              <a:buAutoNum type="arabicPeriod"/>
            </a:pPr>
            <a:r>
              <a:rPr lang="en-US" sz="2000" dirty="0"/>
              <a:t>it has 2 pointers to 2 children.</a:t>
            </a:r>
          </a:p>
          <a:p>
            <a:r>
              <a:rPr lang="en-US" sz="2000" dirty="0"/>
              <a:t>1: easy, just set the value of Parent node’s pointer to null which says that branch is empty.  Done.</a:t>
            </a:r>
          </a:p>
          <a:p>
            <a:r>
              <a:rPr lang="en-US" sz="2000" dirty="0"/>
              <a:t>2: only one child.  Still easy, decide if it is the left or right, and grab that pointer </a:t>
            </a:r>
            <a:r>
              <a:rPr lang="en-US" sz="2000" i="1" dirty="0"/>
              <a:t>to the next node from the child </a:t>
            </a:r>
            <a:r>
              <a:rPr lang="en-US" sz="2000" dirty="0"/>
              <a:t>and copy it into the parent’s pointer. There was no other side to worry about in the child.</a:t>
            </a:r>
          </a:p>
          <a:p>
            <a:r>
              <a:rPr lang="en-US" sz="2000" dirty="0"/>
              <a:t>3: If we are removing a node, and it has both left and right children, it’s a bit harder.</a:t>
            </a:r>
          </a:p>
          <a:p>
            <a:pPr lvl="1"/>
            <a:r>
              <a:rPr lang="en-US" sz="2000" dirty="0"/>
              <a:t>Same idea as before, next slide.</a:t>
            </a:r>
          </a:p>
          <a:p>
            <a:pPr lvl="1"/>
            <a:endParaRPr lang="en-US" sz="2000" dirty="0"/>
          </a:p>
        </p:txBody>
      </p:sp>
    </p:spTree>
    <p:extLst>
      <p:ext uri="{BB962C8B-B14F-4D97-AF65-F5344CB8AC3E}">
        <p14:creationId xmlns:p14="http://schemas.microsoft.com/office/powerpoint/2010/main" val="249966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Autofit/>
          </a:bodyPr>
          <a:lstStyle/>
          <a:p>
            <a:r>
              <a:rPr lang="en-US" sz="2400" dirty="0"/>
              <a:t>The trick for removing a node in a BST with 2 children:</a:t>
            </a:r>
            <a:br>
              <a:rPr lang="en-US" sz="2400" dirty="0"/>
            </a:br>
            <a:r>
              <a:rPr lang="en-US" sz="2400" dirty="0"/>
              <a:t>Find the biggest node on the left side of tree, overwrite the node to be deleted with that one, and then delete that old biggest one.</a:t>
            </a:r>
          </a:p>
        </p:txBody>
      </p:sp>
      <p:sp>
        <p:nvSpPr>
          <p:cNvPr id="3" name="Content Placeholder 2"/>
          <p:cNvSpPr>
            <a:spLocks noGrp="1"/>
          </p:cNvSpPr>
          <p:nvPr>
            <p:ph idx="1"/>
          </p:nvPr>
        </p:nvSpPr>
        <p:spPr>
          <a:xfrm>
            <a:off x="457200" y="1371600"/>
            <a:ext cx="8229600" cy="5181600"/>
          </a:xfrm>
        </p:spPr>
        <p:txBody>
          <a:bodyPr>
            <a:normAutofit fontScale="62500" lnSpcReduction="20000"/>
          </a:bodyPr>
          <a:lstStyle/>
          <a:p>
            <a:pPr marL="514350" indent="-514350">
              <a:buFont typeface="+mj-lt"/>
              <a:buAutoNum type="arabicPeriod"/>
            </a:pPr>
            <a:r>
              <a:rPr lang="en-US" dirty="0"/>
              <a:t>Find the node to remove (save a new pointer to it)</a:t>
            </a:r>
          </a:p>
          <a:p>
            <a:pPr marL="514350" indent="-514350">
              <a:buFont typeface="+mj-lt"/>
              <a:buAutoNum type="arabicPeriod"/>
            </a:pPr>
            <a:r>
              <a:rPr lang="en-US" dirty="0"/>
              <a:t>Go to its </a:t>
            </a:r>
            <a:r>
              <a:rPr lang="en-US" b="1" dirty="0">
                <a:solidFill>
                  <a:schemeClr val="accent6">
                    <a:lumMod val="75000"/>
                  </a:schemeClr>
                </a:solidFill>
              </a:rPr>
              <a:t>left</a:t>
            </a:r>
            <a:r>
              <a:rPr lang="en-US" dirty="0">
                <a:solidFill>
                  <a:schemeClr val="accent6">
                    <a:lumMod val="75000"/>
                  </a:schemeClr>
                </a:solidFill>
              </a:rPr>
              <a:t> </a:t>
            </a:r>
            <a:r>
              <a:rPr lang="en-US" dirty="0"/>
              <a:t>pointer (must be a smaller value by definition!)</a:t>
            </a:r>
          </a:p>
          <a:p>
            <a:pPr marL="514350" indent="-514350">
              <a:buFont typeface="+mj-lt"/>
              <a:buAutoNum type="arabicPeriod"/>
            </a:pPr>
            <a:r>
              <a:rPr lang="en-US" dirty="0"/>
              <a:t>Then walk down that left node’s </a:t>
            </a:r>
            <a:r>
              <a:rPr lang="en-US" b="1" dirty="0">
                <a:solidFill>
                  <a:schemeClr val="accent6">
                    <a:lumMod val="75000"/>
                  </a:schemeClr>
                </a:solidFill>
              </a:rPr>
              <a:t>RIGHT</a:t>
            </a:r>
            <a:r>
              <a:rPr lang="en-US" dirty="0">
                <a:solidFill>
                  <a:schemeClr val="accent6">
                    <a:lumMod val="75000"/>
                  </a:schemeClr>
                </a:solidFill>
              </a:rPr>
              <a:t> </a:t>
            </a:r>
            <a:r>
              <a:rPr lang="en-US" dirty="0"/>
              <a:t>pointer, following all right pointers until you reach the last one.  That node (X)  </a:t>
            </a:r>
            <a:r>
              <a:rPr lang="en-US" b="1" dirty="0"/>
              <a:t>will be the largest node</a:t>
            </a:r>
            <a:r>
              <a:rPr lang="en-US" dirty="0"/>
              <a:t> </a:t>
            </a:r>
            <a:r>
              <a:rPr lang="en-US" i="1" dirty="0"/>
              <a:t>on the left side </a:t>
            </a:r>
            <a:r>
              <a:rPr lang="en-US" dirty="0"/>
              <a:t>of the node you want to remove. You can safely make X the new replacement node for the one you are removing, because X</a:t>
            </a:r>
          </a:p>
          <a:p>
            <a:pPr marL="914400" lvl="1" indent="-514350">
              <a:buFont typeface="+mj-lt"/>
              <a:buAutoNum type="arabicPeriod"/>
            </a:pPr>
            <a:r>
              <a:rPr lang="en-US" dirty="0"/>
              <a:t>Is bigger than all other ones on the left side</a:t>
            </a:r>
          </a:p>
          <a:p>
            <a:pPr marL="914400" lvl="1" indent="-514350">
              <a:buFont typeface="+mj-lt"/>
              <a:buAutoNum type="arabicPeriod"/>
            </a:pPr>
            <a:r>
              <a:rPr lang="en-US" dirty="0"/>
              <a:t>But since X was on the left side, it must be smaller than all the ones on the right side of the one to remove</a:t>
            </a:r>
          </a:p>
          <a:p>
            <a:pPr marL="514350" indent="-514350">
              <a:buFont typeface="+mj-lt"/>
              <a:buAutoNum type="arabicPeriod"/>
            </a:pPr>
            <a:r>
              <a:rPr lang="en-US" dirty="0"/>
              <a:t>Now take the key value of X node, and overwrite the key value of the node you want to remove, (you don't remove the node, you overwrite it!)</a:t>
            </a:r>
          </a:p>
          <a:p>
            <a:pPr marL="514350" indent="-514350">
              <a:buFont typeface="+mj-lt"/>
              <a:buAutoNum type="arabicPeriod"/>
            </a:pPr>
            <a:r>
              <a:rPr lang="en-US" dirty="0"/>
              <a:t>Then remove that X node where you found the largest value that was smaller than what you want to remove. By logic, that X node will have </a:t>
            </a:r>
            <a:r>
              <a:rPr lang="en-US" i="1" dirty="0"/>
              <a:t>no right node </a:t>
            </a:r>
            <a:r>
              <a:rPr lang="en-US" dirty="0"/>
              <a:t>(else you would have kept going right!)</a:t>
            </a:r>
          </a:p>
          <a:p>
            <a:pPr marL="514350" indent="-514350">
              <a:buFont typeface="+mj-lt"/>
              <a:buAutoNum type="arabicPeriod"/>
            </a:pPr>
            <a:r>
              <a:rPr lang="en-US" dirty="0"/>
              <a:t>But it may have a left node.  Either way, its easy to remove it with the same logic we used above for removing nodes with 0 or 1 child.</a:t>
            </a:r>
          </a:p>
        </p:txBody>
      </p:sp>
    </p:spTree>
    <p:extLst>
      <p:ext uri="{BB962C8B-B14F-4D97-AF65-F5344CB8AC3E}">
        <p14:creationId xmlns:p14="http://schemas.microsoft.com/office/powerpoint/2010/main" val="107370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 </a:t>
            </a:r>
            <a:r>
              <a:rPr lang="en-US" sz="3200" dirty="0" smtClean="0"/>
              <a:t>13 </a:t>
            </a:r>
            <a:r>
              <a:rPr lang="en-US" sz="3200" dirty="0"/>
              <a:t>has no children</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0" y="2743200"/>
            <a:ext cx="1731756" cy="923330"/>
          </a:xfrm>
          <a:prstGeom prst="rect">
            <a:avLst/>
          </a:prstGeom>
          <a:noFill/>
        </p:spPr>
        <p:txBody>
          <a:bodyPr wrap="none" rtlCol="0">
            <a:spAutoFit/>
          </a:bodyPr>
          <a:lstStyle/>
          <a:p>
            <a:r>
              <a:rPr lang="en-US" dirty="0">
                <a:solidFill>
                  <a:srgbClr val="7030A0"/>
                </a:solidFill>
              </a:rPr>
              <a:t>Child node steps</a:t>
            </a:r>
          </a:p>
          <a:p>
            <a:r>
              <a:rPr lang="en-US" dirty="0">
                <a:solidFill>
                  <a:srgbClr val="7030A0"/>
                </a:solidFill>
              </a:rPr>
              <a:t>1</a:t>
            </a:r>
          </a:p>
          <a:p>
            <a:r>
              <a:rPr lang="en-US" dirty="0">
                <a:solidFill>
                  <a:srgbClr val="7030A0"/>
                </a:solidFill>
              </a:rPr>
              <a:t>2</a:t>
            </a:r>
          </a:p>
        </p:txBody>
      </p:sp>
      <p:sp>
        <p:nvSpPr>
          <p:cNvPr id="48" name="TextBox 47"/>
          <p:cNvSpPr txBox="1"/>
          <p:nvPr/>
        </p:nvSpPr>
        <p:spPr>
          <a:xfrm>
            <a:off x="6324600" y="1143000"/>
            <a:ext cx="1872372" cy="923330"/>
          </a:xfrm>
          <a:prstGeom prst="rect">
            <a:avLst/>
          </a:prstGeom>
          <a:noFill/>
        </p:spPr>
        <p:txBody>
          <a:bodyPr wrap="none" rtlCol="0">
            <a:spAutoFit/>
          </a:bodyPr>
          <a:lstStyle/>
          <a:p>
            <a:r>
              <a:rPr lang="en-US" dirty="0">
                <a:solidFill>
                  <a:srgbClr val="FF0000"/>
                </a:solidFill>
              </a:rPr>
              <a:t>Parent node steps</a:t>
            </a:r>
          </a:p>
          <a:p>
            <a:r>
              <a:rPr lang="en-US" dirty="0">
                <a:solidFill>
                  <a:srgbClr val="FF0000"/>
                </a:solidFill>
              </a:rPr>
              <a:t>1</a:t>
            </a:r>
          </a:p>
          <a:p>
            <a:r>
              <a:rPr lang="en-US" dirty="0">
                <a:solidFill>
                  <a:srgbClr val="FF0000"/>
                </a:solidFill>
              </a:rPr>
              <a:t>2</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604665"/>
            <a:ext cx="2971800" cy="757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27898" y="4495800"/>
            <a:ext cx="3861635" cy="923330"/>
          </a:xfrm>
          <a:prstGeom prst="rect">
            <a:avLst/>
          </a:prstGeom>
          <a:noFill/>
        </p:spPr>
        <p:txBody>
          <a:bodyPr wrap="none" rtlCol="0">
            <a:spAutoFit/>
          </a:bodyPr>
          <a:lstStyle/>
          <a:p>
            <a:r>
              <a:rPr lang="en-US" dirty="0">
                <a:solidFill>
                  <a:srgbClr val="FF0000"/>
                </a:solidFill>
              </a:rPr>
              <a:t>When parent gets to 17, </a:t>
            </a:r>
          </a:p>
          <a:p>
            <a:r>
              <a:rPr lang="en-US" dirty="0">
                <a:solidFill>
                  <a:srgbClr val="7030A0"/>
                </a:solidFill>
              </a:rPr>
              <a:t>Child pointers are both null, so just </a:t>
            </a:r>
          </a:p>
          <a:p>
            <a:r>
              <a:rPr lang="en-US" dirty="0">
                <a:solidFill>
                  <a:srgbClr val="7030A0"/>
                </a:solidFill>
              </a:rPr>
              <a:t>overwrite 17’s left node pointer to null.</a:t>
            </a:r>
          </a:p>
        </p:txBody>
      </p:sp>
      <p:sp>
        <p:nvSpPr>
          <p:cNvPr id="3" name="Freeform 2"/>
          <p:cNvSpPr/>
          <p:nvPr/>
        </p:nvSpPr>
        <p:spPr>
          <a:xfrm>
            <a:off x="740229" y="2627049"/>
            <a:ext cx="1201782" cy="1632088"/>
          </a:xfrm>
          <a:custGeom>
            <a:avLst/>
            <a:gdLst>
              <a:gd name="connsiteX0" fmla="*/ 400594 w 1201782"/>
              <a:gd name="connsiteY0" fmla="*/ 1108928 h 1632088"/>
              <a:gd name="connsiteX1" fmla="*/ 357051 w 1201782"/>
              <a:gd name="connsiteY1" fmla="*/ 1135054 h 1632088"/>
              <a:gd name="connsiteX2" fmla="*/ 313508 w 1201782"/>
              <a:gd name="connsiteY2" fmla="*/ 1178597 h 1632088"/>
              <a:gd name="connsiteX3" fmla="*/ 252548 w 1201782"/>
              <a:gd name="connsiteY3" fmla="*/ 1230848 h 1632088"/>
              <a:gd name="connsiteX4" fmla="*/ 226422 w 1201782"/>
              <a:gd name="connsiteY4" fmla="*/ 1256974 h 1632088"/>
              <a:gd name="connsiteX5" fmla="*/ 191588 w 1201782"/>
              <a:gd name="connsiteY5" fmla="*/ 1283100 h 1632088"/>
              <a:gd name="connsiteX6" fmla="*/ 165462 w 1201782"/>
              <a:gd name="connsiteY6" fmla="*/ 1335351 h 1632088"/>
              <a:gd name="connsiteX7" fmla="*/ 191588 w 1201782"/>
              <a:gd name="connsiteY7" fmla="*/ 1483397 h 1632088"/>
              <a:gd name="connsiteX8" fmla="*/ 226422 w 1201782"/>
              <a:gd name="connsiteY8" fmla="*/ 1509522 h 1632088"/>
              <a:gd name="connsiteX9" fmla="*/ 243840 w 1201782"/>
              <a:gd name="connsiteY9" fmla="*/ 1544357 h 1632088"/>
              <a:gd name="connsiteX10" fmla="*/ 278674 w 1201782"/>
              <a:gd name="connsiteY10" fmla="*/ 1553065 h 1632088"/>
              <a:gd name="connsiteX11" fmla="*/ 313508 w 1201782"/>
              <a:gd name="connsiteY11" fmla="*/ 1579191 h 1632088"/>
              <a:gd name="connsiteX12" fmla="*/ 339634 w 1201782"/>
              <a:gd name="connsiteY12" fmla="*/ 1587900 h 1632088"/>
              <a:gd name="connsiteX13" fmla="*/ 409302 w 1201782"/>
              <a:gd name="connsiteY13" fmla="*/ 1614025 h 1632088"/>
              <a:gd name="connsiteX14" fmla="*/ 435428 w 1201782"/>
              <a:gd name="connsiteY14" fmla="*/ 1631442 h 1632088"/>
              <a:gd name="connsiteX15" fmla="*/ 627017 w 1201782"/>
              <a:gd name="connsiteY15" fmla="*/ 1614025 h 1632088"/>
              <a:gd name="connsiteX16" fmla="*/ 653142 w 1201782"/>
              <a:gd name="connsiteY16" fmla="*/ 1605317 h 1632088"/>
              <a:gd name="connsiteX17" fmla="*/ 722811 w 1201782"/>
              <a:gd name="connsiteY17" fmla="*/ 1587900 h 1632088"/>
              <a:gd name="connsiteX18" fmla="*/ 766354 w 1201782"/>
              <a:gd name="connsiteY18" fmla="*/ 1561774 h 1632088"/>
              <a:gd name="connsiteX19" fmla="*/ 792480 w 1201782"/>
              <a:gd name="connsiteY19" fmla="*/ 1535648 h 1632088"/>
              <a:gd name="connsiteX20" fmla="*/ 801188 w 1201782"/>
              <a:gd name="connsiteY20" fmla="*/ 1509522 h 1632088"/>
              <a:gd name="connsiteX21" fmla="*/ 818605 w 1201782"/>
              <a:gd name="connsiteY21" fmla="*/ 1483397 h 1632088"/>
              <a:gd name="connsiteX22" fmla="*/ 809897 w 1201782"/>
              <a:gd name="connsiteY22" fmla="*/ 1317934 h 1632088"/>
              <a:gd name="connsiteX23" fmla="*/ 801188 w 1201782"/>
              <a:gd name="connsiteY23" fmla="*/ 1291808 h 1632088"/>
              <a:gd name="connsiteX24" fmla="*/ 766354 w 1201782"/>
              <a:gd name="connsiteY24" fmla="*/ 1239557 h 1632088"/>
              <a:gd name="connsiteX25" fmla="*/ 748937 w 1201782"/>
              <a:gd name="connsiteY25" fmla="*/ 1213431 h 1632088"/>
              <a:gd name="connsiteX26" fmla="*/ 696685 w 1201782"/>
              <a:gd name="connsiteY26" fmla="*/ 1178597 h 1632088"/>
              <a:gd name="connsiteX27" fmla="*/ 670560 w 1201782"/>
              <a:gd name="connsiteY27" fmla="*/ 1161180 h 1632088"/>
              <a:gd name="connsiteX28" fmla="*/ 618308 w 1201782"/>
              <a:gd name="connsiteY28" fmla="*/ 1143762 h 1632088"/>
              <a:gd name="connsiteX29" fmla="*/ 592182 w 1201782"/>
              <a:gd name="connsiteY29" fmla="*/ 1126345 h 1632088"/>
              <a:gd name="connsiteX30" fmla="*/ 539931 w 1201782"/>
              <a:gd name="connsiteY30" fmla="*/ 1108928 h 1632088"/>
              <a:gd name="connsiteX31" fmla="*/ 426720 w 1201782"/>
              <a:gd name="connsiteY31" fmla="*/ 1135054 h 1632088"/>
              <a:gd name="connsiteX32" fmla="*/ 409302 w 1201782"/>
              <a:gd name="connsiteY32" fmla="*/ 1152471 h 1632088"/>
              <a:gd name="connsiteX33" fmla="*/ 357051 w 1201782"/>
              <a:gd name="connsiteY33" fmla="*/ 1169888 h 1632088"/>
              <a:gd name="connsiteX34" fmla="*/ 330925 w 1201782"/>
              <a:gd name="connsiteY34" fmla="*/ 1178597 h 1632088"/>
              <a:gd name="connsiteX35" fmla="*/ 304800 w 1201782"/>
              <a:gd name="connsiteY35" fmla="*/ 1187305 h 1632088"/>
              <a:gd name="connsiteX36" fmla="*/ 165462 w 1201782"/>
              <a:gd name="connsiteY36" fmla="*/ 1169888 h 1632088"/>
              <a:gd name="connsiteX37" fmla="*/ 113211 w 1201782"/>
              <a:gd name="connsiteY37" fmla="*/ 1143762 h 1632088"/>
              <a:gd name="connsiteX38" fmla="*/ 78377 w 1201782"/>
              <a:gd name="connsiteY38" fmla="*/ 1100220 h 1632088"/>
              <a:gd name="connsiteX39" fmla="*/ 43542 w 1201782"/>
              <a:gd name="connsiteY39" fmla="*/ 1021842 h 1632088"/>
              <a:gd name="connsiteX40" fmla="*/ 34834 w 1201782"/>
              <a:gd name="connsiteY40" fmla="*/ 987008 h 1632088"/>
              <a:gd name="connsiteX41" fmla="*/ 17417 w 1201782"/>
              <a:gd name="connsiteY41" fmla="*/ 934757 h 1632088"/>
              <a:gd name="connsiteX42" fmla="*/ 8708 w 1201782"/>
              <a:gd name="connsiteY42" fmla="*/ 847671 h 1632088"/>
              <a:gd name="connsiteX43" fmla="*/ 0 w 1201782"/>
              <a:gd name="connsiteY43" fmla="*/ 786711 h 1632088"/>
              <a:gd name="connsiteX44" fmla="*/ 8708 w 1201782"/>
              <a:gd name="connsiteY44" fmla="*/ 534162 h 1632088"/>
              <a:gd name="connsiteX45" fmla="*/ 52251 w 1201782"/>
              <a:gd name="connsiteY45" fmla="*/ 455785 h 1632088"/>
              <a:gd name="connsiteX46" fmla="*/ 60960 w 1201782"/>
              <a:gd name="connsiteY46" fmla="*/ 429660 h 1632088"/>
              <a:gd name="connsiteX47" fmla="*/ 87085 w 1201782"/>
              <a:gd name="connsiteY47" fmla="*/ 412242 h 1632088"/>
              <a:gd name="connsiteX48" fmla="*/ 130628 w 1201782"/>
              <a:gd name="connsiteY48" fmla="*/ 351282 h 1632088"/>
              <a:gd name="connsiteX49" fmla="*/ 156754 w 1201782"/>
              <a:gd name="connsiteY49" fmla="*/ 325157 h 1632088"/>
              <a:gd name="connsiteX50" fmla="*/ 209005 w 1201782"/>
              <a:gd name="connsiteY50" fmla="*/ 290322 h 1632088"/>
              <a:gd name="connsiteX51" fmla="*/ 235131 w 1201782"/>
              <a:gd name="connsiteY51" fmla="*/ 272905 h 1632088"/>
              <a:gd name="connsiteX52" fmla="*/ 261257 w 1201782"/>
              <a:gd name="connsiteY52" fmla="*/ 264197 h 1632088"/>
              <a:gd name="connsiteX53" fmla="*/ 296091 w 1201782"/>
              <a:gd name="connsiteY53" fmla="*/ 246780 h 1632088"/>
              <a:gd name="connsiteX54" fmla="*/ 322217 w 1201782"/>
              <a:gd name="connsiteY54" fmla="*/ 229362 h 1632088"/>
              <a:gd name="connsiteX55" fmla="*/ 365760 w 1201782"/>
              <a:gd name="connsiteY55" fmla="*/ 220654 h 1632088"/>
              <a:gd name="connsiteX56" fmla="*/ 487680 w 1201782"/>
              <a:gd name="connsiteY56" fmla="*/ 185820 h 1632088"/>
              <a:gd name="connsiteX57" fmla="*/ 513805 w 1201782"/>
              <a:gd name="connsiteY57" fmla="*/ 177111 h 1632088"/>
              <a:gd name="connsiteX58" fmla="*/ 635725 w 1201782"/>
              <a:gd name="connsiteY58" fmla="*/ 168402 h 1632088"/>
              <a:gd name="connsiteX59" fmla="*/ 661851 w 1201782"/>
              <a:gd name="connsiteY59" fmla="*/ 159694 h 1632088"/>
              <a:gd name="connsiteX60" fmla="*/ 783771 w 1201782"/>
              <a:gd name="connsiteY60" fmla="*/ 142277 h 1632088"/>
              <a:gd name="connsiteX61" fmla="*/ 809897 w 1201782"/>
              <a:gd name="connsiteY61" fmla="*/ 133568 h 1632088"/>
              <a:gd name="connsiteX62" fmla="*/ 905691 w 1201782"/>
              <a:gd name="connsiteY62" fmla="*/ 116151 h 1632088"/>
              <a:gd name="connsiteX63" fmla="*/ 949234 w 1201782"/>
              <a:gd name="connsiteY63" fmla="*/ 107442 h 1632088"/>
              <a:gd name="connsiteX64" fmla="*/ 1001485 w 1201782"/>
              <a:gd name="connsiteY64" fmla="*/ 90025 h 1632088"/>
              <a:gd name="connsiteX65" fmla="*/ 1053737 w 1201782"/>
              <a:gd name="connsiteY65" fmla="*/ 72608 h 1632088"/>
              <a:gd name="connsiteX66" fmla="*/ 1079862 w 1201782"/>
              <a:gd name="connsiteY66" fmla="*/ 63900 h 1632088"/>
              <a:gd name="connsiteX67" fmla="*/ 1105988 w 1201782"/>
              <a:gd name="connsiteY67" fmla="*/ 55191 h 1632088"/>
              <a:gd name="connsiteX68" fmla="*/ 1184365 w 1201782"/>
              <a:gd name="connsiteY68" fmla="*/ 37774 h 1632088"/>
              <a:gd name="connsiteX69" fmla="*/ 1132114 w 1201782"/>
              <a:gd name="connsiteY69" fmla="*/ 20357 h 1632088"/>
              <a:gd name="connsiteX70" fmla="*/ 1105988 w 1201782"/>
              <a:gd name="connsiteY70" fmla="*/ 2940 h 1632088"/>
              <a:gd name="connsiteX71" fmla="*/ 1132114 w 1201782"/>
              <a:gd name="connsiteY71" fmla="*/ 11648 h 1632088"/>
              <a:gd name="connsiteX72" fmla="*/ 1158240 w 1201782"/>
              <a:gd name="connsiteY72" fmla="*/ 29065 h 1632088"/>
              <a:gd name="connsiteX73" fmla="*/ 1184365 w 1201782"/>
              <a:gd name="connsiteY73" fmla="*/ 37774 h 1632088"/>
              <a:gd name="connsiteX74" fmla="*/ 1201782 w 1201782"/>
              <a:gd name="connsiteY74" fmla="*/ 63900 h 1632088"/>
              <a:gd name="connsiteX75" fmla="*/ 1166948 w 1201782"/>
              <a:gd name="connsiteY75" fmla="*/ 116151 h 163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201782" h="1632088">
                <a:moveTo>
                  <a:pt x="400594" y="1108928"/>
                </a:moveTo>
                <a:cubicBezTo>
                  <a:pt x="386080" y="1117637"/>
                  <a:pt x="370268" y="1124480"/>
                  <a:pt x="357051" y="1135054"/>
                </a:cubicBezTo>
                <a:cubicBezTo>
                  <a:pt x="341023" y="1147877"/>
                  <a:pt x="328639" y="1164727"/>
                  <a:pt x="313508" y="1178597"/>
                </a:cubicBezTo>
                <a:cubicBezTo>
                  <a:pt x="293780" y="1196681"/>
                  <a:pt x="272441" y="1212945"/>
                  <a:pt x="252548" y="1230848"/>
                </a:cubicBezTo>
                <a:cubicBezTo>
                  <a:pt x="243394" y="1239087"/>
                  <a:pt x="235773" y="1248959"/>
                  <a:pt x="226422" y="1256974"/>
                </a:cubicBezTo>
                <a:cubicBezTo>
                  <a:pt x="215402" y="1266420"/>
                  <a:pt x="201851" y="1272837"/>
                  <a:pt x="191588" y="1283100"/>
                </a:cubicBezTo>
                <a:cubicBezTo>
                  <a:pt x="174706" y="1299982"/>
                  <a:pt x="172545" y="1314102"/>
                  <a:pt x="165462" y="1335351"/>
                </a:cubicBezTo>
                <a:cubicBezTo>
                  <a:pt x="168925" y="1383825"/>
                  <a:pt x="153110" y="1444919"/>
                  <a:pt x="191588" y="1483397"/>
                </a:cubicBezTo>
                <a:cubicBezTo>
                  <a:pt x="201851" y="1493660"/>
                  <a:pt x="214811" y="1500814"/>
                  <a:pt x="226422" y="1509522"/>
                </a:cubicBezTo>
                <a:cubicBezTo>
                  <a:pt x="232228" y="1521134"/>
                  <a:pt x="233867" y="1536046"/>
                  <a:pt x="243840" y="1544357"/>
                </a:cubicBezTo>
                <a:cubicBezTo>
                  <a:pt x="253035" y="1552019"/>
                  <a:pt x="267969" y="1547712"/>
                  <a:pt x="278674" y="1553065"/>
                </a:cubicBezTo>
                <a:cubicBezTo>
                  <a:pt x="291656" y="1559556"/>
                  <a:pt x="300906" y="1571990"/>
                  <a:pt x="313508" y="1579191"/>
                </a:cubicBezTo>
                <a:cubicBezTo>
                  <a:pt x="321478" y="1583746"/>
                  <a:pt x="331039" y="1584677"/>
                  <a:pt x="339634" y="1587900"/>
                </a:cubicBezTo>
                <a:cubicBezTo>
                  <a:pt x="422920" y="1619133"/>
                  <a:pt x="350014" y="1594263"/>
                  <a:pt x="409302" y="1614025"/>
                </a:cubicBezTo>
                <a:cubicBezTo>
                  <a:pt x="418011" y="1619831"/>
                  <a:pt x="424975" y="1630919"/>
                  <a:pt x="435428" y="1631442"/>
                </a:cubicBezTo>
                <a:cubicBezTo>
                  <a:pt x="487980" y="1634070"/>
                  <a:pt x="568018" y="1628775"/>
                  <a:pt x="627017" y="1614025"/>
                </a:cubicBezTo>
                <a:cubicBezTo>
                  <a:pt x="635922" y="1611799"/>
                  <a:pt x="644237" y="1607543"/>
                  <a:pt x="653142" y="1605317"/>
                </a:cubicBezTo>
                <a:lnTo>
                  <a:pt x="722811" y="1587900"/>
                </a:lnTo>
                <a:cubicBezTo>
                  <a:pt x="777049" y="1533659"/>
                  <a:pt x="698529" y="1606990"/>
                  <a:pt x="766354" y="1561774"/>
                </a:cubicBezTo>
                <a:cubicBezTo>
                  <a:pt x="776602" y="1554942"/>
                  <a:pt x="783771" y="1544357"/>
                  <a:pt x="792480" y="1535648"/>
                </a:cubicBezTo>
                <a:cubicBezTo>
                  <a:pt x="795383" y="1526939"/>
                  <a:pt x="797083" y="1517733"/>
                  <a:pt x="801188" y="1509522"/>
                </a:cubicBezTo>
                <a:cubicBezTo>
                  <a:pt x="805869" y="1500161"/>
                  <a:pt x="818130" y="1493852"/>
                  <a:pt x="818605" y="1483397"/>
                </a:cubicBezTo>
                <a:cubicBezTo>
                  <a:pt x="821113" y="1428223"/>
                  <a:pt x="814897" y="1372938"/>
                  <a:pt x="809897" y="1317934"/>
                </a:cubicBezTo>
                <a:cubicBezTo>
                  <a:pt x="809066" y="1308792"/>
                  <a:pt x="805646" y="1299833"/>
                  <a:pt x="801188" y="1291808"/>
                </a:cubicBezTo>
                <a:cubicBezTo>
                  <a:pt x="791022" y="1273510"/>
                  <a:pt x="777965" y="1256974"/>
                  <a:pt x="766354" y="1239557"/>
                </a:cubicBezTo>
                <a:cubicBezTo>
                  <a:pt x="760548" y="1230848"/>
                  <a:pt x="757646" y="1219237"/>
                  <a:pt x="748937" y="1213431"/>
                </a:cubicBezTo>
                <a:lnTo>
                  <a:pt x="696685" y="1178597"/>
                </a:lnTo>
                <a:cubicBezTo>
                  <a:pt x="687977" y="1172791"/>
                  <a:pt x="680489" y="1164490"/>
                  <a:pt x="670560" y="1161180"/>
                </a:cubicBezTo>
                <a:cubicBezTo>
                  <a:pt x="653143" y="1155374"/>
                  <a:pt x="633584" y="1153946"/>
                  <a:pt x="618308" y="1143762"/>
                </a:cubicBezTo>
                <a:cubicBezTo>
                  <a:pt x="609599" y="1137956"/>
                  <a:pt x="601746" y="1130596"/>
                  <a:pt x="592182" y="1126345"/>
                </a:cubicBezTo>
                <a:cubicBezTo>
                  <a:pt x="575405" y="1118889"/>
                  <a:pt x="539931" y="1108928"/>
                  <a:pt x="539931" y="1108928"/>
                </a:cubicBezTo>
                <a:cubicBezTo>
                  <a:pt x="469185" y="1116003"/>
                  <a:pt x="467520" y="1102414"/>
                  <a:pt x="426720" y="1135054"/>
                </a:cubicBezTo>
                <a:cubicBezTo>
                  <a:pt x="420309" y="1140183"/>
                  <a:pt x="416646" y="1148799"/>
                  <a:pt x="409302" y="1152471"/>
                </a:cubicBezTo>
                <a:cubicBezTo>
                  <a:pt x="392881" y="1160681"/>
                  <a:pt x="374468" y="1164082"/>
                  <a:pt x="357051" y="1169888"/>
                </a:cubicBezTo>
                <a:lnTo>
                  <a:pt x="330925" y="1178597"/>
                </a:lnTo>
                <a:lnTo>
                  <a:pt x="304800" y="1187305"/>
                </a:lnTo>
                <a:cubicBezTo>
                  <a:pt x="292212" y="1186256"/>
                  <a:pt x="198651" y="1184112"/>
                  <a:pt x="165462" y="1169888"/>
                </a:cubicBezTo>
                <a:cubicBezTo>
                  <a:pt x="47282" y="1119239"/>
                  <a:pt x="223308" y="1180462"/>
                  <a:pt x="113211" y="1143762"/>
                </a:cubicBezTo>
                <a:cubicBezTo>
                  <a:pt x="96256" y="1092901"/>
                  <a:pt x="117768" y="1139612"/>
                  <a:pt x="78377" y="1100220"/>
                </a:cubicBezTo>
                <a:cubicBezTo>
                  <a:pt x="59316" y="1081158"/>
                  <a:pt x="49290" y="1044835"/>
                  <a:pt x="43542" y="1021842"/>
                </a:cubicBezTo>
                <a:cubicBezTo>
                  <a:pt x="40639" y="1010231"/>
                  <a:pt x="38273" y="998472"/>
                  <a:pt x="34834" y="987008"/>
                </a:cubicBezTo>
                <a:cubicBezTo>
                  <a:pt x="29559" y="969423"/>
                  <a:pt x="17417" y="934757"/>
                  <a:pt x="17417" y="934757"/>
                </a:cubicBezTo>
                <a:cubicBezTo>
                  <a:pt x="14514" y="905728"/>
                  <a:pt x="12117" y="876645"/>
                  <a:pt x="8708" y="847671"/>
                </a:cubicBezTo>
                <a:cubicBezTo>
                  <a:pt x="6310" y="827285"/>
                  <a:pt x="0" y="807237"/>
                  <a:pt x="0" y="786711"/>
                </a:cubicBezTo>
                <a:cubicBezTo>
                  <a:pt x="0" y="702478"/>
                  <a:pt x="3454" y="618231"/>
                  <a:pt x="8708" y="534162"/>
                </a:cubicBezTo>
                <a:cubicBezTo>
                  <a:pt x="10728" y="501845"/>
                  <a:pt x="42676" y="484509"/>
                  <a:pt x="52251" y="455785"/>
                </a:cubicBezTo>
                <a:cubicBezTo>
                  <a:pt x="55154" y="447077"/>
                  <a:pt x="55226" y="436828"/>
                  <a:pt x="60960" y="429660"/>
                </a:cubicBezTo>
                <a:cubicBezTo>
                  <a:pt x="67498" y="421487"/>
                  <a:pt x="79684" y="419643"/>
                  <a:pt x="87085" y="412242"/>
                </a:cubicBezTo>
                <a:cubicBezTo>
                  <a:pt x="118472" y="380855"/>
                  <a:pt x="105895" y="380961"/>
                  <a:pt x="130628" y="351282"/>
                </a:cubicBezTo>
                <a:cubicBezTo>
                  <a:pt x="138512" y="341821"/>
                  <a:pt x="147033" y="332718"/>
                  <a:pt x="156754" y="325157"/>
                </a:cubicBezTo>
                <a:cubicBezTo>
                  <a:pt x="173277" y="312305"/>
                  <a:pt x="191588" y="301934"/>
                  <a:pt x="209005" y="290322"/>
                </a:cubicBezTo>
                <a:cubicBezTo>
                  <a:pt x="217714" y="284516"/>
                  <a:pt x="225202" y="276215"/>
                  <a:pt x="235131" y="272905"/>
                </a:cubicBezTo>
                <a:cubicBezTo>
                  <a:pt x="243840" y="270002"/>
                  <a:pt x="252820" y="267813"/>
                  <a:pt x="261257" y="264197"/>
                </a:cubicBezTo>
                <a:cubicBezTo>
                  <a:pt x="273189" y="259083"/>
                  <a:pt x="284820" y="253221"/>
                  <a:pt x="296091" y="246780"/>
                </a:cubicBezTo>
                <a:cubicBezTo>
                  <a:pt x="305179" y="241587"/>
                  <a:pt x="312417" y="233037"/>
                  <a:pt x="322217" y="229362"/>
                </a:cubicBezTo>
                <a:cubicBezTo>
                  <a:pt x="336076" y="224165"/>
                  <a:pt x="351246" y="223557"/>
                  <a:pt x="365760" y="220654"/>
                </a:cubicBezTo>
                <a:cubicBezTo>
                  <a:pt x="462102" y="172483"/>
                  <a:pt x="307983" y="245724"/>
                  <a:pt x="487680" y="185820"/>
                </a:cubicBezTo>
                <a:cubicBezTo>
                  <a:pt x="496388" y="182917"/>
                  <a:pt x="504688" y="178184"/>
                  <a:pt x="513805" y="177111"/>
                </a:cubicBezTo>
                <a:cubicBezTo>
                  <a:pt x="554269" y="172350"/>
                  <a:pt x="595085" y="171305"/>
                  <a:pt x="635725" y="168402"/>
                </a:cubicBezTo>
                <a:cubicBezTo>
                  <a:pt x="644434" y="165499"/>
                  <a:pt x="652890" y="161685"/>
                  <a:pt x="661851" y="159694"/>
                </a:cubicBezTo>
                <a:cubicBezTo>
                  <a:pt x="694150" y="152517"/>
                  <a:pt x="753625" y="146045"/>
                  <a:pt x="783771" y="142277"/>
                </a:cubicBezTo>
                <a:cubicBezTo>
                  <a:pt x="792480" y="139374"/>
                  <a:pt x="800991" y="135794"/>
                  <a:pt x="809897" y="133568"/>
                </a:cubicBezTo>
                <a:cubicBezTo>
                  <a:pt x="838564" y="126401"/>
                  <a:pt x="877241" y="121324"/>
                  <a:pt x="905691" y="116151"/>
                </a:cubicBezTo>
                <a:cubicBezTo>
                  <a:pt x="920254" y="113503"/>
                  <a:pt x="934954" y="111337"/>
                  <a:pt x="949234" y="107442"/>
                </a:cubicBezTo>
                <a:cubicBezTo>
                  <a:pt x="966946" y="102611"/>
                  <a:pt x="984068" y="95831"/>
                  <a:pt x="1001485" y="90025"/>
                </a:cubicBezTo>
                <a:lnTo>
                  <a:pt x="1053737" y="72608"/>
                </a:lnTo>
                <a:lnTo>
                  <a:pt x="1079862" y="63900"/>
                </a:lnTo>
                <a:cubicBezTo>
                  <a:pt x="1088571" y="60997"/>
                  <a:pt x="1096987" y="56991"/>
                  <a:pt x="1105988" y="55191"/>
                </a:cubicBezTo>
                <a:cubicBezTo>
                  <a:pt x="1161267" y="44135"/>
                  <a:pt x="1135171" y="50072"/>
                  <a:pt x="1184365" y="37774"/>
                </a:cubicBezTo>
                <a:cubicBezTo>
                  <a:pt x="1166948" y="31968"/>
                  <a:pt x="1147390" y="30541"/>
                  <a:pt x="1132114" y="20357"/>
                </a:cubicBezTo>
                <a:cubicBezTo>
                  <a:pt x="1123405" y="14551"/>
                  <a:pt x="1105988" y="13406"/>
                  <a:pt x="1105988" y="2940"/>
                </a:cubicBezTo>
                <a:cubicBezTo>
                  <a:pt x="1105988" y="-6240"/>
                  <a:pt x="1123405" y="8745"/>
                  <a:pt x="1132114" y="11648"/>
                </a:cubicBezTo>
                <a:cubicBezTo>
                  <a:pt x="1140823" y="17454"/>
                  <a:pt x="1148879" y="24384"/>
                  <a:pt x="1158240" y="29065"/>
                </a:cubicBezTo>
                <a:cubicBezTo>
                  <a:pt x="1166450" y="33170"/>
                  <a:pt x="1177197" y="32039"/>
                  <a:pt x="1184365" y="37774"/>
                </a:cubicBezTo>
                <a:cubicBezTo>
                  <a:pt x="1192538" y="44313"/>
                  <a:pt x="1195976" y="55191"/>
                  <a:pt x="1201782" y="63900"/>
                </a:cubicBezTo>
                <a:lnTo>
                  <a:pt x="1166948" y="116151"/>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066800" y="31242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3" idx="9"/>
          </p:cNvCxnSpPr>
          <p:nvPr/>
        </p:nvCxnSpPr>
        <p:spPr>
          <a:xfrm flipH="1">
            <a:off x="984069" y="31242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7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 </a:t>
            </a:r>
            <a:r>
              <a:rPr lang="en-US" sz="3200" dirty="0" smtClean="0"/>
              <a:t>13 </a:t>
            </a:r>
            <a:r>
              <a:rPr lang="en-US" sz="3200" dirty="0"/>
              <a:t>has one child</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0" y="2743200"/>
            <a:ext cx="1731756" cy="923330"/>
          </a:xfrm>
          <a:prstGeom prst="rect">
            <a:avLst/>
          </a:prstGeom>
          <a:noFill/>
        </p:spPr>
        <p:txBody>
          <a:bodyPr wrap="none" rtlCol="0">
            <a:spAutoFit/>
          </a:bodyPr>
          <a:lstStyle/>
          <a:p>
            <a:r>
              <a:rPr lang="en-US" dirty="0">
                <a:solidFill>
                  <a:srgbClr val="7030A0"/>
                </a:solidFill>
              </a:rPr>
              <a:t>Child node steps</a:t>
            </a:r>
          </a:p>
          <a:p>
            <a:r>
              <a:rPr lang="en-US" dirty="0">
                <a:solidFill>
                  <a:srgbClr val="7030A0"/>
                </a:solidFill>
              </a:rPr>
              <a:t>1</a:t>
            </a:r>
          </a:p>
          <a:p>
            <a:r>
              <a:rPr lang="en-US" dirty="0">
                <a:solidFill>
                  <a:srgbClr val="7030A0"/>
                </a:solidFill>
              </a:rPr>
              <a:t>2</a:t>
            </a:r>
          </a:p>
        </p:txBody>
      </p:sp>
      <p:sp>
        <p:nvSpPr>
          <p:cNvPr id="48" name="TextBox 47"/>
          <p:cNvSpPr txBox="1"/>
          <p:nvPr/>
        </p:nvSpPr>
        <p:spPr>
          <a:xfrm>
            <a:off x="6324600" y="1143000"/>
            <a:ext cx="1872372" cy="923330"/>
          </a:xfrm>
          <a:prstGeom prst="rect">
            <a:avLst/>
          </a:prstGeom>
          <a:noFill/>
        </p:spPr>
        <p:txBody>
          <a:bodyPr wrap="none" rtlCol="0">
            <a:spAutoFit/>
          </a:bodyPr>
          <a:lstStyle/>
          <a:p>
            <a:r>
              <a:rPr lang="en-US" dirty="0">
                <a:solidFill>
                  <a:srgbClr val="FF0000"/>
                </a:solidFill>
              </a:rPr>
              <a:t>Parent node steps</a:t>
            </a:r>
          </a:p>
          <a:p>
            <a:r>
              <a:rPr lang="en-US" dirty="0">
                <a:solidFill>
                  <a:srgbClr val="FF0000"/>
                </a:solidFill>
              </a:rPr>
              <a:t>1</a:t>
            </a:r>
          </a:p>
          <a:p>
            <a:r>
              <a:rPr lang="en-US" dirty="0">
                <a:solidFill>
                  <a:srgbClr val="FF0000"/>
                </a:solidFill>
              </a:rPr>
              <a:t>2</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604665"/>
            <a:ext cx="2971800" cy="757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24400" y="4419600"/>
            <a:ext cx="3959033" cy="923330"/>
          </a:xfrm>
          <a:prstGeom prst="rect">
            <a:avLst/>
          </a:prstGeom>
          <a:noFill/>
        </p:spPr>
        <p:txBody>
          <a:bodyPr wrap="none" rtlCol="0">
            <a:spAutoFit/>
          </a:bodyPr>
          <a:lstStyle/>
          <a:p>
            <a:r>
              <a:rPr lang="en-US" dirty="0">
                <a:solidFill>
                  <a:srgbClr val="FF0000"/>
                </a:solidFill>
              </a:rPr>
              <a:t>When parent gets to 17, </a:t>
            </a:r>
          </a:p>
          <a:p>
            <a:r>
              <a:rPr lang="en-US" dirty="0">
                <a:solidFill>
                  <a:srgbClr val="7030A0"/>
                </a:solidFill>
              </a:rPr>
              <a:t>Child is now a ref to the node to remove</a:t>
            </a:r>
          </a:p>
          <a:p>
            <a:r>
              <a:rPr lang="en-US" dirty="0">
                <a:solidFill>
                  <a:srgbClr val="7030A0"/>
                </a:solidFill>
              </a:rPr>
              <a:t>Copy child’s pointer up into the parent’s</a:t>
            </a:r>
          </a:p>
        </p:txBody>
      </p:sp>
      <p:sp>
        <p:nvSpPr>
          <p:cNvPr id="3" name="Freeform 2"/>
          <p:cNvSpPr/>
          <p:nvPr/>
        </p:nvSpPr>
        <p:spPr>
          <a:xfrm>
            <a:off x="1725610" y="2892490"/>
            <a:ext cx="663121" cy="1259632"/>
          </a:xfrm>
          <a:custGeom>
            <a:avLst/>
            <a:gdLst>
              <a:gd name="connsiteX0" fmla="*/ 224488 w 663121"/>
              <a:gd name="connsiteY0" fmla="*/ 793102 h 1259632"/>
              <a:gd name="connsiteX1" fmla="*/ 168504 w 663121"/>
              <a:gd name="connsiteY1" fmla="*/ 774441 h 1259632"/>
              <a:gd name="connsiteX2" fmla="*/ 65868 w 663121"/>
              <a:gd name="connsiteY2" fmla="*/ 802432 h 1259632"/>
              <a:gd name="connsiteX3" fmla="*/ 9884 w 663121"/>
              <a:gd name="connsiteY3" fmla="*/ 923730 h 1259632"/>
              <a:gd name="connsiteX4" fmla="*/ 553 w 663121"/>
              <a:gd name="connsiteY4" fmla="*/ 998375 h 1259632"/>
              <a:gd name="connsiteX5" fmla="*/ 37876 w 663121"/>
              <a:gd name="connsiteY5" fmla="*/ 1166326 h 1259632"/>
              <a:gd name="connsiteX6" fmla="*/ 75198 w 663121"/>
              <a:gd name="connsiteY6" fmla="*/ 1203649 h 1259632"/>
              <a:gd name="connsiteX7" fmla="*/ 280472 w 663121"/>
              <a:gd name="connsiteY7" fmla="*/ 1259632 h 1259632"/>
              <a:gd name="connsiteX8" fmla="*/ 635035 w 663121"/>
              <a:gd name="connsiteY8" fmla="*/ 1166326 h 1259632"/>
              <a:gd name="connsiteX9" fmla="*/ 653696 w 663121"/>
              <a:gd name="connsiteY9" fmla="*/ 1110343 h 1259632"/>
              <a:gd name="connsiteX10" fmla="*/ 644366 w 663121"/>
              <a:gd name="connsiteY10" fmla="*/ 961053 h 1259632"/>
              <a:gd name="connsiteX11" fmla="*/ 532398 w 663121"/>
              <a:gd name="connsiteY11" fmla="*/ 867747 h 1259632"/>
              <a:gd name="connsiteX12" fmla="*/ 485745 w 663121"/>
              <a:gd name="connsiteY12" fmla="*/ 849086 h 1259632"/>
              <a:gd name="connsiteX13" fmla="*/ 401770 w 663121"/>
              <a:gd name="connsiteY13" fmla="*/ 802432 h 1259632"/>
              <a:gd name="connsiteX14" fmla="*/ 373778 w 663121"/>
              <a:gd name="connsiteY14" fmla="*/ 755779 h 1259632"/>
              <a:gd name="connsiteX15" fmla="*/ 383108 w 663121"/>
              <a:gd name="connsiteY15" fmla="*/ 597159 h 1259632"/>
              <a:gd name="connsiteX16" fmla="*/ 439092 w 663121"/>
              <a:gd name="connsiteY16" fmla="*/ 475861 h 1259632"/>
              <a:gd name="connsiteX17" fmla="*/ 476414 w 663121"/>
              <a:gd name="connsiteY17" fmla="*/ 363894 h 1259632"/>
              <a:gd name="connsiteX18" fmla="*/ 532398 w 663121"/>
              <a:gd name="connsiteY18" fmla="*/ 214604 h 1259632"/>
              <a:gd name="connsiteX19" fmla="*/ 551059 w 663121"/>
              <a:gd name="connsiteY19" fmla="*/ 93306 h 1259632"/>
              <a:gd name="connsiteX20" fmla="*/ 569721 w 663121"/>
              <a:gd name="connsiteY20" fmla="*/ 37322 h 1259632"/>
              <a:gd name="connsiteX21" fmla="*/ 579051 w 663121"/>
              <a:gd name="connsiteY21" fmla="*/ 0 h 1259632"/>
              <a:gd name="connsiteX22" fmla="*/ 560390 w 663121"/>
              <a:gd name="connsiteY22" fmla="*/ 37322 h 1259632"/>
              <a:gd name="connsiteX23" fmla="*/ 513737 w 663121"/>
              <a:gd name="connsiteY23" fmla="*/ 83975 h 125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121" h="1259632">
                <a:moveTo>
                  <a:pt x="224488" y="793102"/>
                </a:moveTo>
                <a:cubicBezTo>
                  <a:pt x="205827" y="786882"/>
                  <a:pt x="188141" y="773286"/>
                  <a:pt x="168504" y="774441"/>
                </a:cubicBezTo>
                <a:cubicBezTo>
                  <a:pt x="133104" y="776523"/>
                  <a:pt x="95697" y="783256"/>
                  <a:pt x="65868" y="802432"/>
                </a:cubicBezTo>
                <a:cubicBezTo>
                  <a:pt x="58260" y="807323"/>
                  <a:pt x="10927" y="921296"/>
                  <a:pt x="9884" y="923730"/>
                </a:cubicBezTo>
                <a:cubicBezTo>
                  <a:pt x="6774" y="948612"/>
                  <a:pt x="-2321" y="973465"/>
                  <a:pt x="553" y="998375"/>
                </a:cubicBezTo>
                <a:cubicBezTo>
                  <a:pt x="7127" y="1055346"/>
                  <a:pt x="18277" y="1112429"/>
                  <a:pt x="37876" y="1166326"/>
                </a:cubicBezTo>
                <a:cubicBezTo>
                  <a:pt x="43889" y="1182861"/>
                  <a:pt x="59707" y="1195308"/>
                  <a:pt x="75198" y="1203649"/>
                </a:cubicBezTo>
                <a:cubicBezTo>
                  <a:pt x="116313" y="1225788"/>
                  <a:pt x="246061" y="1251691"/>
                  <a:pt x="280472" y="1259632"/>
                </a:cubicBezTo>
                <a:cubicBezTo>
                  <a:pt x="461539" y="1242110"/>
                  <a:pt x="545354" y="1295866"/>
                  <a:pt x="635035" y="1166326"/>
                </a:cubicBezTo>
                <a:cubicBezTo>
                  <a:pt x="646232" y="1150153"/>
                  <a:pt x="647476" y="1129004"/>
                  <a:pt x="653696" y="1110343"/>
                </a:cubicBezTo>
                <a:cubicBezTo>
                  <a:pt x="660369" y="1056963"/>
                  <a:pt x="675081" y="1012245"/>
                  <a:pt x="644366" y="961053"/>
                </a:cubicBezTo>
                <a:cubicBezTo>
                  <a:pt x="621510" y="922960"/>
                  <a:pt x="572890" y="887993"/>
                  <a:pt x="532398" y="867747"/>
                </a:cubicBezTo>
                <a:cubicBezTo>
                  <a:pt x="517417" y="860257"/>
                  <a:pt x="501050" y="855888"/>
                  <a:pt x="485745" y="849086"/>
                </a:cubicBezTo>
                <a:cubicBezTo>
                  <a:pt x="451331" y="833791"/>
                  <a:pt x="435409" y="822615"/>
                  <a:pt x="401770" y="802432"/>
                </a:cubicBezTo>
                <a:cubicBezTo>
                  <a:pt x="392439" y="786881"/>
                  <a:pt x="375420" y="773840"/>
                  <a:pt x="373778" y="755779"/>
                </a:cubicBezTo>
                <a:cubicBezTo>
                  <a:pt x="368983" y="703032"/>
                  <a:pt x="374401" y="649403"/>
                  <a:pt x="383108" y="597159"/>
                </a:cubicBezTo>
                <a:cubicBezTo>
                  <a:pt x="387894" y="568443"/>
                  <a:pt x="428187" y="503902"/>
                  <a:pt x="439092" y="475861"/>
                </a:cubicBezTo>
                <a:cubicBezTo>
                  <a:pt x="453351" y="439195"/>
                  <a:pt x="462600" y="400730"/>
                  <a:pt x="476414" y="363894"/>
                </a:cubicBezTo>
                <a:lnTo>
                  <a:pt x="532398" y="214604"/>
                </a:lnTo>
                <a:cubicBezTo>
                  <a:pt x="538968" y="155478"/>
                  <a:pt x="536801" y="140834"/>
                  <a:pt x="551059" y="93306"/>
                </a:cubicBezTo>
                <a:cubicBezTo>
                  <a:pt x="556711" y="74465"/>
                  <a:pt x="564069" y="56163"/>
                  <a:pt x="569721" y="37322"/>
                </a:cubicBezTo>
                <a:cubicBezTo>
                  <a:pt x="573406" y="25039"/>
                  <a:pt x="591875" y="0"/>
                  <a:pt x="579051" y="0"/>
                </a:cubicBezTo>
                <a:cubicBezTo>
                  <a:pt x="565142" y="0"/>
                  <a:pt x="568475" y="26004"/>
                  <a:pt x="560390" y="37322"/>
                </a:cubicBezTo>
                <a:lnTo>
                  <a:pt x="513737" y="83975"/>
                </a:ln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313992" y="2901820"/>
            <a:ext cx="9331" cy="93307"/>
          </a:xfrm>
          <a:custGeom>
            <a:avLst/>
            <a:gdLst>
              <a:gd name="connsiteX0" fmla="*/ 0 w 9331"/>
              <a:gd name="connsiteY0" fmla="*/ 0 h 93307"/>
              <a:gd name="connsiteX1" fmla="*/ 9330 w 9331"/>
              <a:gd name="connsiteY1" fmla="*/ 93307 h 93307"/>
            </a:gdLst>
            <a:ahLst/>
            <a:cxnLst>
              <a:cxn ang="0">
                <a:pos x="connsiteX0" y="connsiteY0"/>
              </a:cxn>
              <a:cxn ang="0">
                <a:pos x="connsiteX1" y="connsiteY1"/>
              </a:cxn>
            </a:cxnLst>
            <a:rect l="l" t="t" r="r" b="b"/>
            <a:pathLst>
              <a:path w="9331" h="93307">
                <a:moveTo>
                  <a:pt x="0" y="0"/>
                </a:moveTo>
                <a:cubicBezTo>
                  <a:pt x="9673" y="87067"/>
                  <a:pt x="9330" y="55812"/>
                  <a:pt x="9330" y="93307"/>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066800" y="31242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84069" y="31242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2525486" y="2856411"/>
            <a:ext cx="487680" cy="1706880"/>
          </a:xfrm>
          <a:custGeom>
            <a:avLst/>
            <a:gdLst>
              <a:gd name="connsiteX0" fmla="*/ 0 w 487680"/>
              <a:gd name="connsiteY0" fmla="*/ 0 h 1706880"/>
              <a:gd name="connsiteX1" fmla="*/ 52251 w 487680"/>
              <a:gd name="connsiteY1" fmla="*/ 8709 h 1706880"/>
              <a:gd name="connsiteX2" fmla="*/ 78377 w 487680"/>
              <a:gd name="connsiteY2" fmla="*/ 34835 h 1706880"/>
              <a:gd name="connsiteX3" fmla="*/ 104503 w 487680"/>
              <a:gd name="connsiteY3" fmla="*/ 43543 h 1706880"/>
              <a:gd name="connsiteX4" fmla="*/ 121920 w 487680"/>
              <a:gd name="connsiteY4" fmla="*/ 69669 h 1706880"/>
              <a:gd name="connsiteX5" fmla="*/ 148045 w 487680"/>
              <a:gd name="connsiteY5" fmla="*/ 87086 h 1706880"/>
              <a:gd name="connsiteX6" fmla="*/ 182880 w 487680"/>
              <a:gd name="connsiteY6" fmla="*/ 139338 h 1706880"/>
              <a:gd name="connsiteX7" fmla="*/ 200297 w 487680"/>
              <a:gd name="connsiteY7" fmla="*/ 165463 h 1706880"/>
              <a:gd name="connsiteX8" fmla="*/ 209005 w 487680"/>
              <a:gd name="connsiteY8" fmla="*/ 200298 h 1706880"/>
              <a:gd name="connsiteX9" fmla="*/ 226423 w 487680"/>
              <a:gd name="connsiteY9" fmla="*/ 217715 h 1706880"/>
              <a:gd name="connsiteX10" fmla="*/ 243840 w 487680"/>
              <a:gd name="connsiteY10" fmla="*/ 269966 h 1706880"/>
              <a:gd name="connsiteX11" fmla="*/ 278674 w 487680"/>
              <a:gd name="connsiteY11" fmla="*/ 322218 h 1706880"/>
              <a:gd name="connsiteX12" fmla="*/ 287383 w 487680"/>
              <a:gd name="connsiteY12" fmla="*/ 348343 h 1706880"/>
              <a:gd name="connsiteX13" fmla="*/ 322217 w 487680"/>
              <a:gd name="connsiteY13" fmla="*/ 400595 h 1706880"/>
              <a:gd name="connsiteX14" fmla="*/ 348343 w 487680"/>
              <a:gd name="connsiteY14" fmla="*/ 461555 h 1706880"/>
              <a:gd name="connsiteX15" fmla="*/ 374468 w 487680"/>
              <a:gd name="connsiteY15" fmla="*/ 505098 h 1706880"/>
              <a:gd name="connsiteX16" fmla="*/ 391885 w 487680"/>
              <a:gd name="connsiteY16" fmla="*/ 557349 h 1706880"/>
              <a:gd name="connsiteX17" fmla="*/ 400594 w 487680"/>
              <a:gd name="connsiteY17" fmla="*/ 583475 h 1706880"/>
              <a:gd name="connsiteX18" fmla="*/ 418011 w 487680"/>
              <a:gd name="connsiteY18" fmla="*/ 609600 h 1706880"/>
              <a:gd name="connsiteX19" fmla="*/ 426720 w 487680"/>
              <a:gd name="connsiteY19" fmla="*/ 644435 h 1706880"/>
              <a:gd name="connsiteX20" fmla="*/ 452845 w 487680"/>
              <a:gd name="connsiteY20" fmla="*/ 705395 h 1706880"/>
              <a:gd name="connsiteX21" fmla="*/ 470263 w 487680"/>
              <a:gd name="connsiteY21" fmla="*/ 775063 h 1706880"/>
              <a:gd name="connsiteX22" fmla="*/ 478971 w 487680"/>
              <a:gd name="connsiteY22" fmla="*/ 844732 h 1706880"/>
              <a:gd name="connsiteX23" fmla="*/ 487680 w 487680"/>
              <a:gd name="connsiteY23" fmla="*/ 879566 h 1706880"/>
              <a:gd name="connsiteX24" fmla="*/ 470263 w 487680"/>
              <a:gd name="connsiteY24" fmla="*/ 1201783 h 1706880"/>
              <a:gd name="connsiteX25" fmla="*/ 452845 w 487680"/>
              <a:gd name="connsiteY25" fmla="*/ 1254035 h 1706880"/>
              <a:gd name="connsiteX26" fmla="*/ 444137 w 487680"/>
              <a:gd name="connsiteY26" fmla="*/ 1280160 h 1706880"/>
              <a:gd name="connsiteX27" fmla="*/ 426720 w 487680"/>
              <a:gd name="connsiteY27" fmla="*/ 1332412 h 1706880"/>
              <a:gd name="connsiteX28" fmla="*/ 418011 w 487680"/>
              <a:gd name="connsiteY28" fmla="*/ 1375955 h 1706880"/>
              <a:gd name="connsiteX29" fmla="*/ 409303 w 487680"/>
              <a:gd name="connsiteY29" fmla="*/ 1410789 h 1706880"/>
              <a:gd name="connsiteX30" fmla="*/ 400594 w 487680"/>
              <a:gd name="connsiteY30" fmla="*/ 1463040 h 1706880"/>
              <a:gd name="connsiteX31" fmla="*/ 383177 w 487680"/>
              <a:gd name="connsiteY31" fmla="*/ 1515292 h 1706880"/>
              <a:gd name="connsiteX32" fmla="*/ 374468 w 487680"/>
              <a:gd name="connsiteY32" fmla="*/ 1628503 h 1706880"/>
              <a:gd name="connsiteX33" fmla="*/ 357051 w 487680"/>
              <a:gd name="connsiteY33" fmla="*/ 1706880 h 1706880"/>
              <a:gd name="connsiteX34" fmla="*/ 339634 w 487680"/>
              <a:gd name="connsiteY34" fmla="*/ 1672046 h 1706880"/>
              <a:gd name="connsiteX35" fmla="*/ 322217 w 487680"/>
              <a:gd name="connsiteY35" fmla="*/ 1645920 h 1706880"/>
              <a:gd name="connsiteX36" fmla="*/ 348343 w 487680"/>
              <a:gd name="connsiteY36" fmla="*/ 1654629 h 1706880"/>
              <a:gd name="connsiteX37" fmla="*/ 357051 w 487680"/>
              <a:gd name="connsiteY37" fmla="*/ 1680755 h 1706880"/>
              <a:gd name="connsiteX38" fmla="*/ 383177 w 487680"/>
              <a:gd name="connsiteY38" fmla="*/ 1698172 h 1706880"/>
              <a:gd name="connsiteX39" fmla="*/ 409303 w 487680"/>
              <a:gd name="connsiteY39" fmla="*/ 1645920 h 1706880"/>
              <a:gd name="connsiteX40" fmla="*/ 426720 w 487680"/>
              <a:gd name="connsiteY40" fmla="*/ 1611086 h 170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87680" h="1706880">
                <a:moveTo>
                  <a:pt x="0" y="0"/>
                </a:moveTo>
                <a:cubicBezTo>
                  <a:pt x="17417" y="2903"/>
                  <a:pt x="36116" y="1538"/>
                  <a:pt x="52251" y="8709"/>
                </a:cubicBezTo>
                <a:cubicBezTo>
                  <a:pt x="63505" y="13711"/>
                  <a:pt x="68129" y="28003"/>
                  <a:pt x="78377" y="34835"/>
                </a:cubicBezTo>
                <a:cubicBezTo>
                  <a:pt x="86015" y="39927"/>
                  <a:pt x="95794" y="40640"/>
                  <a:pt x="104503" y="43543"/>
                </a:cubicBezTo>
                <a:cubicBezTo>
                  <a:pt x="110309" y="52252"/>
                  <a:pt x="114519" y="62268"/>
                  <a:pt x="121920" y="69669"/>
                </a:cubicBezTo>
                <a:cubicBezTo>
                  <a:pt x="129321" y="77070"/>
                  <a:pt x="141153" y="79209"/>
                  <a:pt x="148045" y="87086"/>
                </a:cubicBezTo>
                <a:cubicBezTo>
                  <a:pt x="161829" y="102840"/>
                  <a:pt x="171268" y="121921"/>
                  <a:pt x="182880" y="139338"/>
                </a:cubicBezTo>
                <a:lnTo>
                  <a:pt x="200297" y="165463"/>
                </a:lnTo>
                <a:cubicBezTo>
                  <a:pt x="203200" y="177075"/>
                  <a:pt x="203652" y="189593"/>
                  <a:pt x="209005" y="200298"/>
                </a:cubicBezTo>
                <a:cubicBezTo>
                  <a:pt x="212677" y="207642"/>
                  <a:pt x="222751" y="210371"/>
                  <a:pt x="226423" y="217715"/>
                </a:cubicBezTo>
                <a:cubicBezTo>
                  <a:pt x="234634" y="234136"/>
                  <a:pt x="233656" y="254690"/>
                  <a:pt x="243840" y="269966"/>
                </a:cubicBezTo>
                <a:cubicBezTo>
                  <a:pt x="255451" y="287383"/>
                  <a:pt x="272054" y="302359"/>
                  <a:pt x="278674" y="322218"/>
                </a:cubicBezTo>
                <a:cubicBezTo>
                  <a:pt x="281577" y="330926"/>
                  <a:pt x="282925" y="340319"/>
                  <a:pt x="287383" y="348343"/>
                </a:cubicBezTo>
                <a:cubicBezTo>
                  <a:pt x="297549" y="366642"/>
                  <a:pt x="322217" y="400595"/>
                  <a:pt x="322217" y="400595"/>
                </a:cubicBezTo>
                <a:cubicBezTo>
                  <a:pt x="342639" y="461862"/>
                  <a:pt x="316059" y="386227"/>
                  <a:pt x="348343" y="461555"/>
                </a:cubicBezTo>
                <a:cubicBezTo>
                  <a:pt x="365301" y="501123"/>
                  <a:pt x="345503" y="476132"/>
                  <a:pt x="374468" y="505098"/>
                </a:cubicBezTo>
                <a:lnTo>
                  <a:pt x="391885" y="557349"/>
                </a:lnTo>
                <a:cubicBezTo>
                  <a:pt x="394788" y="566058"/>
                  <a:pt x="395502" y="575837"/>
                  <a:pt x="400594" y="583475"/>
                </a:cubicBezTo>
                <a:lnTo>
                  <a:pt x="418011" y="609600"/>
                </a:lnTo>
                <a:cubicBezTo>
                  <a:pt x="420914" y="621212"/>
                  <a:pt x="422517" y="633228"/>
                  <a:pt x="426720" y="644435"/>
                </a:cubicBezTo>
                <a:cubicBezTo>
                  <a:pt x="450515" y="707889"/>
                  <a:pt x="438425" y="652521"/>
                  <a:pt x="452845" y="705395"/>
                </a:cubicBezTo>
                <a:cubicBezTo>
                  <a:pt x="459143" y="728489"/>
                  <a:pt x="470263" y="775063"/>
                  <a:pt x="470263" y="775063"/>
                </a:cubicBezTo>
                <a:cubicBezTo>
                  <a:pt x="473166" y="798286"/>
                  <a:pt x="475123" y="821647"/>
                  <a:pt x="478971" y="844732"/>
                </a:cubicBezTo>
                <a:cubicBezTo>
                  <a:pt x="480939" y="856538"/>
                  <a:pt x="487680" y="867597"/>
                  <a:pt x="487680" y="879566"/>
                </a:cubicBezTo>
                <a:cubicBezTo>
                  <a:pt x="487680" y="887796"/>
                  <a:pt x="480138" y="1142532"/>
                  <a:pt x="470263" y="1201783"/>
                </a:cubicBezTo>
                <a:cubicBezTo>
                  <a:pt x="467245" y="1219893"/>
                  <a:pt x="458651" y="1236618"/>
                  <a:pt x="452845" y="1254035"/>
                </a:cubicBezTo>
                <a:lnTo>
                  <a:pt x="444137" y="1280160"/>
                </a:lnTo>
                <a:lnTo>
                  <a:pt x="426720" y="1332412"/>
                </a:lnTo>
                <a:cubicBezTo>
                  <a:pt x="423817" y="1346926"/>
                  <a:pt x="421222" y="1361506"/>
                  <a:pt x="418011" y="1375955"/>
                </a:cubicBezTo>
                <a:cubicBezTo>
                  <a:pt x="415415" y="1387639"/>
                  <a:pt x="411650" y="1399053"/>
                  <a:pt x="409303" y="1410789"/>
                </a:cubicBezTo>
                <a:cubicBezTo>
                  <a:pt x="405840" y="1428103"/>
                  <a:pt x="404877" y="1445910"/>
                  <a:pt x="400594" y="1463040"/>
                </a:cubicBezTo>
                <a:cubicBezTo>
                  <a:pt x="396141" y="1480851"/>
                  <a:pt x="383177" y="1515292"/>
                  <a:pt x="383177" y="1515292"/>
                </a:cubicBezTo>
                <a:cubicBezTo>
                  <a:pt x="380274" y="1553029"/>
                  <a:pt x="378648" y="1590886"/>
                  <a:pt x="374468" y="1628503"/>
                </a:cubicBezTo>
                <a:cubicBezTo>
                  <a:pt x="372256" y="1648413"/>
                  <a:pt x="362200" y="1686286"/>
                  <a:pt x="357051" y="1706880"/>
                </a:cubicBezTo>
                <a:cubicBezTo>
                  <a:pt x="351245" y="1695269"/>
                  <a:pt x="346075" y="1683317"/>
                  <a:pt x="339634" y="1672046"/>
                </a:cubicBezTo>
                <a:cubicBezTo>
                  <a:pt x="334441" y="1662959"/>
                  <a:pt x="317536" y="1655281"/>
                  <a:pt x="322217" y="1645920"/>
                </a:cubicBezTo>
                <a:cubicBezTo>
                  <a:pt x="326323" y="1637709"/>
                  <a:pt x="339634" y="1651726"/>
                  <a:pt x="348343" y="1654629"/>
                </a:cubicBezTo>
                <a:cubicBezTo>
                  <a:pt x="351246" y="1663338"/>
                  <a:pt x="351317" y="1673587"/>
                  <a:pt x="357051" y="1680755"/>
                </a:cubicBezTo>
                <a:cubicBezTo>
                  <a:pt x="363589" y="1688928"/>
                  <a:pt x="372914" y="1700225"/>
                  <a:pt x="383177" y="1698172"/>
                </a:cubicBezTo>
                <a:cubicBezTo>
                  <a:pt x="397041" y="1695399"/>
                  <a:pt x="404866" y="1654794"/>
                  <a:pt x="409303" y="1645920"/>
                </a:cubicBezTo>
                <a:cubicBezTo>
                  <a:pt x="428330" y="1607866"/>
                  <a:pt x="426720" y="1632900"/>
                  <a:pt x="426720" y="1611086"/>
                </a:cubicBezTo>
              </a:path>
            </a:pathLst>
          </a:cu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90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Find node to </a:t>
            </a:r>
            <a:r>
              <a:rPr lang="en-US" sz="3200" dirty="0" smtClean="0"/>
              <a:t>remove(13) </a:t>
            </a:r>
            <a:r>
              <a:rPr lang="en-US" sz="3200" dirty="0"/>
              <a:t>– </a:t>
            </a:r>
            <a:r>
              <a:rPr lang="en-US" sz="3200" dirty="0" smtClean="0"/>
              <a:t>13 </a:t>
            </a:r>
            <a:r>
              <a:rPr lang="en-US" sz="3200" dirty="0"/>
              <a:t>has 2 children</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228600" y="47244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flipH="1">
            <a:off x="838200" y="4114800"/>
            <a:ext cx="2286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400800" y="2743200"/>
            <a:ext cx="1731756" cy="923330"/>
          </a:xfrm>
          <a:prstGeom prst="rect">
            <a:avLst/>
          </a:prstGeom>
          <a:noFill/>
        </p:spPr>
        <p:txBody>
          <a:bodyPr wrap="none" rtlCol="0">
            <a:spAutoFit/>
          </a:bodyPr>
          <a:lstStyle/>
          <a:p>
            <a:r>
              <a:rPr lang="en-US" dirty="0">
                <a:solidFill>
                  <a:srgbClr val="7030A0"/>
                </a:solidFill>
              </a:rPr>
              <a:t>Child node steps</a:t>
            </a:r>
          </a:p>
          <a:p>
            <a:r>
              <a:rPr lang="en-US" dirty="0">
                <a:solidFill>
                  <a:srgbClr val="7030A0"/>
                </a:solidFill>
              </a:rPr>
              <a:t>1</a:t>
            </a:r>
          </a:p>
          <a:p>
            <a:r>
              <a:rPr lang="en-US" dirty="0">
                <a:solidFill>
                  <a:srgbClr val="7030A0"/>
                </a:solidFill>
              </a:rPr>
              <a:t>2</a:t>
            </a:r>
          </a:p>
        </p:txBody>
      </p:sp>
      <p:sp>
        <p:nvSpPr>
          <p:cNvPr id="48" name="TextBox 47"/>
          <p:cNvSpPr txBox="1"/>
          <p:nvPr/>
        </p:nvSpPr>
        <p:spPr>
          <a:xfrm>
            <a:off x="6324600" y="1143000"/>
            <a:ext cx="1872372" cy="923330"/>
          </a:xfrm>
          <a:prstGeom prst="rect">
            <a:avLst/>
          </a:prstGeom>
          <a:noFill/>
        </p:spPr>
        <p:txBody>
          <a:bodyPr wrap="none" rtlCol="0">
            <a:spAutoFit/>
          </a:bodyPr>
          <a:lstStyle/>
          <a:p>
            <a:r>
              <a:rPr lang="en-US" dirty="0">
                <a:solidFill>
                  <a:srgbClr val="FF0000"/>
                </a:solidFill>
              </a:rPr>
              <a:t>Parent node steps</a:t>
            </a:r>
          </a:p>
          <a:p>
            <a:r>
              <a:rPr lang="en-US" dirty="0">
                <a:solidFill>
                  <a:srgbClr val="FF0000"/>
                </a:solidFill>
              </a:rPr>
              <a:t>1</a:t>
            </a:r>
          </a:p>
          <a:p>
            <a:r>
              <a:rPr lang="en-US" dirty="0">
                <a:solidFill>
                  <a:srgbClr val="FF0000"/>
                </a:solidFill>
              </a:rPr>
              <a:t>2</a:t>
            </a:r>
          </a:p>
        </p:txBody>
      </p:sp>
      <p:cxnSp>
        <p:nvCxnSpPr>
          <p:cNvPr id="4" name="Straight Arrow Connector 3"/>
          <p:cNvCxnSpPr/>
          <p:nvPr/>
        </p:nvCxnSpPr>
        <p:spPr>
          <a:xfrm flipH="1" flipV="1">
            <a:off x="5105400" y="1295400"/>
            <a:ext cx="12954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8" idx="1"/>
          </p:cNvCxnSpPr>
          <p:nvPr/>
        </p:nvCxnSpPr>
        <p:spPr>
          <a:xfrm flipH="1">
            <a:off x="3352800" y="1604665"/>
            <a:ext cx="2971800" cy="757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5" idx="3"/>
          </p:cNvCxnSpPr>
          <p:nvPr/>
        </p:nvCxnSpPr>
        <p:spPr>
          <a:xfrm flipH="1" flipV="1">
            <a:off x="3276600" y="2590800"/>
            <a:ext cx="3200400" cy="6096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3"/>
          </p:cNvCxnSpPr>
          <p:nvPr/>
        </p:nvCxnSpPr>
        <p:spPr>
          <a:xfrm flipH="1">
            <a:off x="2286000" y="3505200"/>
            <a:ext cx="4114800" cy="381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24400" y="4419600"/>
            <a:ext cx="4156266" cy="2031325"/>
          </a:xfrm>
          <a:prstGeom prst="rect">
            <a:avLst/>
          </a:prstGeom>
          <a:noFill/>
        </p:spPr>
        <p:txBody>
          <a:bodyPr wrap="none" rtlCol="0">
            <a:spAutoFit/>
          </a:bodyPr>
          <a:lstStyle/>
          <a:p>
            <a:r>
              <a:rPr lang="en-US" dirty="0">
                <a:solidFill>
                  <a:srgbClr val="FF0000"/>
                </a:solidFill>
              </a:rPr>
              <a:t>When parent gets to 17, </a:t>
            </a:r>
          </a:p>
          <a:p>
            <a:r>
              <a:rPr lang="en-US" dirty="0">
                <a:solidFill>
                  <a:srgbClr val="7030A0"/>
                </a:solidFill>
              </a:rPr>
              <a:t>Child is now a ref to the node to remove</a:t>
            </a:r>
          </a:p>
          <a:p>
            <a:r>
              <a:rPr lang="en-US" dirty="0">
                <a:solidFill>
                  <a:srgbClr val="7030A0"/>
                </a:solidFill>
              </a:rPr>
              <a:t>Copy VALUES of biggest node below,</a:t>
            </a:r>
          </a:p>
          <a:p>
            <a:r>
              <a:rPr lang="en-US" dirty="0">
                <a:solidFill>
                  <a:srgbClr val="7030A0"/>
                </a:solidFill>
              </a:rPr>
              <a:t>Which is always walk-left, then walk right, </a:t>
            </a:r>
          </a:p>
          <a:p>
            <a:r>
              <a:rPr lang="en-US" dirty="0">
                <a:solidFill>
                  <a:srgbClr val="7030A0"/>
                </a:solidFill>
              </a:rPr>
              <a:t>walk-right, </a:t>
            </a:r>
            <a:r>
              <a:rPr lang="en-US" dirty="0" err="1">
                <a:solidFill>
                  <a:srgbClr val="7030A0"/>
                </a:solidFill>
              </a:rPr>
              <a:t>etc</a:t>
            </a:r>
            <a:endParaRPr lang="en-US" dirty="0">
              <a:solidFill>
                <a:srgbClr val="7030A0"/>
              </a:solidFill>
            </a:endParaRPr>
          </a:p>
          <a:p>
            <a:r>
              <a:rPr lang="en-US" dirty="0">
                <a:solidFill>
                  <a:srgbClr val="7030A0"/>
                </a:solidFill>
              </a:rPr>
              <a:t>And then delete that node</a:t>
            </a:r>
          </a:p>
          <a:p>
            <a:r>
              <a:rPr lang="en-US" dirty="0" smtClean="0">
                <a:solidFill>
                  <a:srgbClr val="7030A0"/>
                </a:solidFill>
              </a:rPr>
              <a:t>13’s </a:t>
            </a:r>
            <a:r>
              <a:rPr lang="en-US" dirty="0">
                <a:solidFill>
                  <a:srgbClr val="7030A0"/>
                </a:solidFill>
              </a:rPr>
              <a:t>pointers do not change!</a:t>
            </a:r>
          </a:p>
        </p:txBody>
      </p:sp>
      <p:grpSp>
        <p:nvGrpSpPr>
          <p:cNvPr id="47" name="Group 46"/>
          <p:cNvGrpSpPr/>
          <p:nvPr/>
        </p:nvGrpSpPr>
        <p:grpSpPr>
          <a:xfrm>
            <a:off x="1905000" y="4724400"/>
            <a:ext cx="1219200" cy="762000"/>
            <a:chOff x="1219200" y="1752600"/>
            <a:chExt cx="1219200" cy="762000"/>
          </a:xfrm>
        </p:grpSpPr>
        <p:sp>
          <p:nvSpPr>
            <p:cNvPr id="49" name="Rectangle 48"/>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50" name="Rectangle 49"/>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1" name="Rectangle 50"/>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52" name="Straight Arrow Connector 51"/>
          <p:cNvCxnSpPr>
            <a:endCxn id="49" idx="0"/>
          </p:cNvCxnSpPr>
          <p:nvPr/>
        </p:nvCxnSpPr>
        <p:spPr>
          <a:xfrm>
            <a:off x="2286000" y="4114800"/>
            <a:ext cx="2286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378131" y="5791200"/>
            <a:ext cx="1219200" cy="762000"/>
            <a:chOff x="1219200" y="1752600"/>
            <a:chExt cx="1219200" cy="762000"/>
          </a:xfrm>
        </p:grpSpPr>
        <p:sp>
          <p:nvSpPr>
            <p:cNvPr id="56" name="Rectangle 5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61" name="Rectangle 6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4" name="Rectangle 6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5" name="Straight Arrow Connector 64"/>
          <p:cNvCxnSpPr>
            <a:endCxn id="56" idx="0"/>
          </p:cNvCxnSpPr>
          <p:nvPr/>
        </p:nvCxnSpPr>
        <p:spPr>
          <a:xfrm>
            <a:off x="1454331" y="5486400"/>
            <a:ext cx="533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8131" y="55626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295400" y="55626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1741714" y="3492137"/>
            <a:ext cx="923310" cy="2608932"/>
          </a:xfrm>
          <a:custGeom>
            <a:avLst/>
            <a:gdLst>
              <a:gd name="connsiteX0" fmla="*/ 383177 w 923310"/>
              <a:gd name="connsiteY0" fmla="*/ 2342606 h 2608932"/>
              <a:gd name="connsiteX1" fmla="*/ 339635 w 923310"/>
              <a:gd name="connsiteY1" fmla="*/ 2307772 h 2608932"/>
              <a:gd name="connsiteX2" fmla="*/ 200297 w 923310"/>
              <a:gd name="connsiteY2" fmla="*/ 2307772 h 2608932"/>
              <a:gd name="connsiteX3" fmla="*/ 148046 w 923310"/>
              <a:gd name="connsiteY3" fmla="*/ 2351314 h 2608932"/>
              <a:gd name="connsiteX4" fmla="*/ 139337 w 923310"/>
              <a:gd name="connsiteY4" fmla="*/ 2377440 h 2608932"/>
              <a:gd name="connsiteX5" fmla="*/ 104503 w 923310"/>
              <a:gd name="connsiteY5" fmla="*/ 2438400 h 2608932"/>
              <a:gd name="connsiteX6" fmla="*/ 113212 w 923310"/>
              <a:gd name="connsiteY6" fmla="*/ 2525486 h 2608932"/>
              <a:gd name="connsiteX7" fmla="*/ 165463 w 923310"/>
              <a:gd name="connsiteY7" fmla="*/ 2551612 h 2608932"/>
              <a:gd name="connsiteX8" fmla="*/ 191589 w 923310"/>
              <a:gd name="connsiteY8" fmla="*/ 2569029 h 2608932"/>
              <a:gd name="connsiteX9" fmla="*/ 252549 w 923310"/>
              <a:gd name="connsiteY9" fmla="*/ 2586446 h 2608932"/>
              <a:gd name="connsiteX10" fmla="*/ 330926 w 923310"/>
              <a:gd name="connsiteY10" fmla="*/ 2603863 h 2608932"/>
              <a:gd name="connsiteX11" fmla="*/ 522515 w 923310"/>
              <a:gd name="connsiteY11" fmla="*/ 2569029 h 2608932"/>
              <a:gd name="connsiteX12" fmla="*/ 531223 w 923310"/>
              <a:gd name="connsiteY12" fmla="*/ 2542903 h 2608932"/>
              <a:gd name="connsiteX13" fmla="*/ 513806 w 923310"/>
              <a:gd name="connsiteY13" fmla="*/ 2420983 h 2608932"/>
              <a:gd name="connsiteX14" fmla="*/ 496389 w 923310"/>
              <a:gd name="connsiteY14" fmla="*/ 2394857 h 2608932"/>
              <a:gd name="connsiteX15" fmla="*/ 444137 w 923310"/>
              <a:gd name="connsiteY15" fmla="*/ 2377440 h 2608932"/>
              <a:gd name="connsiteX16" fmla="*/ 391886 w 923310"/>
              <a:gd name="connsiteY16" fmla="*/ 2351314 h 2608932"/>
              <a:gd name="connsiteX17" fmla="*/ 339635 w 923310"/>
              <a:gd name="connsiteY17" fmla="*/ 2325189 h 2608932"/>
              <a:gd name="connsiteX18" fmla="*/ 304800 w 923310"/>
              <a:gd name="connsiteY18" fmla="*/ 2290354 h 2608932"/>
              <a:gd name="connsiteX19" fmla="*/ 278675 w 923310"/>
              <a:gd name="connsiteY19" fmla="*/ 2264229 h 2608932"/>
              <a:gd name="connsiteX20" fmla="*/ 243840 w 923310"/>
              <a:gd name="connsiteY20" fmla="*/ 2211977 h 2608932"/>
              <a:gd name="connsiteX21" fmla="*/ 226423 w 923310"/>
              <a:gd name="connsiteY21" fmla="*/ 2151017 h 2608932"/>
              <a:gd name="connsiteX22" fmla="*/ 209006 w 923310"/>
              <a:gd name="connsiteY22" fmla="*/ 2098766 h 2608932"/>
              <a:gd name="connsiteX23" fmla="*/ 200297 w 923310"/>
              <a:gd name="connsiteY23" fmla="*/ 2072640 h 2608932"/>
              <a:gd name="connsiteX24" fmla="*/ 182880 w 923310"/>
              <a:gd name="connsiteY24" fmla="*/ 2002972 h 2608932"/>
              <a:gd name="connsiteX25" fmla="*/ 174172 w 923310"/>
              <a:gd name="connsiteY25" fmla="*/ 1959429 h 2608932"/>
              <a:gd name="connsiteX26" fmla="*/ 165463 w 923310"/>
              <a:gd name="connsiteY26" fmla="*/ 1933303 h 2608932"/>
              <a:gd name="connsiteX27" fmla="*/ 156755 w 923310"/>
              <a:gd name="connsiteY27" fmla="*/ 1889760 h 2608932"/>
              <a:gd name="connsiteX28" fmla="*/ 139337 w 923310"/>
              <a:gd name="connsiteY28" fmla="*/ 1854926 h 2608932"/>
              <a:gd name="connsiteX29" fmla="*/ 113212 w 923310"/>
              <a:gd name="connsiteY29" fmla="*/ 1776549 h 2608932"/>
              <a:gd name="connsiteX30" fmla="*/ 104503 w 923310"/>
              <a:gd name="connsiteY30" fmla="*/ 1750423 h 2608932"/>
              <a:gd name="connsiteX31" fmla="*/ 95795 w 923310"/>
              <a:gd name="connsiteY31" fmla="*/ 1715589 h 2608932"/>
              <a:gd name="connsiteX32" fmla="*/ 78377 w 923310"/>
              <a:gd name="connsiteY32" fmla="*/ 1663337 h 2608932"/>
              <a:gd name="connsiteX33" fmla="*/ 69669 w 923310"/>
              <a:gd name="connsiteY33" fmla="*/ 1637212 h 2608932"/>
              <a:gd name="connsiteX34" fmla="*/ 43543 w 923310"/>
              <a:gd name="connsiteY34" fmla="*/ 1515292 h 2608932"/>
              <a:gd name="connsiteX35" fmla="*/ 34835 w 923310"/>
              <a:gd name="connsiteY35" fmla="*/ 1471749 h 2608932"/>
              <a:gd name="connsiteX36" fmla="*/ 26126 w 923310"/>
              <a:gd name="connsiteY36" fmla="*/ 1419497 h 2608932"/>
              <a:gd name="connsiteX37" fmla="*/ 17417 w 923310"/>
              <a:gd name="connsiteY37" fmla="*/ 1393372 h 2608932"/>
              <a:gd name="connsiteX38" fmla="*/ 0 w 923310"/>
              <a:gd name="connsiteY38" fmla="*/ 1271452 h 2608932"/>
              <a:gd name="connsiteX39" fmla="*/ 17417 w 923310"/>
              <a:gd name="connsiteY39" fmla="*/ 1158240 h 2608932"/>
              <a:gd name="connsiteX40" fmla="*/ 34835 w 923310"/>
              <a:gd name="connsiteY40" fmla="*/ 1140823 h 2608932"/>
              <a:gd name="connsiteX41" fmla="*/ 52252 w 923310"/>
              <a:gd name="connsiteY41" fmla="*/ 1114697 h 2608932"/>
              <a:gd name="connsiteX42" fmla="*/ 78377 w 923310"/>
              <a:gd name="connsiteY42" fmla="*/ 1097280 h 2608932"/>
              <a:gd name="connsiteX43" fmla="*/ 130629 w 923310"/>
              <a:gd name="connsiteY43" fmla="*/ 1045029 h 2608932"/>
              <a:gd name="connsiteX44" fmla="*/ 165463 w 923310"/>
              <a:gd name="connsiteY44" fmla="*/ 1010194 h 2608932"/>
              <a:gd name="connsiteX45" fmla="*/ 217715 w 923310"/>
              <a:gd name="connsiteY45" fmla="*/ 975360 h 2608932"/>
              <a:gd name="connsiteX46" fmla="*/ 296092 w 923310"/>
              <a:gd name="connsiteY46" fmla="*/ 905692 h 2608932"/>
              <a:gd name="connsiteX47" fmla="*/ 365760 w 923310"/>
              <a:gd name="connsiteY47" fmla="*/ 853440 h 2608932"/>
              <a:gd name="connsiteX48" fmla="*/ 418012 w 923310"/>
              <a:gd name="connsiteY48" fmla="*/ 801189 h 2608932"/>
              <a:gd name="connsiteX49" fmla="*/ 444137 w 923310"/>
              <a:gd name="connsiteY49" fmla="*/ 775063 h 2608932"/>
              <a:gd name="connsiteX50" fmla="*/ 505097 w 923310"/>
              <a:gd name="connsiteY50" fmla="*/ 740229 h 2608932"/>
              <a:gd name="connsiteX51" fmla="*/ 548640 w 923310"/>
              <a:gd name="connsiteY51" fmla="*/ 705394 h 2608932"/>
              <a:gd name="connsiteX52" fmla="*/ 609600 w 923310"/>
              <a:gd name="connsiteY52" fmla="*/ 644434 h 2608932"/>
              <a:gd name="connsiteX53" fmla="*/ 653143 w 923310"/>
              <a:gd name="connsiteY53" fmla="*/ 583474 h 2608932"/>
              <a:gd name="connsiteX54" fmla="*/ 705395 w 923310"/>
              <a:gd name="connsiteY54" fmla="*/ 531223 h 2608932"/>
              <a:gd name="connsiteX55" fmla="*/ 731520 w 923310"/>
              <a:gd name="connsiteY55" fmla="*/ 496389 h 2608932"/>
              <a:gd name="connsiteX56" fmla="*/ 748937 w 923310"/>
              <a:gd name="connsiteY56" fmla="*/ 470263 h 2608932"/>
              <a:gd name="connsiteX57" fmla="*/ 766355 w 923310"/>
              <a:gd name="connsiteY57" fmla="*/ 452846 h 2608932"/>
              <a:gd name="connsiteX58" fmla="*/ 783772 w 923310"/>
              <a:gd name="connsiteY58" fmla="*/ 426720 h 2608932"/>
              <a:gd name="connsiteX59" fmla="*/ 809897 w 923310"/>
              <a:gd name="connsiteY59" fmla="*/ 391886 h 2608932"/>
              <a:gd name="connsiteX60" fmla="*/ 827315 w 923310"/>
              <a:gd name="connsiteY60" fmla="*/ 374469 h 2608932"/>
              <a:gd name="connsiteX61" fmla="*/ 853440 w 923310"/>
              <a:gd name="connsiteY61" fmla="*/ 330926 h 2608932"/>
              <a:gd name="connsiteX62" fmla="*/ 870857 w 923310"/>
              <a:gd name="connsiteY62" fmla="*/ 304800 h 2608932"/>
              <a:gd name="connsiteX63" fmla="*/ 879566 w 923310"/>
              <a:gd name="connsiteY63" fmla="*/ 278674 h 2608932"/>
              <a:gd name="connsiteX64" fmla="*/ 905692 w 923310"/>
              <a:gd name="connsiteY64" fmla="*/ 252549 h 2608932"/>
              <a:gd name="connsiteX65" fmla="*/ 923109 w 923310"/>
              <a:gd name="connsiteY65" fmla="*/ 191589 h 2608932"/>
              <a:gd name="connsiteX66" fmla="*/ 914400 w 923310"/>
              <a:gd name="connsiteY66" fmla="*/ 130629 h 2608932"/>
              <a:gd name="connsiteX67" fmla="*/ 836023 w 923310"/>
              <a:gd name="connsiteY67" fmla="*/ 87086 h 2608932"/>
              <a:gd name="connsiteX68" fmla="*/ 775063 w 923310"/>
              <a:gd name="connsiteY68" fmla="*/ 43543 h 2608932"/>
              <a:gd name="connsiteX69" fmla="*/ 705395 w 923310"/>
              <a:gd name="connsiteY69" fmla="*/ 26126 h 2608932"/>
              <a:gd name="connsiteX70" fmla="*/ 679269 w 923310"/>
              <a:gd name="connsiteY70" fmla="*/ 8709 h 2608932"/>
              <a:gd name="connsiteX71" fmla="*/ 513806 w 923310"/>
              <a:gd name="connsiteY71" fmla="*/ 26126 h 2608932"/>
              <a:gd name="connsiteX72" fmla="*/ 243840 w 923310"/>
              <a:gd name="connsiteY72" fmla="*/ 8709 h 2608932"/>
              <a:gd name="connsiteX73" fmla="*/ 330926 w 923310"/>
              <a:gd name="connsiteY73" fmla="*/ 0 h 2608932"/>
              <a:gd name="connsiteX74" fmla="*/ 269966 w 923310"/>
              <a:gd name="connsiteY74" fmla="*/ 8709 h 2608932"/>
              <a:gd name="connsiteX75" fmla="*/ 217715 w 923310"/>
              <a:gd name="connsiteY75" fmla="*/ 26126 h 2608932"/>
              <a:gd name="connsiteX76" fmla="*/ 191589 w 923310"/>
              <a:gd name="connsiteY76" fmla="*/ 34834 h 2608932"/>
              <a:gd name="connsiteX77" fmla="*/ 174172 w 923310"/>
              <a:gd name="connsiteY77" fmla="*/ 52252 h 2608932"/>
              <a:gd name="connsiteX78" fmla="*/ 209006 w 923310"/>
              <a:gd name="connsiteY78" fmla="*/ 69669 h 2608932"/>
              <a:gd name="connsiteX79" fmla="*/ 269966 w 923310"/>
              <a:gd name="connsiteY79" fmla="*/ 95794 h 260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923310" h="2608932">
                <a:moveTo>
                  <a:pt x="383177" y="2342606"/>
                </a:moveTo>
                <a:cubicBezTo>
                  <a:pt x="368663" y="2330995"/>
                  <a:pt x="355883" y="2316799"/>
                  <a:pt x="339635" y="2307772"/>
                </a:cubicBezTo>
                <a:cubicBezTo>
                  <a:pt x="303767" y="2287845"/>
                  <a:pt x="220709" y="2306071"/>
                  <a:pt x="200297" y="2307772"/>
                </a:cubicBezTo>
                <a:cubicBezTo>
                  <a:pt x="181021" y="2320623"/>
                  <a:pt x="161456" y="2331200"/>
                  <a:pt x="148046" y="2351314"/>
                </a:cubicBezTo>
                <a:cubicBezTo>
                  <a:pt x="142954" y="2358952"/>
                  <a:pt x="142953" y="2369002"/>
                  <a:pt x="139337" y="2377440"/>
                </a:cubicBezTo>
                <a:cubicBezTo>
                  <a:pt x="126078" y="2408377"/>
                  <a:pt x="121995" y="2412162"/>
                  <a:pt x="104503" y="2438400"/>
                </a:cubicBezTo>
                <a:cubicBezTo>
                  <a:pt x="107406" y="2467429"/>
                  <a:pt x="103987" y="2497810"/>
                  <a:pt x="113212" y="2525486"/>
                </a:cubicBezTo>
                <a:cubicBezTo>
                  <a:pt x="118203" y="2540460"/>
                  <a:pt x="154643" y="2546202"/>
                  <a:pt x="165463" y="2551612"/>
                </a:cubicBezTo>
                <a:cubicBezTo>
                  <a:pt x="174824" y="2556293"/>
                  <a:pt x="182227" y="2564348"/>
                  <a:pt x="191589" y="2569029"/>
                </a:cubicBezTo>
                <a:cubicBezTo>
                  <a:pt x="205504" y="2575986"/>
                  <a:pt x="239536" y="2582728"/>
                  <a:pt x="252549" y="2586446"/>
                </a:cubicBezTo>
                <a:cubicBezTo>
                  <a:pt x="312571" y="2603595"/>
                  <a:pt x="236643" y="2588148"/>
                  <a:pt x="330926" y="2603863"/>
                </a:cubicBezTo>
                <a:cubicBezTo>
                  <a:pt x="407700" y="2599822"/>
                  <a:pt x="479853" y="2633022"/>
                  <a:pt x="522515" y="2569029"/>
                </a:cubicBezTo>
                <a:cubicBezTo>
                  <a:pt x="527607" y="2561391"/>
                  <a:pt x="528320" y="2551612"/>
                  <a:pt x="531223" y="2542903"/>
                </a:cubicBezTo>
                <a:cubicBezTo>
                  <a:pt x="529687" y="2527538"/>
                  <a:pt x="526160" y="2449809"/>
                  <a:pt x="513806" y="2420983"/>
                </a:cubicBezTo>
                <a:cubicBezTo>
                  <a:pt x="509683" y="2411363"/>
                  <a:pt x="505265" y="2400404"/>
                  <a:pt x="496389" y="2394857"/>
                </a:cubicBezTo>
                <a:cubicBezTo>
                  <a:pt x="480820" y="2385127"/>
                  <a:pt x="459413" y="2387624"/>
                  <a:pt x="444137" y="2377440"/>
                </a:cubicBezTo>
                <a:cubicBezTo>
                  <a:pt x="369273" y="2327530"/>
                  <a:pt x="463991" y="2387366"/>
                  <a:pt x="391886" y="2351314"/>
                </a:cubicBezTo>
                <a:cubicBezTo>
                  <a:pt x="324364" y="2317553"/>
                  <a:pt x="405297" y="2347075"/>
                  <a:pt x="339635" y="2325189"/>
                </a:cubicBezTo>
                <a:lnTo>
                  <a:pt x="304800" y="2290354"/>
                </a:lnTo>
                <a:cubicBezTo>
                  <a:pt x="296092" y="2281646"/>
                  <a:pt x="285506" y="2274476"/>
                  <a:pt x="278675" y="2264229"/>
                </a:cubicBezTo>
                <a:lnTo>
                  <a:pt x="243840" y="2211977"/>
                </a:lnTo>
                <a:cubicBezTo>
                  <a:pt x="214569" y="2124161"/>
                  <a:pt x="259235" y="2260391"/>
                  <a:pt x="226423" y="2151017"/>
                </a:cubicBezTo>
                <a:cubicBezTo>
                  <a:pt x="221148" y="2133432"/>
                  <a:pt x="214812" y="2116183"/>
                  <a:pt x="209006" y="2098766"/>
                </a:cubicBezTo>
                <a:cubicBezTo>
                  <a:pt x="206103" y="2090057"/>
                  <a:pt x="202523" y="2081546"/>
                  <a:pt x="200297" y="2072640"/>
                </a:cubicBezTo>
                <a:cubicBezTo>
                  <a:pt x="194491" y="2049417"/>
                  <a:pt x="187574" y="2026445"/>
                  <a:pt x="182880" y="2002972"/>
                </a:cubicBezTo>
                <a:cubicBezTo>
                  <a:pt x="179977" y="1988458"/>
                  <a:pt x="177762" y="1973789"/>
                  <a:pt x="174172" y="1959429"/>
                </a:cubicBezTo>
                <a:cubicBezTo>
                  <a:pt x="171946" y="1950523"/>
                  <a:pt x="167689" y="1942209"/>
                  <a:pt x="165463" y="1933303"/>
                </a:cubicBezTo>
                <a:cubicBezTo>
                  <a:pt x="161873" y="1918943"/>
                  <a:pt x="161436" y="1903802"/>
                  <a:pt x="156755" y="1889760"/>
                </a:cubicBezTo>
                <a:cubicBezTo>
                  <a:pt x="152650" y="1877444"/>
                  <a:pt x="143997" y="1867043"/>
                  <a:pt x="139337" y="1854926"/>
                </a:cubicBezTo>
                <a:cubicBezTo>
                  <a:pt x="129451" y="1829223"/>
                  <a:pt x="121920" y="1802675"/>
                  <a:pt x="113212" y="1776549"/>
                </a:cubicBezTo>
                <a:cubicBezTo>
                  <a:pt x="110309" y="1767840"/>
                  <a:pt x="106729" y="1759329"/>
                  <a:pt x="104503" y="1750423"/>
                </a:cubicBezTo>
                <a:cubicBezTo>
                  <a:pt x="101600" y="1738812"/>
                  <a:pt x="99234" y="1727053"/>
                  <a:pt x="95795" y="1715589"/>
                </a:cubicBezTo>
                <a:cubicBezTo>
                  <a:pt x="90519" y="1698004"/>
                  <a:pt x="84183" y="1680754"/>
                  <a:pt x="78377" y="1663337"/>
                </a:cubicBezTo>
                <a:cubicBezTo>
                  <a:pt x="75474" y="1654629"/>
                  <a:pt x="71895" y="1646117"/>
                  <a:pt x="69669" y="1637212"/>
                </a:cubicBezTo>
                <a:cubicBezTo>
                  <a:pt x="53781" y="1573661"/>
                  <a:pt x="63305" y="1614105"/>
                  <a:pt x="43543" y="1515292"/>
                </a:cubicBezTo>
                <a:cubicBezTo>
                  <a:pt x="40640" y="1500778"/>
                  <a:pt x="37268" y="1486349"/>
                  <a:pt x="34835" y="1471749"/>
                </a:cubicBezTo>
                <a:cubicBezTo>
                  <a:pt x="31932" y="1454332"/>
                  <a:pt x="29957" y="1436734"/>
                  <a:pt x="26126" y="1419497"/>
                </a:cubicBezTo>
                <a:cubicBezTo>
                  <a:pt x="24135" y="1410536"/>
                  <a:pt x="19643" y="1402277"/>
                  <a:pt x="17417" y="1393372"/>
                </a:cubicBezTo>
                <a:cubicBezTo>
                  <a:pt x="6328" y="1349016"/>
                  <a:pt x="5418" y="1320209"/>
                  <a:pt x="0" y="1271452"/>
                </a:cubicBezTo>
                <a:cubicBezTo>
                  <a:pt x="502" y="1266435"/>
                  <a:pt x="2354" y="1183345"/>
                  <a:pt x="17417" y="1158240"/>
                </a:cubicBezTo>
                <a:cubicBezTo>
                  <a:pt x="21641" y="1151199"/>
                  <a:pt x="29706" y="1147234"/>
                  <a:pt x="34835" y="1140823"/>
                </a:cubicBezTo>
                <a:cubicBezTo>
                  <a:pt x="41373" y="1132650"/>
                  <a:pt x="44851" y="1122098"/>
                  <a:pt x="52252" y="1114697"/>
                </a:cubicBezTo>
                <a:cubicBezTo>
                  <a:pt x="59653" y="1107296"/>
                  <a:pt x="70554" y="1104233"/>
                  <a:pt x="78377" y="1097280"/>
                </a:cubicBezTo>
                <a:cubicBezTo>
                  <a:pt x="96787" y="1080916"/>
                  <a:pt x="113212" y="1062446"/>
                  <a:pt x="130629" y="1045029"/>
                </a:cubicBezTo>
                <a:cubicBezTo>
                  <a:pt x="142241" y="1033417"/>
                  <a:pt x="151800" y="1019303"/>
                  <a:pt x="165463" y="1010194"/>
                </a:cubicBezTo>
                <a:cubicBezTo>
                  <a:pt x="182880" y="998583"/>
                  <a:pt x="202913" y="990162"/>
                  <a:pt x="217715" y="975360"/>
                </a:cubicBezTo>
                <a:cubicBezTo>
                  <a:pt x="315488" y="877587"/>
                  <a:pt x="183361" y="1007150"/>
                  <a:pt x="296092" y="905692"/>
                </a:cubicBezTo>
                <a:cubicBezTo>
                  <a:pt x="354956" y="852714"/>
                  <a:pt x="316213" y="869957"/>
                  <a:pt x="365760" y="853440"/>
                </a:cubicBezTo>
                <a:lnTo>
                  <a:pt x="418012" y="801189"/>
                </a:lnTo>
                <a:cubicBezTo>
                  <a:pt x="426721" y="792480"/>
                  <a:pt x="433890" y="781894"/>
                  <a:pt x="444137" y="775063"/>
                </a:cubicBezTo>
                <a:cubicBezTo>
                  <a:pt x="481065" y="750445"/>
                  <a:pt x="460902" y="762327"/>
                  <a:pt x="505097" y="740229"/>
                </a:cubicBezTo>
                <a:cubicBezTo>
                  <a:pt x="555016" y="665354"/>
                  <a:pt x="488548" y="753469"/>
                  <a:pt x="548640" y="705394"/>
                </a:cubicBezTo>
                <a:cubicBezTo>
                  <a:pt x="571080" y="687442"/>
                  <a:pt x="593659" y="668344"/>
                  <a:pt x="609600" y="644434"/>
                </a:cubicBezTo>
                <a:cubicBezTo>
                  <a:pt x="621714" y="626264"/>
                  <a:pt x="639258" y="598902"/>
                  <a:pt x="653143" y="583474"/>
                </a:cubicBezTo>
                <a:cubicBezTo>
                  <a:pt x="669621" y="565166"/>
                  <a:pt x="690616" y="550928"/>
                  <a:pt x="705395" y="531223"/>
                </a:cubicBezTo>
                <a:cubicBezTo>
                  <a:pt x="714103" y="519612"/>
                  <a:pt x="723084" y="508200"/>
                  <a:pt x="731520" y="496389"/>
                </a:cubicBezTo>
                <a:cubicBezTo>
                  <a:pt x="737603" y="487872"/>
                  <a:pt x="742399" y="478436"/>
                  <a:pt x="748937" y="470263"/>
                </a:cubicBezTo>
                <a:cubicBezTo>
                  <a:pt x="754066" y="463852"/>
                  <a:pt x="761226" y="459257"/>
                  <a:pt x="766355" y="452846"/>
                </a:cubicBezTo>
                <a:cubicBezTo>
                  <a:pt x="772893" y="444673"/>
                  <a:pt x="777689" y="435237"/>
                  <a:pt x="783772" y="426720"/>
                </a:cubicBezTo>
                <a:cubicBezTo>
                  <a:pt x="792208" y="414909"/>
                  <a:pt x="800605" y="403036"/>
                  <a:pt x="809897" y="391886"/>
                </a:cubicBezTo>
                <a:cubicBezTo>
                  <a:pt x="815153" y="385578"/>
                  <a:pt x="822543" y="381150"/>
                  <a:pt x="827315" y="374469"/>
                </a:cubicBezTo>
                <a:cubicBezTo>
                  <a:pt x="837153" y="360695"/>
                  <a:pt x="844469" y="345280"/>
                  <a:pt x="853440" y="330926"/>
                </a:cubicBezTo>
                <a:cubicBezTo>
                  <a:pt x="858987" y="322050"/>
                  <a:pt x="866176" y="314161"/>
                  <a:pt x="870857" y="304800"/>
                </a:cubicBezTo>
                <a:cubicBezTo>
                  <a:pt x="874962" y="296589"/>
                  <a:pt x="874474" y="286312"/>
                  <a:pt x="879566" y="278674"/>
                </a:cubicBezTo>
                <a:cubicBezTo>
                  <a:pt x="886398" y="268427"/>
                  <a:pt x="896983" y="261257"/>
                  <a:pt x="905692" y="252549"/>
                </a:cubicBezTo>
                <a:cubicBezTo>
                  <a:pt x="909797" y="240232"/>
                  <a:pt x="923109" y="202519"/>
                  <a:pt x="923109" y="191589"/>
                </a:cubicBezTo>
                <a:cubicBezTo>
                  <a:pt x="923109" y="171063"/>
                  <a:pt x="925420" y="147946"/>
                  <a:pt x="914400" y="130629"/>
                </a:cubicBezTo>
                <a:cubicBezTo>
                  <a:pt x="893182" y="97287"/>
                  <a:pt x="865049" y="99526"/>
                  <a:pt x="836023" y="87086"/>
                </a:cubicBezTo>
                <a:cubicBezTo>
                  <a:pt x="751834" y="51006"/>
                  <a:pt x="846741" y="91329"/>
                  <a:pt x="775063" y="43543"/>
                </a:cubicBezTo>
                <a:cubicBezTo>
                  <a:pt x="763585" y="35891"/>
                  <a:pt x="711679" y="27383"/>
                  <a:pt x="705395" y="26126"/>
                </a:cubicBezTo>
                <a:cubicBezTo>
                  <a:pt x="696686" y="20320"/>
                  <a:pt x="689719" y="9290"/>
                  <a:pt x="679269" y="8709"/>
                </a:cubicBezTo>
                <a:cubicBezTo>
                  <a:pt x="593722" y="3956"/>
                  <a:pt x="575337" y="10742"/>
                  <a:pt x="513806" y="26126"/>
                </a:cubicBezTo>
                <a:cubicBezTo>
                  <a:pt x="423817" y="20320"/>
                  <a:pt x="333109" y="21462"/>
                  <a:pt x="243840" y="8709"/>
                </a:cubicBezTo>
                <a:cubicBezTo>
                  <a:pt x="214960" y="4583"/>
                  <a:pt x="301753" y="0"/>
                  <a:pt x="330926" y="0"/>
                </a:cubicBezTo>
                <a:cubicBezTo>
                  <a:pt x="351452" y="0"/>
                  <a:pt x="290286" y="5806"/>
                  <a:pt x="269966" y="8709"/>
                </a:cubicBezTo>
                <a:lnTo>
                  <a:pt x="217715" y="26126"/>
                </a:lnTo>
                <a:lnTo>
                  <a:pt x="191589" y="34834"/>
                </a:lnTo>
                <a:cubicBezTo>
                  <a:pt x="185783" y="40640"/>
                  <a:pt x="170500" y="44908"/>
                  <a:pt x="174172" y="52252"/>
                </a:cubicBezTo>
                <a:cubicBezTo>
                  <a:pt x="179978" y="63863"/>
                  <a:pt x="196953" y="64848"/>
                  <a:pt x="209006" y="69669"/>
                </a:cubicBezTo>
                <a:cubicBezTo>
                  <a:pt x="271391" y="94623"/>
                  <a:pt x="246879" y="72710"/>
                  <a:pt x="269966" y="95794"/>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37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1752600" y="4572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tree empty</a:t>
            </a:r>
          </a:p>
        </p:txBody>
      </p:sp>
      <p:sp>
        <p:nvSpPr>
          <p:cNvPr id="5" name="Flowchart: Decision 4"/>
          <p:cNvSpPr/>
          <p:nvPr/>
        </p:nvSpPr>
        <p:spPr>
          <a:xfrm>
            <a:off x="4114800" y="22098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Are we removing the top node?</a:t>
            </a:r>
          </a:p>
        </p:txBody>
      </p:sp>
      <p:sp>
        <p:nvSpPr>
          <p:cNvPr id="6" name="Flowchart: Process 5"/>
          <p:cNvSpPr/>
          <p:nvPr/>
        </p:nvSpPr>
        <p:spPr>
          <a:xfrm>
            <a:off x="609600" y="2362200"/>
            <a:ext cx="16764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 a “not found” Exception</a:t>
            </a:r>
          </a:p>
        </p:txBody>
      </p:sp>
      <p:sp>
        <p:nvSpPr>
          <p:cNvPr id="9" name="TextBox 8"/>
          <p:cNvSpPr txBox="1"/>
          <p:nvPr/>
        </p:nvSpPr>
        <p:spPr>
          <a:xfrm>
            <a:off x="1371600" y="1524000"/>
            <a:ext cx="512641" cy="369332"/>
          </a:xfrm>
          <a:prstGeom prst="rect">
            <a:avLst/>
          </a:prstGeom>
          <a:noFill/>
        </p:spPr>
        <p:txBody>
          <a:bodyPr wrap="none" rtlCol="0">
            <a:spAutoFit/>
          </a:bodyPr>
          <a:lstStyle/>
          <a:p>
            <a:r>
              <a:rPr lang="en-US" dirty="0"/>
              <a:t>YES</a:t>
            </a:r>
          </a:p>
        </p:txBody>
      </p:sp>
      <p:sp>
        <p:nvSpPr>
          <p:cNvPr id="10" name="TextBox 9"/>
          <p:cNvSpPr txBox="1"/>
          <p:nvPr/>
        </p:nvSpPr>
        <p:spPr>
          <a:xfrm>
            <a:off x="4038600" y="3200400"/>
            <a:ext cx="512641" cy="369332"/>
          </a:xfrm>
          <a:prstGeom prst="rect">
            <a:avLst/>
          </a:prstGeom>
          <a:noFill/>
        </p:spPr>
        <p:txBody>
          <a:bodyPr wrap="none" rtlCol="0">
            <a:spAutoFit/>
          </a:bodyPr>
          <a:lstStyle/>
          <a:p>
            <a:r>
              <a:rPr lang="en-US" dirty="0"/>
              <a:t>YES</a:t>
            </a:r>
          </a:p>
        </p:txBody>
      </p:sp>
      <p:sp>
        <p:nvSpPr>
          <p:cNvPr id="11" name="TextBox 10"/>
          <p:cNvSpPr txBox="1"/>
          <p:nvPr/>
        </p:nvSpPr>
        <p:spPr>
          <a:xfrm>
            <a:off x="6705600" y="3276600"/>
            <a:ext cx="486030" cy="369332"/>
          </a:xfrm>
          <a:prstGeom prst="rect">
            <a:avLst/>
          </a:prstGeom>
          <a:noFill/>
        </p:spPr>
        <p:txBody>
          <a:bodyPr wrap="none" rtlCol="0">
            <a:spAutoFit/>
          </a:bodyPr>
          <a:lstStyle/>
          <a:p>
            <a:r>
              <a:rPr lang="en-US" dirty="0"/>
              <a:t>NO</a:t>
            </a:r>
          </a:p>
        </p:txBody>
      </p:sp>
      <p:sp>
        <p:nvSpPr>
          <p:cNvPr id="12" name="TextBox 11"/>
          <p:cNvSpPr txBox="1"/>
          <p:nvPr/>
        </p:nvSpPr>
        <p:spPr>
          <a:xfrm>
            <a:off x="4419600" y="1676400"/>
            <a:ext cx="486030" cy="369332"/>
          </a:xfrm>
          <a:prstGeom prst="rect">
            <a:avLst/>
          </a:prstGeom>
          <a:noFill/>
        </p:spPr>
        <p:txBody>
          <a:bodyPr wrap="none" rtlCol="0">
            <a:spAutoFit/>
          </a:bodyPr>
          <a:lstStyle/>
          <a:p>
            <a:r>
              <a:rPr lang="en-US" dirty="0"/>
              <a:t>NO</a:t>
            </a:r>
          </a:p>
        </p:txBody>
      </p:sp>
      <p:cxnSp>
        <p:nvCxnSpPr>
          <p:cNvPr id="14" name="Straight Arrow Connector 13"/>
          <p:cNvCxnSpPr>
            <a:endCxn id="6" idx="0"/>
          </p:cNvCxnSpPr>
          <p:nvPr/>
        </p:nvCxnSpPr>
        <p:spPr>
          <a:xfrm flipH="1">
            <a:off x="1447800" y="1600200"/>
            <a:ext cx="1066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38600" y="1524000"/>
            <a:ext cx="914400" cy="99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857500" y="3276600"/>
            <a:ext cx="20955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00800" y="3276600"/>
            <a:ext cx="914400"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6553200" y="4191000"/>
            <a:ext cx="1676400" cy="990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Other than top node code</a:t>
            </a:r>
          </a:p>
        </p:txBody>
      </p:sp>
      <p:sp>
        <p:nvSpPr>
          <p:cNvPr id="16" name="Flowchart: Process 15"/>
          <p:cNvSpPr/>
          <p:nvPr/>
        </p:nvSpPr>
        <p:spPr>
          <a:xfrm>
            <a:off x="1981200" y="4114800"/>
            <a:ext cx="1676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Top Node Code</a:t>
            </a:r>
          </a:p>
        </p:txBody>
      </p:sp>
    </p:spTree>
    <p:extLst>
      <p:ext uri="{BB962C8B-B14F-4D97-AF65-F5344CB8AC3E}">
        <p14:creationId xmlns:p14="http://schemas.microsoft.com/office/powerpoint/2010/main" val="413285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1752600" y="4572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top node have children</a:t>
            </a:r>
          </a:p>
        </p:txBody>
      </p:sp>
      <p:sp>
        <p:nvSpPr>
          <p:cNvPr id="5" name="Flowchart: Decision 4"/>
          <p:cNvSpPr/>
          <p:nvPr/>
        </p:nvSpPr>
        <p:spPr>
          <a:xfrm>
            <a:off x="4114800" y="22098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top node have 2 children</a:t>
            </a:r>
          </a:p>
        </p:txBody>
      </p:sp>
      <p:sp>
        <p:nvSpPr>
          <p:cNvPr id="6" name="Flowchart: Process 5"/>
          <p:cNvSpPr/>
          <p:nvPr/>
        </p:nvSpPr>
        <p:spPr>
          <a:xfrm>
            <a:off x="609600" y="2362200"/>
            <a:ext cx="16764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Just set the </a:t>
            </a:r>
            <a:r>
              <a:rPr lang="en-US" dirty="0" err="1"/>
              <a:t>BSTtop</a:t>
            </a:r>
            <a:r>
              <a:rPr lang="en-US" dirty="0"/>
              <a:t> pointer to null</a:t>
            </a:r>
          </a:p>
        </p:txBody>
      </p:sp>
      <p:sp>
        <p:nvSpPr>
          <p:cNvPr id="7" name="Flowchart: Process 6"/>
          <p:cNvSpPr/>
          <p:nvPr/>
        </p:nvSpPr>
        <p:spPr>
          <a:xfrm>
            <a:off x="1676400" y="4038600"/>
            <a:ext cx="2895600" cy="1905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Just one child, so copy the pointer to the child node into the </a:t>
            </a:r>
            <a:r>
              <a:rPr lang="en-US" dirty="0" err="1"/>
              <a:t>BSTtop’s</a:t>
            </a:r>
            <a:r>
              <a:rPr lang="en-US" dirty="0"/>
              <a:t> L or R pointer</a:t>
            </a:r>
          </a:p>
          <a:p>
            <a:pPr marL="285750" indent="-285750">
              <a:buFont typeface="Arial" panose="020B0604020202020204" pitchFamily="34" charset="0"/>
              <a:buChar char="•"/>
            </a:pPr>
            <a:r>
              <a:rPr lang="en-US" dirty="0"/>
              <a:t>Leaves the old top orphaned</a:t>
            </a:r>
          </a:p>
        </p:txBody>
      </p:sp>
      <p:sp>
        <p:nvSpPr>
          <p:cNvPr id="9" name="TextBox 8"/>
          <p:cNvSpPr txBox="1"/>
          <p:nvPr/>
        </p:nvSpPr>
        <p:spPr>
          <a:xfrm>
            <a:off x="4495800" y="1600200"/>
            <a:ext cx="512641" cy="369332"/>
          </a:xfrm>
          <a:prstGeom prst="rect">
            <a:avLst/>
          </a:prstGeom>
          <a:noFill/>
        </p:spPr>
        <p:txBody>
          <a:bodyPr wrap="none" rtlCol="0">
            <a:spAutoFit/>
          </a:bodyPr>
          <a:lstStyle/>
          <a:p>
            <a:r>
              <a:rPr lang="en-US" dirty="0"/>
              <a:t>YES</a:t>
            </a:r>
          </a:p>
        </p:txBody>
      </p:sp>
      <p:sp>
        <p:nvSpPr>
          <p:cNvPr id="10" name="TextBox 9"/>
          <p:cNvSpPr txBox="1"/>
          <p:nvPr/>
        </p:nvSpPr>
        <p:spPr>
          <a:xfrm>
            <a:off x="6629400" y="3200400"/>
            <a:ext cx="512641" cy="369332"/>
          </a:xfrm>
          <a:prstGeom prst="rect">
            <a:avLst/>
          </a:prstGeom>
          <a:noFill/>
        </p:spPr>
        <p:txBody>
          <a:bodyPr wrap="none" rtlCol="0">
            <a:spAutoFit/>
          </a:bodyPr>
          <a:lstStyle/>
          <a:p>
            <a:r>
              <a:rPr lang="en-US" dirty="0"/>
              <a:t>YES</a:t>
            </a:r>
          </a:p>
        </p:txBody>
      </p:sp>
      <p:sp>
        <p:nvSpPr>
          <p:cNvPr id="11" name="TextBox 10"/>
          <p:cNvSpPr txBox="1"/>
          <p:nvPr/>
        </p:nvSpPr>
        <p:spPr>
          <a:xfrm>
            <a:off x="3886200" y="3124200"/>
            <a:ext cx="486030" cy="369332"/>
          </a:xfrm>
          <a:prstGeom prst="rect">
            <a:avLst/>
          </a:prstGeom>
          <a:noFill/>
        </p:spPr>
        <p:txBody>
          <a:bodyPr wrap="none" rtlCol="0">
            <a:spAutoFit/>
          </a:bodyPr>
          <a:lstStyle/>
          <a:p>
            <a:r>
              <a:rPr lang="en-US" dirty="0"/>
              <a:t>NO</a:t>
            </a:r>
          </a:p>
        </p:txBody>
      </p:sp>
      <p:sp>
        <p:nvSpPr>
          <p:cNvPr id="12" name="TextBox 11"/>
          <p:cNvSpPr txBox="1"/>
          <p:nvPr/>
        </p:nvSpPr>
        <p:spPr>
          <a:xfrm>
            <a:off x="1676400" y="1524000"/>
            <a:ext cx="486030" cy="369332"/>
          </a:xfrm>
          <a:prstGeom prst="rect">
            <a:avLst/>
          </a:prstGeom>
          <a:noFill/>
        </p:spPr>
        <p:txBody>
          <a:bodyPr wrap="none" rtlCol="0">
            <a:spAutoFit/>
          </a:bodyPr>
          <a:lstStyle/>
          <a:p>
            <a:r>
              <a:rPr lang="en-US" dirty="0"/>
              <a:t>NO</a:t>
            </a:r>
          </a:p>
        </p:txBody>
      </p:sp>
      <p:cxnSp>
        <p:nvCxnSpPr>
          <p:cNvPr id="14" name="Straight Arrow Connector 13"/>
          <p:cNvCxnSpPr>
            <a:endCxn id="6" idx="0"/>
          </p:cNvCxnSpPr>
          <p:nvPr/>
        </p:nvCxnSpPr>
        <p:spPr>
          <a:xfrm flipH="1">
            <a:off x="1447800" y="1600200"/>
            <a:ext cx="1066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38600" y="1524000"/>
            <a:ext cx="914400" cy="99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0"/>
          </p:cNvCxnSpPr>
          <p:nvPr/>
        </p:nvCxnSpPr>
        <p:spPr>
          <a:xfrm flipH="1">
            <a:off x="3124200" y="3276600"/>
            <a:ext cx="1828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00800" y="3276600"/>
            <a:ext cx="914400"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5257800" y="4191000"/>
            <a:ext cx="3657600" cy="2514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Walk tree from top to find highest node to the left side of tree (walk left, then right, right, right, …)</a:t>
            </a:r>
          </a:p>
          <a:p>
            <a:pPr marL="285750" indent="-285750">
              <a:buFont typeface="Arial" panose="020B0604020202020204" pitchFamily="34" charset="0"/>
              <a:buChar char="•"/>
            </a:pPr>
            <a:r>
              <a:rPr lang="en-US" dirty="0"/>
              <a:t>Copy value(s) from that high value node up to the top node (no pointer changes)</a:t>
            </a:r>
          </a:p>
          <a:p>
            <a:pPr marL="285750" indent="-285750">
              <a:buFont typeface="Arial" panose="020B0604020202020204" pitchFamily="34" charset="0"/>
              <a:buChar char="•"/>
            </a:pPr>
            <a:r>
              <a:rPr lang="en-US" dirty="0"/>
              <a:t>Delete that bottom node, either as a node with 0 or one left child</a:t>
            </a:r>
          </a:p>
        </p:txBody>
      </p:sp>
      <p:sp>
        <p:nvSpPr>
          <p:cNvPr id="31" name="Flowchart: Process 30"/>
          <p:cNvSpPr/>
          <p:nvPr/>
        </p:nvSpPr>
        <p:spPr>
          <a:xfrm>
            <a:off x="76200" y="76200"/>
            <a:ext cx="1676400" cy="8382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Top Node Code</a:t>
            </a:r>
          </a:p>
        </p:txBody>
      </p:sp>
      <p:sp>
        <p:nvSpPr>
          <p:cNvPr id="33" name="Explosion 1 32"/>
          <p:cNvSpPr/>
          <p:nvPr/>
        </p:nvSpPr>
        <p:spPr>
          <a:xfrm>
            <a:off x="3200400" y="50292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xplosion 1 33"/>
          <p:cNvSpPr/>
          <p:nvPr/>
        </p:nvSpPr>
        <p:spPr>
          <a:xfrm>
            <a:off x="5257800" y="3048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486400" y="228600"/>
            <a:ext cx="3429000" cy="1477328"/>
          </a:xfrm>
          <a:prstGeom prst="rect">
            <a:avLst/>
          </a:prstGeom>
          <a:noFill/>
        </p:spPr>
        <p:txBody>
          <a:bodyPr wrap="square" rtlCol="0">
            <a:spAutoFit/>
          </a:bodyPr>
          <a:lstStyle/>
          <a:p>
            <a:r>
              <a:rPr lang="en-US" dirty="0"/>
              <a:t>When copying a child’s node pointer up to the parents pointers, you must keep track if you got to the child from the parents L or R pointer</a:t>
            </a:r>
          </a:p>
        </p:txBody>
      </p:sp>
    </p:spTree>
    <p:extLst>
      <p:ext uri="{BB962C8B-B14F-4D97-AF65-F5344CB8AC3E}">
        <p14:creationId xmlns:p14="http://schemas.microsoft.com/office/powerpoint/2010/main" val="355085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1752600" y="12192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that node have children</a:t>
            </a:r>
          </a:p>
        </p:txBody>
      </p:sp>
      <p:sp>
        <p:nvSpPr>
          <p:cNvPr id="5" name="Flowchart: Decision 4"/>
          <p:cNvSpPr/>
          <p:nvPr/>
        </p:nvSpPr>
        <p:spPr>
          <a:xfrm>
            <a:off x="3886200" y="2438400"/>
            <a:ext cx="2971800" cy="1447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top node have 2 children</a:t>
            </a:r>
          </a:p>
        </p:txBody>
      </p:sp>
      <p:sp>
        <p:nvSpPr>
          <p:cNvPr id="6" name="Flowchart: Process 5"/>
          <p:cNvSpPr/>
          <p:nvPr/>
        </p:nvSpPr>
        <p:spPr>
          <a:xfrm>
            <a:off x="609600" y="3048000"/>
            <a:ext cx="1676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a null into this node’s parent L or R pointer</a:t>
            </a:r>
          </a:p>
        </p:txBody>
      </p:sp>
      <p:sp>
        <p:nvSpPr>
          <p:cNvPr id="7" name="Flowchart: Process 6"/>
          <p:cNvSpPr/>
          <p:nvPr/>
        </p:nvSpPr>
        <p:spPr>
          <a:xfrm>
            <a:off x="2514600" y="4038600"/>
            <a:ext cx="2438400" cy="1905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Just one child, so copy the pointer to the child node into the parent’s L or R pointer, leaves the parent orphaned</a:t>
            </a:r>
          </a:p>
        </p:txBody>
      </p:sp>
      <p:sp>
        <p:nvSpPr>
          <p:cNvPr id="9" name="TextBox 8"/>
          <p:cNvSpPr txBox="1"/>
          <p:nvPr/>
        </p:nvSpPr>
        <p:spPr>
          <a:xfrm>
            <a:off x="4495800" y="2286000"/>
            <a:ext cx="512641" cy="369332"/>
          </a:xfrm>
          <a:prstGeom prst="rect">
            <a:avLst/>
          </a:prstGeom>
          <a:noFill/>
        </p:spPr>
        <p:txBody>
          <a:bodyPr wrap="none" rtlCol="0">
            <a:spAutoFit/>
          </a:bodyPr>
          <a:lstStyle/>
          <a:p>
            <a:r>
              <a:rPr lang="en-US" dirty="0"/>
              <a:t>YES</a:t>
            </a:r>
          </a:p>
        </p:txBody>
      </p:sp>
      <p:sp>
        <p:nvSpPr>
          <p:cNvPr id="10" name="TextBox 9"/>
          <p:cNvSpPr txBox="1"/>
          <p:nvPr/>
        </p:nvSpPr>
        <p:spPr>
          <a:xfrm>
            <a:off x="6629400" y="3429000"/>
            <a:ext cx="512641" cy="369332"/>
          </a:xfrm>
          <a:prstGeom prst="rect">
            <a:avLst/>
          </a:prstGeom>
          <a:noFill/>
        </p:spPr>
        <p:txBody>
          <a:bodyPr wrap="none" rtlCol="0">
            <a:spAutoFit/>
          </a:bodyPr>
          <a:lstStyle/>
          <a:p>
            <a:r>
              <a:rPr lang="en-US" dirty="0"/>
              <a:t>YES</a:t>
            </a:r>
          </a:p>
        </p:txBody>
      </p:sp>
      <p:sp>
        <p:nvSpPr>
          <p:cNvPr id="11" name="TextBox 10"/>
          <p:cNvSpPr txBox="1"/>
          <p:nvPr/>
        </p:nvSpPr>
        <p:spPr>
          <a:xfrm>
            <a:off x="3886200" y="3505200"/>
            <a:ext cx="486030" cy="369332"/>
          </a:xfrm>
          <a:prstGeom prst="rect">
            <a:avLst/>
          </a:prstGeom>
          <a:noFill/>
        </p:spPr>
        <p:txBody>
          <a:bodyPr wrap="none" rtlCol="0">
            <a:spAutoFit/>
          </a:bodyPr>
          <a:lstStyle/>
          <a:p>
            <a:r>
              <a:rPr lang="en-US" dirty="0"/>
              <a:t>NO</a:t>
            </a:r>
          </a:p>
        </p:txBody>
      </p:sp>
      <p:sp>
        <p:nvSpPr>
          <p:cNvPr id="12" name="TextBox 11"/>
          <p:cNvSpPr txBox="1"/>
          <p:nvPr/>
        </p:nvSpPr>
        <p:spPr>
          <a:xfrm>
            <a:off x="1676400" y="2209800"/>
            <a:ext cx="486030" cy="369332"/>
          </a:xfrm>
          <a:prstGeom prst="rect">
            <a:avLst/>
          </a:prstGeom>
          <a:noFill/>
        </p:spPr>
        <p:txBody>
          <a:bodyPr wrap="none" rtlCol="0">
            <a:spAutoFit/>
          </a:bodyPr>
          <a:lstStyle/>
          <a:p>
            <a:r>
              <a:rPr lang="en-US" dirty="0"/>
              <a:t>NO</a:t>
            </a:r>
          </a:p>
        </p:txBody>
      </p:sp>
      <p:cxnSp>
        <p:nvCxnSpPr>
          <p:cNvPr id="14" name="Straight Arrow Connector 13"/>
          <p:cNvCxnSpPr>
            <a:endCxn id="6" idx="0"/>
          </p:cNvCxnSpPr>
          <p:nvPr/>
        </p:nvCxnSpPr>
        <p:spPr>
          <a:xfrm flipH="1">
            <a:off x="1447800" y="2286000"/>
            <a:ext cx="1066800" cy="762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038600" y="22860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0"/>
          </p:cNvCxnSpPr>
          <p:nvPr/>
        </p:nvCxnSpPr>
        <p:spPr>
          <a:xfrm flipH="1">
            <a:off x="3733800" y="3581400"/>
            <a:ext cx="838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32" idx="0"/>
          </p:cNvCxnSpPr>
          <p:nvPr/>
        </p:nvCxnSpPr>
        <p:spPr>
          <a:xfrm>
            <a:off x="6096000" y="3505200"/>
            <a:ext cx="11049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Flowchart: Process 31"/>
          <p:cNvSpPr/>
          <p:nvPr/>
        </p:nvSpPr>
        <p:spPr>
          <a:xfrm>
            <a:off x="5410200" y="4114800"/>
            <a:ext cx="3581400" cy="2590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Continue walking from here to find highest node to the left of that node </a:t>
            </a:r>
            <a:r>
              <a:rPr lang="en-US" b="1" dirty="0">
                <a:solidFill>
                  <a:schemeClr val="accent6">
                    <a:lumMod val="75000"/>
                  </a:schemeClr>
                </a:solidFill>
              </a:rPr>
              <a:t>(left</a:t>
            </a:r>
            <a:r>
              <a:rPr lang="en-US" dirty="0"/>
              <a:t>, right, right, …)</a:t>
            </a:r>
          </a:p>
          <a:p>
            <a:pPr marL="285750" indent="-285750">
              <a:buFont typeface="Arial" panose="020B0604020202020204" pitchFamily="34" charset="0"/>
              <a:buChar char="•"/>
            </a:pPr>
            <a:r>
              <a:rPr lang="en-US" dirty="0"/>
              <a:t>Copy value(s) from that high value node up to the node to be removed (no pointer changes)</a:t>
            </a:r>
          </a:p>
          <a:p>
            <a:pPr marL="285750" indent="-285750">
              <a:buFont typeface="Arial" panose="020B0604020202020204" pitchFamily="34" charset="0"/>
              <a:buChar char="•"/>
            </a:pPr>
            <a:r>
              <a:rPr lang="en-US" dirty="0"/>
              <a:t>Delete that bottom node, either as a node with 0 or one left child</a:t>
            </a:r>
          </a:p>
        </p:txBody>
      </p:sp>
      <p:sp>
        <p:nvSpPr>
          <p:cNvPr id="17" name="Flowchart: Process 16"/>
          <p:cNvSpPr/>
          <p:nvPr/>
        </p:nvSpPr>
        <p:spPr>
          <a:xfrm>
            <a:off x="25400" y="0"/>
            <a:ext cx="1676400" cy="9906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Other than top node code</a:t>
            </a:r>
          </a:p>
        </p:txBody>
      </p:sp>
      <p:sp>
        <p:nvSpPr>
          <p:cNvPr id="18" name="Flowchart: Process 17"/>
          <p:cNvSpPr/>
          <p:nvPr/>
        </p:nvSpPr>
        <p:spPr>
          <a:xfrm>
            <a:off x="2438400" y="0"/>
            <a:ext cx="2209800" cy="990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Walk the tree to find node to replace, save pointer to it</a:t>
            </a:r>
          </a:p>
        </p:txBody>
      </p:sp>
      <p:cxnSp>
        <p:nvCxnSpPr>
          <p:cNvPr id="19" name="Straight Arrow Connector 18"/>
          <p:cNvCxnSpPr>
            <a:endCxn id="4" idx="0"/>
          </p:cNvCxnSpPr>
          <p:nvPr/>
        </p:nvCxnSpPr>
        <p:spPr>
          <a:xfrm flipH="1">
            <a:off x="3238500" y="990600"/>
            <a:ext cx="38100" cy="228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Explosion 1 32"/>
          <p:cNvSpPr/>
          <p:nvPr/>
        </p:nvSpPr>
        <p:spPr>
          <a:xfrm>
            <a:off x="4648200" y="50292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xplosion 1 33"/>
          <p:cNvSpPr/>
          <p:nvPr/>
        </p:nvSpPr>
        <p:spPr>
          <a:xfrm>
            <a:off x="1905000" y="38862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xplosion 1 20"/>
          <p:cNvSpPr/>
          <p:nvPr/>
        </p:nvSpPr>
        <p:spPr>
          <a:xfrm>
            <a:off x="5257800" y="304800"/>
            <a:ext cx="228600" cy="228600"/>
          </a:xfrm>
          <a:prstGeom prst="irregularSeal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486400" y="228600"/>
            <a:ext cx="3429000" cy="1477328"/>
          </a:xfrm>
          <a:prstGeom prst="rect">
            <a:avLst/>
          </a:prstGeom>
          <a:noFill/>
        </p:spPr>
        <p:txBody>
          <a:bodyPr wrap="square" rtlCol="0">
            <a:spAutoFit/>
          </a:bodyPr>
          <a:lstStyle/>
          <a:p>
            <a:r>
              <a:rPr lang="en-US" dirty="0"/>
              <a:t>When copying a child’s node pointer up to the parents pointers, you must keep track if you got to the child from the parents L or R pointer</a:t>
            </a:r>
          </a:p>
        </p:txBody>
      </p:sp>
    </p:spTree>
    <p:extLst>
      <p:ext uri="{BB962C8B-B14F-4D97-AF65-F5344CB8AC3E}">
        <p14:creationId xmlns:p14="http://schemas.microsoft.com/office/powerpoint/2010/main" val="233880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886200" y="369332"/>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445532"/>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152400"/>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1512332"/>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17" name="Group 16"/>
          <p:cNvGrpSpPr/>
          <p:nvPr/>
        </p:nvGrpSpPr>
        <p:grpSpPr>
          <a:xfrm>
            <a:off x="6324600" y="1512332"/>
            <a:ext cx="1219200" cy="762000"/>
            <a:chOff x="1219200" y="1752600"/>
            <a:chExt cx="1219200" cy="762000"/>
          </a:xfrm>
        </p:grpSpPr>
        <p:sp>
          <p:nvSpPr>
            <p:cNvPr id="18" name="Rectangle 1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72</a:t>
              </a:r>
            </a:p>
          </p:txBody>
        </p:sp>
        <p:sp>
          <p:nvSpPr>
            <p:cNvPr id="19" name="Rectangle 1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0" name="Rectangle 1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2807732"/>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2807732"/>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9" name="Group 28"/>
          <p:cNvGrpSpPr/>
          <p:nvPr/>
        </p:nvGrpSpPr>
        <p:grpSpPr>
          <a:xfrm>
            <a:off x="5410200" y="2807732"/>
            <a:ext cx="1219200" cy="762000"/>
            <a:chOff x="1219200" y="1752600"/>
            <a:chExt cx="1219200" cy="762000"/>
          </a:xfrm>
        </p:grpSpPr>
        <p:sp>
          <p:nvSpPr>
            <p:cNvPr id="30" name="Rectangle 2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54</a:t>
              </a:r>
            </a:p>
          </p:txBody>
        </p:sp>
        <p:sp>
          <p:nvSpPr>
            <p:cNvPr id="31" name="Rectangle 3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32" name="Rectangle 3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33" name="Group 32"/>
          <p:cNvGrpSpPr/>
          <p:nvPr/>
        </p:nvGrpSpPr>
        <p:grpSpPr>
          <a:xfrm>
            <a:off x="7467600" y="2807732"/>
            <a:ext cx="1219200" cy="762000"/>
            <a:chOff x="1219200" y="1752600"/>
            <a:chExt cx="1219200" cy="762000"/>
          </a:xfrm>
        </p:grpSpPr>
        <p:sp>
          <p:nvSpPr>
            <p:cNvPr id="34" name="Rectangle 3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76</a:t>
              </a:r>
            </a:p>
          </p:txBody>
        </p:sp>
        <p:sp>
          <p:nvSpPr>
            <p:cNvPr id="35" name="Rectangle 3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36" name="Rectangle 3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2514600" y="51054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45" name="Group 44"/>
          <p:cNvGrpSpPr/>
          <p:nvPr/>
        </p:nvGrpSpPr>
        <p:grpSpPr>
          <a:xfrm>
            <a:off x="6172200" y="4026932"/>
            <a:ext cx="1219200" cy="762000"/>
            <a:chOff x="1219200" y="1752600"/>
            <a:chExt cx="1219200" cy="762000"/>
          </a:xfrm>
        </p:grpSpPr>
        <p:sp>
          <p:nvSpPr>
            <p:cNvPr id="46" name="Rectangle 4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67</a:t>
              </a:r>
            </a:p>
          </p:txBody>
        </p:sp>
        <p:sp>
          <p:nvSpPr>
            <p:cNvPr id="47" name="Rectangle 4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48" name="Rectangle 4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53" name="Group 52"/>
          <p:cNvGrpSpPr/>
          <p:nvPr/>
        </p:nvGrpSpPr>
        <p:grpSpPr>
          <a:xfrm>
            <a:off x="304800" y="4026932"/>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026932"/>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674132"/>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131332"/>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8" idx="0"/>
          </p:cNvCxnSpPr>
          <p:nvPr/>
        </p:nvCxnSpPr>
        <p:spPr>
          <a:xfrm>
            <a:off x="5105400" y="1131332"/>
            <a:ext cx="18288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4" idx="0"/>
          </p:cNvCxnSpPr>
          <p:nvPr/>
        </p:nvCxnSpPr>
        <p:spPr>
          <a:xfrm>
            <a:off x="7543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274332"/>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274332"/>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0"/>
          </p:cNvCxnSpPr>
          <p:nvPr/>
        </p:nvCxnSpPr>
        <p:spPr>
          <a:xfrm flipH="1">
            <a:off x="6019800" y="2274332"/>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6" idx="0"/>
          </p:cNvCxnSpPr>
          <p:nvPr/>
        </p:nvCxnSpPr>
        <p:spPr>
          <a:xfrm>
            <a:off x="6629400" y="3569732"/>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3569732"/>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3048000" y="4800600"/>
            <a:ext cx="762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3569732"/>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685800" y="5105400"/>
            <a:ext cx="1219200" cy="762000"/>
            <a:chOff x="1219200" y="1752600"/>
            <a:chExt cx="1219200" cy="762000"/>
          </a:xfrm>
        </p:grpSpPr>
        <p:sp>
          <p:nvSpPr>
            <p:cNvPr id="64" name="Rectangle 6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
          <p:nvSpPr>
            <p:cNvPr id="65" name="Rectangle 6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7" name="Rectangle 66"/>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68" name="Group 67"/>
          <p:cNvGrpSpPr/>
          <p:nvPr/>
        </p:nvGrpSpPr>
        <p:grpSpPr>
          <a:xfrm>
            <a:off x="1828800" y="4038600"/>
            <a:ext cx="1219200" cy="762000"/>
            <a:chOff x="1219200" y="1752600"/>
            <a:chExt cx="1219200" cy="762000"/>
          </a:xfrm>
        </p:grpSpPr>
        <p:sp>
          <p:nvSpPr>
            <p:cNvPr id="70" name="Rectangle 6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
          <p:nvSpPr>
            <p:cNvPr id="71" name="Rectangle 7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a:t>
              </a:r>
            </a:p>
            <a:p>
              <a:pPr algn="ctr"/>
              <a:r>
                <a:rPr lang="en-US" sz="1400" dirty="0">
                  <a:solidFill>
                    <a:schemeClr val="tx1"/>
                  </a:solidFill>
                </a:rPr>
                <a:t>Node</a:t>
              </a:r>
            </a:p>
          </p:txBody>
        </p:sp>
        <p:sp>
          <p:nvSpPr>
            <p:cNvPr id="72" name="Rectangle 7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a:t>
              </a:r>
            </a:p>
            <a:p>
              <a:pPr algn="ctr"/>
              <a:r>
                <a:rPr lang="en-US" sz="1400" dirty="0">
                  <a:solidFill>
                    <a:schemeClr val="tx1"/>
                  </a:solidFill>
                </a:rPr>
                <a:t>Node</a:t>
              </a:r>
            </a:p>
          </p:txBody>
        </p:sp>
      </p:grpSp>
      <p:grpSp>
        <p:nvGrpSpPr>
          <p:cNvPr id="74" name="Group 73"/>
          <p:cNvGrpSpPr/>
          <p:nvPr/>
        </p:nvGrpSpPr>
        <p:grpSpPr>
          <a:xfrm>
            <a:off x="3810000" y="5943600"/>
            <a:ext cx="1219200" cy="762000"/>
            <a:chOff x="1219200" y="1752600"/>
            <a:chExt cx="1219200" cy="762000"/>
          </a:xfrm>
        </p:grpSpPr>
        <p:sp>
          <p:nvSpPr>
            <p:cNvPr id="76" name="Rectangle 7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77" name="Rectangle 7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75000"/>
                    </a:schemeClr>
                  </a:solidFill>
                </a:rPr>
                <a:t>Null</a:t>
              </a:r>
            </a:p>
          </p:txBody>
        </p:sp>
        <p:sp>
          <p:nvSpPr>
            <p:cNvPr id="78" name="Rectangle 7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80" name="Straight Arrow Connector 79"/>
          <p:cNvCxnSpPr>
            <a:endCxn id="64" idx="0"/>
          </p:cNvCxnSpPr>
          <p:nvPr/>
        </p:nvCxnSpPr>
        <p:spPr>
          <a:xfrm flipH="1">
            <a:off x="1295400" y="4800600"/>
            <a:ext cx="53340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76" idx="0"/>
          </p:cNvCxnSpPr>
          <p:nvPr/>
        </p:nvCxnSpPr>
        <p:spPr>
          <a:xfrm>
            <a:off x="3733800" y="5867400"/>
            <a:ext cx="685800" cy="76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286000" y="35814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 y="1524000"/>
            <a:ext cx="1318694" cy="369332"/>
          </a:xfrm>
          <a:prstGeom prst="rect">
            <a:avLst/>
          </a:prstGeom>
          <a:noFill/>
        </p:spPr>
        <p:txBody>
          <a:bodyPr wrap="none" rtlCol="0">
            <a:spAutoFit/>
          </a:bodyPr>
          <a:lstStyle/>
          <a:p>
            <a:r>
              <a:rPr lang="en-US" dirty="0">
                <a:solidFill>
                  <a:schemeClr val="accent6">
                    <a:lumMod val="75000"/>
                  </a:schemeClr>
                </a:solidFill>
              </a:rPr>
              <a:t>Remove(20)</a:t>
            </a:r>
          </a:p>
        </p:txBody>
      </p:sp>
      <p:sp>
        <p:nvSpPr>
          <p:cNvPr id="84" name="TextBox 83"/>
          <p:cNvSpPr txBox="1"/>
          <p:nvPr/>
        </p:nvSpPr>
        <p:spPr>
          <a:xfrm>
            <a:off x="5562600" y="6019800"/>
            <a:ext cx="2135521" cy="646331"/>
          </a:xfrm>
          <a:prstGeom prst="rect">
            <a:avLst/>
          </a:prstGeom>
          <a:noFill/>
        </p:spPr>
        <p:txBody>
          <a:bodyPr wrap="none" rtlCol="0">
            <a:spAutoFit/>
          </a:bodyPr>
          <a:lstStyle/>
          <a:p>
            <a:r>
              <a:rPr lang="en-US" dirty="0">
                <a:solidFill>
                  <a:schemeClr val="accent6">
                    <a:lumMod val="75000"/>
                  </a:schemeClr>
                </a:solidFill>
              </a:rPr>
              <a:t>19 &gt; 13, </a:t>
            </a:r>
            <a:r>
              <a:rPr lang="en-US" dirty="0" smtClean="0">
                <a:solidFill>
                  <a:schemeClr val="accent6">
                    <a:lumMod val="75000"/>
                  </a:schemeClr>
                </a:solidFill>
              </a:rPr>
              <a:t> </a:t>
            </a:r>
            <a:r>
              <a:rPr lang="en-US" dirty="0">
                <a:solidFill>
                  <a:schemeClr val="accent6">
                    <a:lumMod val="75000"/>
                  </a:schemeClr>
                </a:solidFill>
              </a:rPr>
              <a:t>9, 14, </a:t>
            </a:r>
            <a:r>
              <a:rPr lang="en-US" dirty="0" smtClean="0">
                <a:solidFill>
                  <a:schemeClr val="accent6">
                    <a:lumMod val="75000"/>
                  </a:schemeClr>
                </a:solidFill>
              </a:rPr>
              <a:t>15,17</a:t>
            </a:r>
            <a:endParaRPr lang="en-US" dirty="0">
              <a:solidFill>
                <a:schemeClr val="accent6">
                  <a:lumMod val="75000"/>
                </a:schemeClr>
              </a:solidFill>
            </a:endParaRPr>
          </a:p>
          <a:p>
            <a:r>
              <a:rPr lang="en-US" dirty="0">
                <a:solidFill>
                  <a:schemeClr val="accent6">
                    <a:lumMod val="75000"/>
                  </a:schemeClr>
                </a:solidFill>
              </a:rPr>
              <a:t>19 &lt; 22, 23</a:t>
            </a:r>
          </a:p>
        </p:txBody>
      </p:sp>
      <p:cxnSp>
        <p:nvCxnSpPr>
          <p:cNvPr id="44" name="Straight Arrow Connector 43"/>
          <p:cNvCxnSpPr/>
          <p:nvPr/>
        </p:nvCxnSpPr>
        <p:spPr>
          <a:xfrm flipH="1">
            <a:off x="2286000" y="2362200"/>
            <a:ext cx="381000" cy="3810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438400" y="3429000"/>
            <a:ext cx="152400" cy="5334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24200" y="4724400"/>
            <a:ext cx="152400" cy="3810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810000" y="5562600"/>
            <a:ext cx="685800" cy="2286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13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4-Remove Program</a:t>
            </a:r>
          </a:p>
        </p:txBody>
      </p:sp>
      <p:sp>
        <p:nvSpPr>
          <p:cNvPr id="3" name="Content Placeholder 2"/>
          <p:cNvSpPr>
            <a:spLocks noGrp="1"/>
          </p:cNvSpPr>
          <p:nvPr>
            <p:ph idx="1"/>
          </p:nvPr>
        </p:nvSpPr>
        <p:spPr>
          <a:xfrm>
            <a:off x="457200" y="990600"/>
            <a:ext cx="8229600" cy="5486400"/>
          </a:xfrm>
        </p:spPr>
        <p:txBody>
          <a:bodyPr>
            <a:normAutofit lnSpcReduction="10000"/>
          </a:bodyPr>
          <a:lstStyle/>
          <a:p>
            <a:r>
              <a:rPr lang="en-US" sz="2400" dirty="0">
                <a:solidFill>
                  <a:srgbClr val="000000"/>
                </a:solidFill>
                <a:highlight>
                  <a:srgbClr val="FFFFFF"/>
                </a:highlight>
              </a:rPr>
              <a:t>Removing is tricky as you have to walk down to the node just before the one you want to remove,  look through the pointer values in the one you are removing to “stitch up” the hole in the tree, and then remove it.</a:t>
            </a:r>
          </a:p>
          <a:p>
            <a:r>
              <a:rPr lang="en-US" sz="2400" dirty="0">
                <a:solidFill>
                  <a:srgbClr val="000000"/>
                </a:solidFill>
                <a:highlight>
                  <a:srgbClr val="FFFFFF"/>
                </a:highlight>
              </a:rPr>
              <a:t>Removing a node that has no left or right pointers is very easy.</a:t>
            </a:r>
          </a:p>
          <a:p>
            <a:r>
              <a:rPr lang="en-US" sz="2400" dirty="0">
                <a:solidFill>
                  <a:srgbClr val="000000"/>
                </a:solidFill>
                <a:highlight>
                  <a:srgbClr val="FFFFFF"/>
                </a:highlight>
              </a:rPr>
              <a:t>Removing a node that has only one left or right pointer is also easy.</a:t>
            </a:r>
          </a:p>
          <a:p>
            <a:r>
              <a:rPr lang="en-US" sz="2400" dirty="0">
                <a:solidFill>
                  <a:srgbClr val="000000"/>
                </a:solidFill>
                <a:highlight>
                  <a:srgbClr val="FFFFFF"/>
                </a:highlight>
              </a:rPr>
              <a:t>Removing a node that has both a left and right pointer is tricky to do </a:t>
            </a:r>
            <a:r>
              <a:rPr lang="en-US" sz="2400" i="1" dirty="0">
                <a:solidFill>
                  <a:srgbClr val="000000"/>
                </a:solidFill>
                <a:highlight>
                  <a:srgbClr val="FFFFFF"/>
                </a:highlight>
              </a:rPr>
              <a:t>without violating the rules of a BST</a:t>
            </a:r>
            <a:r>
              <a:rPr lang="en-US" sz="2400" dirty="0">
                <a:solidFill>
                  <a:srgbClr val="000000"/>
                </a:solidFill>
                <a:highlight>
                  <a:srgbClr val="FFFFFF"/>
                </a:highlight>
              </a:rPr>
              <a:t>.</a:t>
            </a:r>
          </a:p>
          <a:p>
            <a:r>
              <a:rPr lang="en-US" sz="2400" dirty="0">
                <a:solidFill>
                  <a:srgbClr val="000000"/>
                </a:solidFill>
                <a:highlight>
                  <a:srgbClr val="FFFFFF"/>
                </a:highlight>
              </a:rPr>
              <a:t>The heart of the trick is this: instead of removing it, you replace it (overwrite it) with the values of the </a:t>
            </a:r>
            <a:r>
              <a:rPr lang="en-US" sz="2400" b="1" dirty="0">
                <a:solidFill>
                  <a:srgbClr val="000000"/>
                </a:solidFill>
                <a:highlight>
                  <a:srgbClr val="FFFFFF"/>
                </a:highlight>
              </a:rPr>
              <a:t>biggest node </a:t>
            </a:r>
            <a:r>
              <a:rPr lang="en-US" sz="2400" dirty="0">
                <a:solidFill>
                  <a:srgbClr val="000000"/>
                </a:solidFill>
                <a:highlight>
                  <a:srgbClr val="FFFFFF"/>
                </a:highlight>
              </a:rPr>
              <a:t>on the left (smaller) side, and then delete that prior biggest node at the bottom</a:t>
            </a:r>
          </a:p>
          <a:p>
            <a:r>
              <a:rPr lang="en-US" sz="2400" dirty="0">
                <a:solidFill>
                  <a:srgbClr val="000000"/>
                </a:solidFill>
                <a:highlight>
                  <a:srgbClr val="FFFFFF"/>
                </a:highlight>
              </a:rPr>
              <a:t>Effectively, you move a big node from the very bottom of the tree, and use it to replace the node you want to replace.</a:t>
            </a:r>
          </a:p>
          <a:p>
            <a:endParaRPr lang="en-US" sz="2400" dirty="0">
              <a:solidFill>
                <a:srgbClr val="000000"/>
              </a:solidFill>
              <a:highlight>
                <a:srgbClr val="FFFFFF"/>
              </a:highlight>
            </a:endParaRPr>
          </a:p>
        </p:txBody>
      </p:sp>
    </p:spTree>
    <p:extLst>
      <p:ext uri="{BB962C8B-B14F-4D97-AF65-F5344CB8AC3E}">
        <p14:creationId xmlns:p14="http://schemas.microsoft.com/office/powerpoint/2010/main" val="18784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Overall Logic</a:t>
            </a:r>
          </a:p>
        </p:txBody>
      </p:sp>
      <p:sp>
        <p:nvSpPr>
          <p:cNvPr id="3" name="Content Placeholder 2"/>
          <p:cNvSpPr>
            <a:spLocks noGrp="1"/>
          </p:cNvSpPr>
          <p:nvPr>
            <p:ph idx="1"/>
          </p:nvPr>
        </p:nvSpPr>
        <p:spPr>
          <a:xfrm>
            <a:off x="457200" y="990600"/>
            <a:ext cx="8229600" cy="5135563"/>
          </a:xfrm>
        </p:spPr>
        <p:txBody>
          <a:bodyPr>
            <a:noAutofit/>
          </a:bodyPr>
          <a:lstStyle/>
          <a:p>
            <a:r>
              <a:rPr lang="en-US" sz="2400" dirty="0"/>
              <a:t>1 – First check if it is an empty tree, if so, throw exception</a:t>
            </a:r>
          </a:p>
          <a:p>
            <a:r>
              <a:rPr lang="en-US" sz="2400" dirty="0"/>
              <a:t>2 – Walk the tree to find the node to be removed</a:t>
            </a:r>
          </a:p>
          <a:p>
            <a:pPr lvl="1"/>
            <a:r>
              <a:rPr lang="en-US" sz="2400" dirty="0"/>
              <a:t>Will have two node reference pointers, one “parent” will end up being one </a:t>
            </a:r>
            <a:r>
              <a:rPr lang="en-US" sz="2400" b="1" i="1" dirty="0"/>
              <a:t>above</a:t>
            </a:r>
            <a:r>
              <a:rPr lang="en-US" sz="2400" dirty="0"/>
              <a:t> the one to remove. The other, “child” will be the one under the parent which will end up </a:t>
            </a:r>
            <a:r>
              <a:rPr lang="en-US" sz="2400" b="1" i="1" dirty="0"/>
              <a:t>being</a:t>
            </a:r>
            <a:r>
              <a:rPr lang="en-US" sz="2400" dirty="0"/>
              <a:t> a name of the node to remove.</a:t>
            </a:r>
          </a:p>
          <a:p>
            <a:pPr lvl="1"/>
            <a:r>
              <a:rPr lang="en-US" sz="2400" dirty="0"/>
              <a:t>Start the parent pointer off as equal to whatever </a:t>
            </a:r>
            <a:r>
              <a:rPr lang="en-US" sz="2400" dirty="0" err="1"/>
              <a:t>bstTop</a:t>
            </a:r>
            <a:r>
              <a:rPr lang="en-US" sz="2400" dirty="0"/>
              <a:t> is pointing to.</a:t>
            </a:r>
          </a:p>
          <a:p>
            <a:r>
              <a:rPr lang="en-US" sz="2400" dirty="0"/>
              <a:t>If it is in fact the top node to be removed, we need special case code for this one, as “re-stitching” requires adjusting the value in </a:t>
            </a:r>
            <a:r>
              <a:rPr lang="en-US" sz="2400" dirty="0" err="1"/>
              <a:t>bstTop</a:t>
            </a:r>
            <a:endParaRPr lang="en-US" sz="2400" dirty="0"/>
          </a:p>
          <a:p>
            <a:r>
              <a:rPr lang="en-US" sz="2400" dirty="0"/>
              <a:t>So, let’s look at those 2 cases, it is the top node, or it is not the top node to remove …</a:t>
            </a:r>
          </a:p>
        </p:txBody>
      </p:sp>
    </p:spTree>
    <p:extLst>
      <p:ext uri="{BB962C8B-B14F-4D97-AF65-F5344CB8AC3E}">
        <p14:creationId xmlns:p14="http://schemas.microsoft.com/office/powerpoint/2010/main" val="33355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If (</a:t>
            </a:r>
            <a:r>
              <a:rPr lang="en-US" sz="3200" dirty="0" err="1"/>
              <a:t>parentNode.bstKey</a:t>
            </a:r>
            <a:r>
              <a:rPr lang="en-US" sz="3200" dirty="0"/>
              <a:t> == </a:t>
            </a:r>
            <a:r>
              <a:rPr lang="en-US" sz="3200" dirty="0" err="1"/>
              <a:t>keyParam</a:t>
            </a:r>
            <a:r>
              <a:rPr lang="en-US" sz="3200" dirty="0"/>
              <a:t>)</a:t>
            </a:r>
          </a:p>
        </p:txBody>
      </p:sp>
      <p:sp>
        <p:nvSpPr>
          <p:cNvPr id="3" name="Content Placeholder 2"/>
          <p:cNvSpPr>
            <a:spLocks noGrp="1"/>
          </p:cNvSpPr>
          <p:nvPr>
            <p:ph idx="1"/>
          </p:nvPr>
        </p:nvSpPr>
        <p:spPr>
          <a:xfrm>
            <a:off x="457200" y="990600"/>
            <a:ext cx="8229600" cy="5562600"/>
          </a:xfrm>
        </p:spPr>
        <p:txBody>
          <a:bodyPr>
            <a:normAutofit/>
          </a:bodyPr>
          <a:lstStyle/>
          <a:p>
            <a:r>
              <a:rPr lang="en-US" sz="2000" dirty="0"/>
              <a:t>Then 3 cases; it’s the only node, it has a pointer to one child, or it has 2 pointers to 2 children.</a:t>
            </a:r>
          </a:p>
          <a:p>
            <a:r>
              <a:rPr lang="en-US" sz="2000" dirty="0"/>
              <a:t>1: easy, just set the value of </a:t>
            </a:r>
            <a:r>
              <a:rPr lang="en-US" sz="2000" dirty="0" err="1"/>
              <a:t>bstTop</a:t>
            </a:r>
            <a:r>
              <a:rPr lang="en-US" sz="2000" dirty="0"/>
              <a:t> to null which says the tree is empty.  Done.</a:t>
            </a:r>
          </a:p>
          <a:p>
            <a:r>
              <a:rPr lang="en-US" sz="2000" dirty="0"/>
              <a:t>2: only one child.  Still easy, decide if it is the left or right, and grab that pointer and copy it into </a:t>
            </a:r>
            <a:r>
              <a:rPr lang="en-US" sz="2000" dirty="0" err="1"/>
              <a:t>bstTop</a:t>
            </a:r>
            <a:r>
              <a:rPr lang="en-US" sz="2000" dirty="0"/>
              <a:t>. Now </a:t>
            </a:r>
            <a:r>
              <a:rPr lang="en-US" sz="2000" dirty="0" err="1"/>
              <a:t>bstTop</a:t>
            </a:r>
            <a:r>
              <a:rPr lang="en-US" sz="2000" dirty="0"/>
              <a:t> points to the top of the left or right chain, whichever one it was.  There was no other side in the child.</a:t>
            </a:r>
          </a:p>
          <a:p>
            <a:r>
              <a:rPr lang="en-US" sz="2000" dirty="0"/>
              <a:t>3: If we are removing the top node, and it has both left and right children, it’s a bit harder.</a:t>
            </a:r>
          </a:p>
          <a:p>
            <a:pPr lvl="1"/>
            <a:r>
              <a:rPr lang="en-US" sz="1800" dirty="0"/>
              <a:t>Look at our tree, imagine removing the 50 node</a:t>
            </a:r>
          </a:p>
          <a:p>
            <a:pPr lvl="1"/>
            <a:r>
              <a:rPr lang="en-US" sz="1800" dirty="0"/>
              <a:t>How do you rebuild the tree making sure it preserves the property of a BST, (back from PPT 1):  A BST is a binary tree whose nodes are arranged such that for every node </a:t>
            </a:r>
            <a:r>
              <a:rPr lang="en-US" sz="1800" i="1" dirty="0"/>
              <a:t>n</a:t>
            </a:r>
            <a:r>
              <a:rPr lang="en-US" sz="1800" dirty="0"/>
              <a:t>, all of the nodes in </a:t>
            </a:r>
            <a:r>
              <a:rPr lang="en-US" sz="1800" i="1" dirty="0"/>
              <a:t>n</a:t>
            </a:r>
            <a:r>
              <a:rPr lang="en-US" sz="1800" dirty="0"/>
              <a:t>'s left subtree have a value less than </a:t>
            </a:r>
            <a:r>
              <a:rPr lang="en-US" sz="1800" i="1" dirty="0"/>
              <a:t>n</a:t>
            </a:r>
            <a:r>
              <a:rPr lang="en-US" sz="1800" dirty="0"/>
              <a:t>, and all nodes in </a:t>
            </a:r>
            <a:r>
              <a:rPr lang="en-US" sz="1800" i="1" dirty="0"/>
              <a:t>n</a:t>
            </a:r>
            <a:r>
              <a:rPr lang="en-US" sz="1800" dirty="0"/>
              <a:t>'s right subtree have a value greater than </a:t>
            </a:r>
            <a:r>
              <a:rPr lang="en-US" sz="1800" i="1" dirty="0"/>
              <a:t>n</a:t>
            </a:r>
            <a:r>
              <a:rPr lang="en-US" sz="1800" dirty="0"/>
              <a:t>. </a:t>
            </a:r>
          </a:p>
          <a:p>
            <a:pPr lvl="1"/>
            <a:r>
              <a:rPr lang="en-US" sz="1800" dirty="0"/>
              <a:t> probably not obvious ..</a:t>
            </a:r>
          </a:p>
          <a:p>
            <a:pPr lvl="1"/>
            <a:endParaRPr lang="en-US" sz="1800" dirty="0"/>
          </a:p>
        </p:txBody>
      </p:sp>
    </p:spTree>
    <p:extLst>
      <p:ext uri="{BB962C8B-B14F-4D97-AF65-F5344CB8AC3E}">
        <p14:creationId xmlns:p14="http://schemas.microsoft.com/office/powerpoint/2010/main" val="371966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Remove a single top node</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762000"/>
            <a:ext cx="1219200" cy="12192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810000" y="914400"/>
            <a:ext cx="1600200" cy="9906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33600" y="1905000"/>
            <a:ext cx="534121" cy="369332"/>
          </a:xfrm>
          <a:prstGeom prst="rect">
            <a:avLst/>
          </a:prstGeom>
          <a:noFill/>
          <a:ln w="3175">
            <a:solidFill>
              <a:schemeClr val="tx1"/>
            </a:solidFill>
          </a:ln>
        </p:spPr>
        <p:txBody>
          <a:bodyPr wrap="none" rtlCol="0">
            <a:spAutoFit/>
          </a:bodyPr>
          <a:lstStyle/>
          <a:p>
            <a:r>
              <a:rPr lang="en-US" dirty="0"/>
              <a:t>null</a:t>
            </a:r>
          </a:p>
        </p:txBody>
      </p:sp>
      <p:cxnSp>
        <p:nvCxnSpPr>
          <p:cNvPr id="51" name="Straight Arrow Connector 50"/>
          <p:cNvCxnSpPr/>
          <p:nvPr/>
        </p:nvCxnSpPr>
        <p:spPr>
          <a:xfrm flipH="1" flipV="1">
            <a:off x="1600200" y="1295400"/>
            <a:ext cx="533400" cy="6096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85800" y="2819400"/>
            <a:ext cx="2297104" cy="369332"/>
          </a:xfrm>
          <a:prstGeom prst="rect">
            <a:avLst/>
          </a:prstGeom>
          <a:noFill/>
        </p:spPr>
        <p:txBody>
          <a:bodyPr wrap="none" rtlCol="0">
            <a:spAutoFit/>
          </a:bodyPr>
          <a:lstStyle/>
          <a:p>
            <a:r>
              <a:rPr lang="en-US" dirty="0">
                <a:solidFill>
                  <a:srgbClr val="FF0000"/>
                </a:solidFill>
              </a:rPr>
              <a:t>Change </a:t>
            </a:r>
            <a:r>
              <a:rPr lang="en-US" dirty="0" err="1">
                <a:solidFill>
                  <a:srgbClr val="FF0000"/>
                </a:solidFill>
              </a:rPr>
              <a:t>bstTop</a:t>
            </a:r>
            <a:r>
              <a:rPr lang="en-US" dirty="0">
                <a:solidFill>
                  <a:srgbClr val="FF0000"/>
                </a:solidFill>
              </a:rPr>
              <a:t> pointer</a:t>
            </a:r>
          </a:p>
        </p:txBody>
      </p:sp>
    </p:spTree>
    <p:extLst>
      <p:ext uri="{BB962C8B-B14F-4D97-AF65-F5344CB8AC3E}">
        <p14:creationId xmlns:p14="http://schemas.microsoft.com/office/powerpoint/2010/main" val="270041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Remove top node with only 1 branch</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3" name="Group 52"/>
          <p:cNvGrpSpPr/>
          <p:nvPr/>
        </p:nvGrpSpPr>
        <p:grpSpPr>
          <a:xfrm>
            <a:off x="304800" y="4572000"/>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971800" y="1066800"/>
            <a:ext cx="304800" cy="3048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48000" y="1066800"/>
            <a:ext cx="228600" cy="2286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52800" y="1676400"/>
            <a:ext cx="304800" cy="3048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429000" y="1600200"/>
            <a:ext cx="152400" cy="3810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676400" y="1447800"/>
            <a:ext cx="457200" cy="6096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962400" y="1981200"/>
            <a:ext cx="2297104" cy="369332"/>
          </a:xfrm>
          <a:prstGeom prst="rect">
            <a:avLst/>
          </a:prstGeom>
          <a:noFill/>
        </p:spPr>
        <p:txBody>
          <a:bodyPr wrap="none" rtlCol="0">
            <a:spAutoFit/>
          </a:bodyPr>
          <a:lstStyle/>
          <a:p>
            <a:r>
              <a:rPr lang="en-US" dirty="0">
                <a:solidFill>
                  <a:srgbClr val="FF0000"/>
                </a:solidFill>
              </a:rPr>
              <a:t>Change </a:t>
            </a:r>
            <a:r>
              <a:rPr lang="en-US" dirty="0" err="1">
                <a:solidFill>
                  <a:srgbClr val="FF0000"/>
                </a:solidFill>
              </a:rPr>
              <a:t>bstTop</a:t>
            </a:r>
            <a:r>
              <a:rPr lang="en-US" dirty="0">
                <a:solidFill>
                  <a:srgbClr val="FF0000"/>
                </a:solidFill>
              </a:rPr>
              <a:t> pointer</a:t>
            </a:r>
          </a:p>
        </p:txBody>
      </p:sp>
    </p:spTree>
    <p:extLst>
      <p:ext uri="{BB962C8B-B14F-4D97-AF65-F5344CB8AC3E}">
        <p14:creationId xmlns:p14="http://schemas.microsoft.com/office/powerpoint/2010/main" val="342907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Autofit/>
          </a:bodyPr>
          <a:lstStyle/>
          <a:p>
            <a:r>
              <a:rPr lang="en-US" sz="2400" dirty="0"/>
              <a:t>The trick for removing a node in a BST with 2 children:</a:t>
            </a:r>
            <a:br>
              <a:rPr lang="en-US" sz="2400" dirty="0"/>
            </a:br>
            <a:r>
              <a:rPr lang="en-US" sz="2400" dirty="0"/>
              <a:t>Find the biggest node on the left, </a:t>
            </a:r>
            <a:r>
              <a:rPr lang="en-US" sz="2400" b="1" dirty="0"/>
              <a:t>replace</a:t>
            </a:r>
            <a:r>
              <a:rPr lang="en-US" sz="2400" dirty="0"/>
              <a:t> the node to be deleted with it, and then delete that old biggest one.</a:t>
            </a:r>
          </a:p>
        </p:txBody>
      </p:sp>
      <p:sp>
        <p:nvSpPr>
          <p:cNvPr id="3" name="Content Placeholder 2"/>
          <p:cNvSpPr>
            <a:spLocks noGrp="1"/>
          </p:cNvSpPr>
          <p:nvPr>
            <p:ph idx="1"/>
          </p:nvPr>
        </p:nvSpPr>
        <p:spPr>
          <a:xfrm>
            <a:off x="457200" y="1371600"/>
            <a:ext cx="8229600" cy="5181600"/>
          </a:xfrm>
        </p:spPr>
        <p:txBody>
          <a:bodyPr>
            <a:normAutofit fontScale="62500" lnSpcReduction="20000"/>
          </a:bodyPr>
          <a:lstStyle/>
          <a:p>
            <a:pPr marL="514350" indent="-514350">
              <a:buFont typeface="+mj-lt"/>
              <a:buAutoNum type="arabicPeriod"/>
            </a:pPr>
            <a:r>
              <a:rPr lang="en-US" dirty="0"/>
              <a:t>Find the node to remove (save a new pointer to it)</a:t>
            </a:r>
          </a:p>
          <a:p>
            <a:pPr marL="514350" indent="-514350">
              <a:buFont typeface="+mj-lt"/>
              <a:buAutoNum type="arabicPeriod"/>
            </a:pPr>
            <a:r>
              <a:rPr lang="en-US" dirty="0"/>
              <a:t>Go to its </a:t>
            </a:r>
            <a:r>
              <a:rPr lang="en-US" b="1" dirty="0">
                <a:solidFill>
                  <a:schemeClr val="accent6">
                    <a:lumMod val="75000"/>
                  </a:schemeClr>
                </a:solidFill>
              </a:rPr>
              <a:t>left</a:t>
            </a:r>
            <a:r>
              <a:rPr lang="en-US" dirty="0">
                <a:solidFill>
                  <a:schemeClr val="accent6">
                    <a:lumMod val="75000"/>
                  </a:schemeClr>
                </a:solidFill>
              </a:rPr>
              <a:t> </a:t>
            </a:r>
            <a:r>
              <a:rPr lang="en-US" dirty="0"/>
              <a:t>pointer (must be a smaller value by definition!)</a:t>
            </a:r>
          </a:p>
          <a:p>
            <a:pPr marL="514350" indent="-514350">
              <a:buFont typeface="+mj-lt"/>
              <a:buAutoNum type="arabicPeriod"/>
            </a:pPr>
            <a:r>
              <a:rPr lang="en-US" dirty="0"/>
              <a:t>Then walk down that left node’s </a:t>
            </a:r>
            <a:r>
              <a:rPr lang="en-US" b="1" dirty="0">
                <a:solidFill>
                  <a:schemeClr val="accent6">
                    <a:lumMod val="75000"/>
                  </a:schemeClr>
                </a:solidFill>
              </a:rPr>
              <a:t>RIGHT</a:t>
            </a:r>
            <a:r>
              <a:rPr lang="en-US" dirty="0"/>
              <a:t> pointer, following all </a:t>
            </a:r>
            <a:r>
              <a:rPr lang="en-US" b="1" dirty="0">
                <a:solidFill>
                  <a:schemeClr val="accent6">
                    <a:lumMod val="75000"/>
                  </a:schemeClr>
                </a:solidFill>
              </a:rPr>
              <a:t>right</a:t>
            </a:r>
            <a:r>
              <a:rPr lang="en-US" dirty="0">
                <a:solidFill>
                  <a:schemeClr val="accent6">
                    <a:lumMod val="75000"/>
                  </a:schemeClr>
                </a:solidFill>
              </a:rPr>
              <a:t> </a:t>
            </a:r>
            <a:r>
              <a:rPr lang="en-US" dirty="0"/>
              <a:t>pointers until you reach the last one.  That node (X)  </a:t>
            </a:r>
            <a:r>
              <a:rPr lang="en-US" b="1" dirty="0"/>
              <a:t>will be the largest node</a:t>
            </a:r>
            <a:r>
              <a:rPr lang="en-US" dirty="0"/>
              <a:t> </a:t>
            </a:r>
            <a:r>
              <a:rPr lang="en-US" i="1" dirty="0"/>
              <a:t>on the left side </a:t>
            </a:r>
            <a:r>
              <a:rPr lang="en-US" dirty="0"/>
              <a:t>of the node you want to remove. You can safely make X the new replacement node for the one you are removing, because X</a:t>
            </a:r>
          </a:p>
          <a:p>
            <a:pPr marL="914400" lvl="1" indent="-514350">
              <a:buFont typeface="+mj-lt"/>
              <a:buAutoNum type="arabicPeriod"/>
            </a:pPr>
            <a:r>
              <a:rPr lang="en-US" dirty="0"/>
              <a:t>Is bigger than all other ones on the left side</a:t>
            </a:r>
          </a:p>
          <a:p>
            <a:pPr marL="914400" lvl="1" indent="-514350">
              <a:buFont typeface="+mj-lt"/>
              <a:buAutoNum type="arabicPeriod"/>
            </a:pPr>
            <a:r>
              <a:rPr lang="en-US" dirty="0"/>
              <a:t>But since X was on the left side, it must be smaller than all the ones on the right side of the one to remove</a:t>
            </a:r>
          </a:p>
          <a:p>
            <a:pPr marL="514350" indent="-514350">
              <a:buFont typeface="+mj-lt"/>
              <a:buAutoNum type="arabicPeriod"/>
            </a:pPr>
            <a:r>
              <a:rPr lang="en-US" dirty="0"/>
              <a:t>Now take the key value of X node, and overwrite the key value (and object value if any) of the node you want to remove. You don't remove the node, you overwrite it!)</a:t>
            </a:r>
          </a:p>
          <a:p>
            <a:pPr marL="514350" indent="-514350">
              <a:buFont typeface="+mj-lt"/>
              <a:buAutoNum type="arabicPeriod"/>
            </a:pPr>
            <a:r>
              <a:rPr lang="en-US" dirty="0"/>
              <a:t>Then remove that X node you found (which is now a duplicate). By logic, that X node will have </a:t>
            </a:r>
            <a:r>
              <a:rPr lang="en-US" i="1" dirty="0"/>
              <a:t>no right node </a:t>
            </a:r>
            <a:r>
              <a:rPr lang="en-US" dirty="0"/>
              <a:t>(else you would have kept going right!)</a:t>
            </a:r>
          </a:p>
          <a:p>
            <a:pPr marL="514350" indent="-514350">
              <a:buFont typeface="+mj-lt"/>
              <a:buAutoNum type="arabicPeriod"/>
            </a:pPr>
            <a:r>
              <a:rPr lang="en-US" dirty="0"/>
              <a:t>But it may have a left node.  Either way, its easy to remove it with the same logic we used above for removing nodes with 0 or 1 child.</a:t>
            </a:r>
          </a:p>
        </p:txBody>
      </p:sp>
    </p:spTree>
    <p:extLst>
      <p:ext uri="{BB962C8B-B14F-4D97-AF65-F5344CB8AC3E}">
        <p14:creationId xmlns:p14="http://schemas.microsoft.com/office/powerpoint/2010/main" val="422968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Remove top node with 2 branches</a:t>
            </a:r>
          </a:p>
        </p:txBody>
      </p:sp>
      <p:grpSp>
        <p:nvGrpSpPr>
          <p:cNvPr id="10" name="Group 9"/>
          <p:cNvGrpSpPr/>
          <p:nvPr/>
        </p:nvGrpSpPr>
        <p:grpSpPr>
          <a:xfrm>
            <a:off x="3886200" y="914400"/>
            <a:ext cx="1219200" cy="762000"/>
            <a:chOff x="1219200" y="1752600"/>
            <a:chExt cx="1219200" cy="762000"/>
          </a:xfrm>
        </p:grpSpPr>
        <p:sp>
          <p:nvSpPr>
            <p:cNvPr id="5" name="Rectangle 4"/>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8" name="Rectangle 7"/>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9" name="Rectangle 8"/>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sp>
        <p:nvSpPr>
          <p:cNvPr id="11" name="Rectangle 10"/>
          <p:cNvSpPr/>
          <p:nvPr/>
        </p:nvSpPr>
        <p:spPr>
          <a:xfrm>
            <a:off x="1066800" y="9906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Top</a:t>
            </a:r>
          </a:p>
          <a:p>
            <a:pPr algn="ctr"/>
            <a:r>
              <a:rPr lang="en-US" sz="1400" dirty="0">
                <a:solidFill>
                  <a:schemeClr val="tx1"/>
                </a:solidFill>
              </a:rPr>
              <a:t>Node</a:t>
            </a:r>
          </a:p>
        </p:txBody>
      </p:sp>
      <p:sp>
        <p:nvSpPr>
          <p:cNvPr id="12" name="TextBox 11"/>
          <p:cNvSpPr txBox="1"/>
          <p:nvPr/>
        </p:nvSpPr>
        <p:spPr>
          <a:xfrm>
            <a:off x="990600" y="697468"/>
            <a:ext cx="804836" cy="369332"/>
          </a:xfrm>
          <a:prstGeom prst="rect">
            <a:avLst/>
          </a:prstGeom>
          <a:noFill/>
        </p:spPr>
        <p:txBody>
          <a:bodyPr wrap="none" rtlCol="0">
            <a:spAutoFit/>
          </a:bodyPr>
          <a:lstStyle/>
          <a:p>
            <a:r>
              <a:rPr lang="en-US" dirty="0" err="1"/>
              <a:t>bstTop</a:t>
            </a:r>
            <a:endParaRPr lang="en-US" dirty="0"/>
          </a:p>
        </p:txBody>
      </p:sp>
      <p:grpSp>
        <p:nvGrpSpPr>
          <p:cNvPr id="13" name="Group 12"/>
          <p:cNvGrpSpPr/>
          <p:nvPr/>
        </p:nvGrpSpPr>
        <p:grpSpPr>
          <a:xfrm>
            <a:off x="2057400" y="2057400"/>
            <a:ext cx="1219200" cy="762000"/>
            <a:chOff x="1219200" y="1752600"/>
            <a:chExt cx="1219200" cy="762000"/>
          </a:xfrm>
        </p:grpSpPr>
        <p:sp>
          <p:nvSpPr>
            <p:cNvPr id="14" name="Rectangle 1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5" name="Rectangle 1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16" name="Rectangle 1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17" name="Group 16"/>
          <p:cNvGrpSpPr/>
          <p:nvPr/>
        </p:nvGrpSpPr>
        <p:grpSpPr>
          <a:xfrm>
            <a:off x="6324600" y="2057400"/>
            <a:ext cx="1219200" cy="762000"/>
            <a:chOff x="1219200" y="1752600"/>
            <a:chExt cx="1219200" cy="762000"/>
          </a:xfrm>
        </p:grpSpPr>
        <p:sp>
          <p:nvSpPr>
            <p:cNvPr id="18" name="Rectangle 1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72</a:t>
              </a:r>
            </a:p>
          </p:txBody>
        </p:sp>
        <p:sp>
          <p:nvSpPr>
            <p:cNvPr id="19" name="Rectangle 1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0" name="Rectangle 1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1" name="Group 20"/>
          <p:cNvGrpSpPr/>
          <p:nvPr/>
        </p:nvGrpSpPr>
        <p:grpSpPr>
          <a:xfrm>
            <a:off x="1066800" y="3352800"/>
            <a:ext cx="1219200" cy="762000"/>
            <a:chOff x="1219200" y="1752600"/>
            <a:chExt cx="1219200" cy="762000"/>
          </a:xfrm>
        </p:grpSpPr>
        <p:sp>
          <p:nvSpPr>
            <p:cNvPr id="22" name="Rectangle 21"/>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3" name="Rectangle 22"/>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24" name="Rectangle 23"/>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5" name="Group 24"/>
          <p:cNvGrpSpPr/>
          <p:nvPr/>
        </p:nvGrpSpPr>
        <p:grpSpPr>
          <a:xfrm>
            <a:off x="3733800" y="3352800"/>
            <a:ext cx="1219200" cy="762000"/>
            <a:chOff x="1219200" y="1752600"/>
            <a:chExt cx="1219200" cy="762000"/>
          </a:xfrm>
        </p:grpSpPr>
        <p:sp>
          <p:nvSpPr>
            <p:cNvPr id="26" name="Rectangle 2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p>
          </p:txBody>
        </p:sp>
        <p:sp>
          <p:nvSpPr>
            <p:cNvPr id="27" name="Rectangle 2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28" name="Rectangle 2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29" name="Group 28"/>
          <p:cNvGrpSpPr/>
          <p:nvPr/>
        </p:nvGrpSpPr>
        <p:grpSpPr>
          <a:xfrm>
            <a:off x="5410200" y="3352800"/>
            <a:ext cx="1219200" cy="762000"/>
            <a:chOff x="1219200" y="1752600"/>
            <a:chExt cx="1219200" cy="762000"/>
          </a:xfrm>
        </p:grpSpPr>
        <p:sp>
          <p:nvSpPr>
            <p:cNvPr id="30" name="Rectangle 29"/>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54</a:t>
              </a:r>
            </a:p>
          </p:txBody>
        </p:sp>
        <p:sp>
          <p:nvSpPr>
            <p:cNvPr id="31" name="Rectangle 30"/>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32" name="Rectangle 31"/>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33" name="Group 32"/>
          <p:cNvGrpSpPr/>
          <p:nvPr/>
        </p:nvGrpSpPr>
        <p:grpSpPr>
          <a:xfrm>
            <a:off x="7467600" y="3352800"/>
            <a:ext cx="1219200" cy="762000"/>
            <a:chOff x="1219200" y="1752600"/>
            <a:chExt cx="1219200" cy="762000"/>
          </a:xfrm>
        </p:grpSpPr>
        <p:sp>
          <p:nvSpPr>
            <p:cNvPr id="34" name="Rectangle 3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76</a:t>
              </a:r>
            </a:p>
          </p:txBody>
        </p:sp>
        <p:sp>
          <p:nvSpPr>
            <p:cNvPr id="35" name="Rectangle 3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36" name="Rectangle 3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37" name="Group 36"/>
          <p:cNvGrpSpPr/>
          <p:nvPr/>
        </p:nvGrpSpPr>
        <p:grpSpPr>
          <a:xfrm>
            <a:off x="1752600" y="4572000"/>
            <a:ext cx="1219200" cy="762000"/>
            <a:chOff x="1219200" y="1752600"/>
            <a:chExt cx="1219200" cy="762000"/>
          </a:xfrm>
        </p:grpSpPr>
        <p:sp>
          <p:nvSpPr>
            <p:cNvPr id="38" name="Rectangle 3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39" name="Rectangle 3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40" name="Rectangle 3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45" name="Group 44"/>
          <p:cNvGrpSpPr/>
          <p:nvPr/>
        </p:nvGrpSpPr>
        <p:grpSpPr>
          <a:xfrm>
            <a:off x="6172200" y="4572000"/>
            <a:ext cx="1219200" cy="762000"/>
            <a:chOff x="1219200" y="1752600"/>
            <a:chExt cx="1219200" cy="762000"/>
          </a:xfrm>
        </p:grpSpPr>
        <p:sp>
          <p:nvSpPr>
            <p:cNvPr id="46" name="Rectangle 45"/>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67</a:t>
              </a:r>
            </a:p>
          </p:txBody>
        </p:sp>
        <p:sp>
          <p:nvSpPr>
            <p:cNvPr id="47" name="Rectangle 46"/>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Right Node</a:t>
              </a:r>
            </a:p>
          </p:txBody>
        </p:sp>
        <p:sp>
          <p:nvSpPr>
            <p:cNvPr id="48" name="Rectangle 47"/>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Left Node</a:t>
              </a:r>
            </a:p>
          </p:txBody>
        </p:sp>
      </p:grpSp>
      <p:grpSp>
        <p:nvGrpSpPr>
          <p:cNvPr id="53" name="Group 52"/>
          <p:cNvGrpSpPr/>
          <p:nvPr/>
        </p:nvGrpSpPr>
        <p:grpSpPr>
          <a:xfrm>
            <a:off x="304800" y="4572000"/>
            <a:ext cx="1219200" cy="762000"/>
            <a:chOff x="1219200" y="1752600"/>
            <a:chExt cx="1219200" cy="762000"/>
          </a:xfrm>
        </p:grpSpPr>
        <p:sp>
          <p:nvSpPr>
            <p:cNvPr id="54" name="Rectangle 53"/>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5" name="Rectangle 54"/>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56" name="Rectangle 55"/>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grpSp>
        <p:nvGrpSpPr>
          <p:cNvPr id="57" name="Group 56"/>
          <p:cNvGrpSpPr/>
          <p:nvPr/>
        </p:nvGrpSpPr>
        <p:grpSpPr>
          <a:xfrm>
            <a:off x="3200400" y="4572000"/>
            <a:ext cx="1219200" cy="762000"/>
            <a:chOff x="1219200" y="1752600"/>
            <a:chExt cx="1219200" cy="762000"/>
          </a:xfrm>
        </p:grpSpPr>
        <p:sp>
          <p:nvSpPr>
            <p:cNvPr id="58" name="Rectangle 57"/>
            <p:cNvSpPr/>
            <p:nvPr/>
          </p:nvSpPr>
          <p:spPr>
            <a:xfrm>
              <a:off x="1219200" y="1752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sp>
          <p:nvSpPr>
            <p:cNvPr id="59" name="Rectangle 58"/>
            <p:cNvSpPr/>
            <p:nvPr/>
          </p:nvSpPr>
          <p:spPr>
            <a:xfrm>
              <a:off x="18288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sp>
          <p:nvSpPr>
            <p:cNvPr id="60" name="Rectangle 59"/>
            <p:cNvSpPr/>
            <p:nvPr/>
          </p:nvSpPr>
          <p:spPr>
            <a:xfrm>
              <a:off x="1219200" y="2057400"/>
              <a:ext cx="60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Null</a:t>
              </a:r>
            </a:p>
          </p:txBody>
        </p:sp>
      </p:grpSp>
      <p:cxnSp>
        <p:nvCxnSpPr>
          <p:cNvPr id="62" name="Straight Arrow Connector 61"/>
          <p:cNvCxnSpPr>
            <a:stCxn id="11" idx="3"/>
          </p:cNvCxnSpPr>
          <p:nvPr/>
        </p:nvCxnSpPr>
        <p:spPr>
          <a:xfrm>
            <a:off x="1676400" y="1219200"/>
            <a:ext cx="2209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4" idx="0"/>
          </p:cNvCxnSpPr>
          <p:nvPr/>
        </p:nvCxnSpPr>
        <p:spPr>
          <a:xfrm flipH="1">
            <a:off x="2667000" y="1676400"/>
            <a:ext cx="1219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8" idx="0"/>
          </p:cNvCxnSpPr>
          <p:nvPr/>
        </p:nvCxnSpPr>
        <p:spPr>
          <a:xfrm>
            <a:off x="5105400" y="1676400"/>
            <a:ext cx="18288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4" idx="0"/>
          </p:cNvCxnSpPr>
          <p:nvPr/>
        </p:nvCxnSpPr>
        <p:spPr>
          <a:xfrm>
            <a:off x="7543800" y="28194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2" idx="0"/>
          </p:cNvCxnSpPr>
          <p:nvPr/>
        </p:nvCxnSpPr>
        <p:spPr>
          <a:xfrm flipH="1">
            <a:off x="1676400" y="2819400"/>
            <a:ext cx="3810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6" idx="0"/>
          </p:cNvCxnSpPr>
          <p:nvPr/>
        </p:nvCxnSpPr>
        <p:spPr>
          <a:xfrm>
            <a:off x="3276600" y="2819400"/>
            <a:ext cx="10668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0"/>
          </p:cNvCxnSpPr>
          <p:nvPr/>
        </p:nvCxnSpPr>
        <p:spPr>
          <a:xfrm flipH="1">
            <a:off x="6019800" y="2819400"/>
            <a:ext cx="533400"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6" idx="0"/>
          </p:cNvCxnSpPr>
          <p:nvPr/>
        </p:nvCxnSpPr>
        <p:spPr>
          <a:xfrm>
            <a:off x="6629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914400" y="4114800"/>
            <a:ext cx="1524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0"/>
          </p:cNvCxnSpPr>
          <p:nvPr/>
        </p:nvCxnSpPr>
        <p:spPr>
          <a:xfrm>
            <a:off x="22860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58" idx="0"/>
          </p:cNvCxnSpPr>
          <p:nvPr/>
        </p:nvCxnSpPr>
        <p:spPr>
          <a:xfrm>
            <a:off x="3733800" y="4114800"/>
            <a:ext cx="76200"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3004457" y="1436914"/>
            <a:ext cx="1744825" cy="2397968"/>
          </a:xfrm>
          <a:custGeom>
            <a:avLst/>
            <a:gdLst>
              <a:gd name="connsiteX0" fmla="*/ 979714 w 1744825"/>
              <a:gd name="connsiteY0" fmla="*/ 0 h 2397968"/>
              <a:gd name="connsiteX1" fmla="*/ 1007706 w 1744825"/>
              <a:gd name="connsiteY1" fmla="*/ 46653 h 2397968"/>
              <a:gd name="connsiteX2" fmla="*/ 942392 w 1744825"/>
              <a:gd name="connsiteY2" fmla="*/ 9331 h 2397968"/>
              <a:gd name="connsiteX3" fmla="*/ 970384 w 1744825"/>
              <a:gd name="connsiteY3" fmla="*/ 0 h 2397968"/>
              <a:gd name="connsiteX4" fmla="*/ 961053 w 1744825"/>
              <a:gd name="connsiteY4" fmla="*/ 46653 h 2397968"/>
              <a:gd name="connsiteX5" fmla="*/ 914400 w 1744825"/>
              <a:gd name="connsiteY5" fmla="*/ 27992 h 2397968"/>
              <a:gd name="connsiteX6" fmla="*/ 690465 w 1744825"/>
              <a:gd name="connsiteY6" fmla="*/ 186613 h 2397968"/>
              <a:gd name="connsiteX7" fmla="*/ 597159 w 1744825"/>
              <a:gd name="connsiteY7" fmla="*/ 261257 h 2397968"/>
              <a:gd name="connsiteX8" fmla="*/ 569167 w 1744825"/>
              <a:gd name="connsiteY8" fmla="*/ 289249 h 2397968"/>
              <a:gd name="connsiteX9" fmla="*/ 494523 w 1744825"/>
              <a:gd name="connsiteY9" fmla="*/ 335902 h 2397968"/>
              <a:gd name="connsiteX10" fmla="*/ 401216 w 1744825"/>
              <a:gd name="connsiteY10" fmla="*/ 401217 h 2397968"/>
              <a:gd name="connsiteX11" fmla="*/ 251927 w 1744825"/>
              <a:gd name="connsiteY11" fmla="*/ 531845 h 2397968"/>
              <a:gd name="connsiteX12" fmla="*/ 83976 w 1744825"/>
              <a:gd name="connsiteY12" fmla="*/ 765110 h 2397968"/>
              <a:gd name="connsiteX13" fmla="*/ 74645 w 1744825"/>
              <a:gd name="connsiteY13" fmla="*/ 793102 h 2397968"/>
              <a:gd name="connsiteX14" fmla="*/ 46653 w 1744825"/>
              <a:gd name="connsiteY14" fmla="*/ 858417 h 2397968"/>
              <a:gd name="connsiteX15" fmla="*/ 0 w 1744825"/>
              <a:gd name="connsiteY15" fmla="*/ 1184988 h 2397968"/>
              <a:gd name="connsiteX16" fmla="*/ 18661 w 1744825"/>
              <a:gd name="connsiteY16" fmla="*/ 1268964 h 2397968"/>
              <a:gd name="connsiteX17" fmla="*/ 37323 w 1744825"/>
              <a:gd name="connsiteY17" fmla="*/ 1287625 h 2397968"/>
              <a:gd name="connsiteX18" fmla="*/ 121298 w 1744825"/>
              <a:gd name="connsiteY18" fmla="*/ 1390262 h 2397968"/>
              <a:gd name="connsiteX19" fmla="*/ 559837 w 1744825"/>
              <a:gd name="connsiteY19" fmla="*/ 1642188 h 2397968"/>
              <a:gd name="connsiteX20" fmla="*/ 699796 w 1744825"/>
              <a:gd name="connsiteY20" fmla="*/ 1698172 h 2397968"/>
              <a:gd name="connsiteX21" fmla="*/ 727788 w 1744825"/>
              <a:gd name="connsiteY21" fmla="*/ 1716833 h 2397968"/>
              <a:gd name="connsiteX22" fmla="*/ 1184988 w 1744825"/>
              <a:gd name="connsiteY22" fmla="*/ 1884784 h 2397968"/>
              <a:gd name="connsiteX23" fmla="*/ 1315616 w 1744825"/>
              <a:gd name="connsiteY23" fmla="*/ 1922106 h 2397968"/>
              <a:gd name="connsiteX24" fmla="*/ 1446245 w 1744825"/>
              <a:gd name="connsiteY24" fmla="*/ 1950098 h 2397968"/>
              <a:gd name="connsiteX25" fmla="*/ 1642188 w 1744825"/>
              <a:gd name="connsiteY25" fmla="*/ 2034074 h 2397968"/>
              <a:gd name="connsiteX26" fmla="*/ 1670180 w 1744825"/>
              <a:gd name="connsiteY26" fmla="*/ 2080727 h 2397968"/>
              <a:gd name="connsiteX27" fmla="*/ 1698172 w 1744825"/>
              <a:gd name="connsiteY27" fmla="*/ 2202025 h 2397968"/>
              <a:gd name="connsiteX28" fmla="*/ 1688841 w 1744825"/>
              <a:gd name="connsiteY28" fmla="*/ 2351315 h 2397968"/>
              <a:gd name="connsiteX29" fmla="*/ 1660849 w 1744825"/>
              <a:gd name="connsiteY29" fmla="*/ 2323323 h 2397968"/>
              <a:gd name="connsiteX30" fmla="*/ 1679510 w 1744825"/>
              <a:gd name="connsiteY30" fmla="*/ 2369976 h 2397968"/>
              <a:gd name="connsiteX31" fmla="*/ 1688841 w 1744825"/>
              <a:gd name="connsiteY31" fmla="*/ 2397968 h 2397968"/>
              <a:gd name="connsiteX32" fmla="*/ 1707502 w 1744825"/>
              <a:gd name="connsiteY32" fmla="*/ 2360645 h 2397968"/>
              <a:gd name="connsiteX33" fmla="*/ 1735494 w 1744825"/>
              <a:gd name="connsiteY33" fmla="*/ 2341984 h 2397968"/>
              <a:gd name="connsiteX34" fmla="*/ 1744825 w 1744825"/>
              <a:gd name="connsiteY34" fmla="*/ 2332653 h 239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44825" h="2397968">
                <a:moveTo>
                  <a:pt x="979714" y="0"/>
                </a:moveTo>
                <a:cubicBezTo>
                  <a:pt x="989045" y="15551"/>
                  <a:pt x="1025300" y="42254"/>
                  <a:pt x="1007706" y="46653"/>
                </a:cubicBezTo>
                <a:cubicBezTo>
                  <a:pt x="983380" y="52735"/>
                  <a:pt x="958056" y="28911"/>
                  <a:pt x="942392" y="9331"/>
                </a:cubicBezTo>
                <a:cubicBezTo>
                  <a:pt x="936248" y="1651"/>
                  <a:pt x="961053" y="3110"/>
                  <a:pt x="970384" y="0"/>
                </a:cubicBezTo>
                <a:cubicBezTo>
                  <a:pt x="967274" y="15551"/>
                  <a:pt x="975238" y="39561"/>
                  <a:pt x="961053" y="46653"/>
                </a:cubicBezTo>
                <a:cubicBezTo>
                  <a:pt x="946072" y="54143"/>
                  <a:pt x="929277" y="20297"/>
                  <a:pt x="914400" y="27992"/>
                </a:cubicBezTo>
                <a:cubicBezTo>
                  <a:pt x="833151" y="70017"/>
                  <a:pt x="764161" y="132425"/>
                  <a:pt x="690465" y="186613"/>
                </a:cubicBezTo>
                <a:cubicBezTo>
                  <a:pt x="658376" y="210208"/>
                  <a:pt x="625323" y="233093"/>
                  <a:pt x="597159" y="261257"/>
                </a:cubicBezTo>
                <a:cubicBezTo>
                  <a:pt x="587828" y="270588"/>
                  <a:pt x="579839" y="281488"/>
                  <a:pt x="569167" y="289249"/>
                </a:cubicBezTo>
                <a:cubicBezTo>
                  <a:pt x="545438" y="306507"/>
                  <a:pt x="518936" y="319626"/>
                  <a:pt x="494523" y="335902"/>
                </a:cubicBezTo>
                <a:cubicBezTo>
                  <a:pt x="462934" y="356961"/>
                  <a:pt x="431588" y="378438"/>
                  <a:pt x="401216" y="401217"/>
                </a:cubicBezTo>
                <a:cubicBezTo>
                  <a:pt x="349787" y="439789"/>
                  <a:pt x="294673" y="482523"/>
                  <a:pt x="251927" y="531845"/>
                </a:cubicBezTo>
                <a:cubicBezTo>
                  <a:pt x="194436" y="598180"/>
                  <a:pt x="130242" y="697814"/>
                  <a:pt x="83976" y="765110"/>
                </a:cubicBezTo>
                <a:cubicBezTo>
                  <a:pt x="80866" y="774441"/>
                  <a:pt x="78298" y="783970"/>
                  <a:pt x="74645" y="793102"/>
                </a:cubicBezTo>
                <a:cubicBezTo>
                  <a:pt x="65848" y="815095"/>
                  <a:pt x="51979" y="835337"/>
                  <a:pt x="46653" y="858417"/>
                </a:cubicBezTo>
                <a:cubicBezTo>
                  <a:pt x="30373" y="928963"/>
                  <a:pt x="9707" y="1107333"/>
                  <a:pt x="0" y="1184988"/>
                </a:cubicBezTo>
                <a:cubicBezTo>
                  <a:pt x="6220" y="1212980"/>
                  <a:pt x="8861" y="1242016"/>
                  <a:pt x="18661" y="1268964"/>
                </a:cubicBezTo>
                <a:cubicBezTo>
                  <a:pt x="21667" y="1277231"/>
                  <a:pt x="31641" y="1280909"/>
                  <a:pt x="37323" y="1287625"/>
                </a:cubicBezTo>
                <a:cubicBezTo>
                  <a:pt x="65876" y="1321370"/>
                  <a:pt x="89250" y="1359816"/>
                  <a:pt x="121298" y="1390262"/>
                </a:cubicBezTo>
                <a:cubicBezTo>
                  <a:pt x="214315" y="1478627"/>
                  <a:pt x="521748" y="1626952"/>
                  <a:pt x="559837" y="1642188"/>
                </a:cubicBezTo>
                <a:cubicBezTo>
                  <a:pt x="606490" y="1660849"/>
                  <a:pt x="653880" y="1677765"/>
                  <a:pt x="699796" y="1698172"/>
                </a:cubicBezTo>
                <a:cubicBezTo>
                  <a:pt x="710043" y="1702726"/>
                  <a:pt x="717562" y="1712231"/>
                  <a:pt x="727788" y="1716833"/>
                </a:cubicBezTo>
                <a:cubicBezTo>
                  <a:pt x="856471" y="1774740"/>
                  <a:pt x="1066547" y="1850944"/>
                  <a:pt x="1184988" y="1884784"/>
                </a:cubicBezTo>
                <a:cubicBezTo>
                  <a:pt x="1228531" y="1897225"/>
                  <a:pt x="1271683" y="1911123"/>
                  <a:pt x="1315616" y="1922106"/>
                </a:cubicBezTo>
                <a:cubicBezTo>
                  <a:pt x="1358818" y="1932906"/>
                  <a:pt x="1403864" y="1936427"/>
                  <a:pt x="1446245" y="1950098"/>
                </a:cubicBezTo>
                <a:cubicBezTo>
                  <a:pt x="1531517" y="1977605"/>
                  <a:pt x="1574692" y="2000327"/>
                  <a:pt x="1642188" y="2034074"/>
                </a:cubicBezTo>
                <a:cubicBezTo>
                  <a:pt x="1651519" y="2049625"/>
                  <a:pt x="1663670" y="2063800"/>
                  <a:pt x="1670180" y="2080727"/>
                </a:cubicBezTo>
                <a:cubicBezTo>
                  <a:pt x="1679556" y="2105106"/>
                  <a:pt x="1691930" y="2170818"/>
                  <a:pt x="1698172" y="2202025"/>
                </a:cubicBezTo>
                <a:cubicBezTo>
                  <a:pt x="1695062" y="2251788"/>
                  <a:pt x="1703504" y="2303659"/>
                  <a:pt x="1688841" y="2351315"/>
                </a:cubicBezTo>
                <a:cubicBezTo>
                  <a:pt x="1684960" y="2363927"/>
                  <a:pt x="1666750" y="2311521"/>
                  <a:pt x="1660849" y="2323323"/>
                </a:cubicBezTo>
                <a:cubicBezTo>
                  <a:pt x="1653358" y="2338304"/>
                  <a:pt x="1673629" y="2354294"/>
                  <a:pt x="1679510" y="2369976"/>
                </a:cubicBezTo>
                <a:cubicBezTo>
                  <a:pt x="1682963" y="2379185"/>
                  <a:pt x="1685731" y="2388637"/>
                  <a:pt x="1688841" y="2397968"/>
                </a:cubicBezTo>
                <a:cubicBezTo>
                  <a:pt x="1695061" y="2385527"/>
                  <a:pt x="1698597" y="2371331"/>
                  <a:pt x="1707502" y="2360645"/>
                </a:cubicBezTo>
                <a:cubicBezTo>
                  <a:pt x="1714681" y="2352030"/>
                  <a:pt x="1726523" y="2348712"/>
                  <a:pt x="1735494" y="2341984"/>
                </a:cubicBezTo>
                <a:cubicBezTo>
                  <a:pt x="1739013" y="2339345"/>
                  <a:pt x="1741715" y="2335763"/>
                  <a:pt x="1744825" y="2332653"/>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5562600"/>
            <a:ext cx="7691208" cy="1200329"/>
          </a:xfrm>
          <a:prstGeom prst="rect">
            <a:avLst/>
          </a:prstGeom>
          <a:noFill/>
        </p:spPr>
        <p:txBody>
          <a:bodyPr wrap="none" rtlCol="0">
            <a:spAutoFit/>
          </a:bodyPr>
          <a:lstStyle/>
          <a:p>
            <a:r>
              <a:rPr lang="en-US" dirty="0">
                <a:solidFill>
                  <a:schemeClr val="accent6">
                    <a:lumMod val="50000"/>
                  </a:schemeClr>
                </a:solidFill>
              </a:rPr>
              <a:t>23 is bigger than all other nodes on the left side</a:t>
            </a:r>
          </a:p>
          <a:p>
            <a:r>
              <a:rPr lang="en-US" dirty="0">
                <a:solidFill>
                  <a:schemeClr val="accent6">
                    <a:lumMod val="50000"/>
                  </a:schemeClr>
                </a:solidFill>
              </a:rPr>
              <a:t>And since it is on the left side, it must be smaller than all nodes on the right side</a:t>
            </a:r>
          </a:p>
          <a:p>
            <a:r>
              <a:rPr lang="en-US" dirty="0">
                <a:solidFill>
                  <a:srgbClr val="FF0000"/>
                </a:solidFill>
              </a:rPr>
              <a:t>So copy it to the top as the new junction node</a:t>
            </a:r>
          </a:p>
          <a:p>
            <a:r>
              <a:rPr lang="en-US" dirty="0">
                <a:solidFill>
                  <a:srgbClr val="7030A0"/>
                </a:solidFill>
              </a:rPr>
              <a:t>And then delete it at its old location, which is always a one left node operation.</a:t>
            </a:r>
          </a:p>
        </p:txBody>
      </p:sp>
      <p:sp>
        <p:nvSpPr>
          <p:cNvPr id="7" name="Freeform 6"/>
          <p:cNvSpPr/>
          <p:nvPr/>
        </p:nvSpPr>
        <p:spPr>
          <a:xfrm>
            <a:off x="3422571" y="1688841"/>
            <a:ext cx="1718835" cy="2705877"/>
          </a:xfrm>
          <a:custGeom>
            <a:avLst/>
            <a:gdLst>
              <a:gd name="connsiteX0" fmla="*/ 925494 w 1718835"/>
              <a:gd name="connsiteY0" fmla="*/ 1427583 h 2705877"/>
              <a:gd name="connsiteX1" fmla="*/ 496286 w 1718835"/>
              <a:gd name="connsiteY1" fmla="*/ 1436914 h 2705877"/>
              <a:gd name="connsiteX2" fmla="*/ 76409 w 1718835"/>
              <a:gd name="connsiteY2" fmla="*/ 1642188 h 2705877"/>
              <a:gd name="connsiteX3" fmla="*/ 1764 w 1718835"/>
              <a:gd name="connsiteY3" fmla="*/ 1819469 h 2705877"/>
              <a:gd name="connsiteX4" fmla="*/ 123062 w 1718835"/>
              <a:gd name="connsiteY4" fmla="*/ 2220686 h 2705877"/>
              <a:gd name="connsiteX5" fmla="*/ 263021 w 1718835"/>
              <a:gd name="connsiteY5" fmla="*/ 2341983 h 2705877"/>
              <a:gd name="connsiteX6" fmla="*/ 402980 w 1718835"/>
              <a:gd name="connsiteY6" fmla="*/ 2425959 h 2705877"/>
              <a:gd name="connsiteX7" fmla="*/ 514947 w 1718835"/>
              <a:gd name="connsiteY7" fmla="*/ 2509935 h 2705877"/>
              <a:gd name="connsiteX8" fmla="*/ 850849 w 1718835"/>
              <a:gd name="connsiteY8" fmla="*/ 2649894 h 2705877"/>
              <a:gd name="connsiteX9" fmla="*/ 1037462 w 1718835"/>
              <a:gd name="connsiteY9" fmla="*/ 2696547 h 2705877"/>
              <a:gd name="connsiteX10" fmla="*/ 1214743 w 1718835"/>
              <a:gd name="connsiteY10" fmla="*/ 2705877 h 2705877"/>
              <a:gd name="connsiteX11" fmla="*/ 1466670 w 1718835"/>
              <a:gd name="connsiteY11" fmla="*/ 2631232 h 2705877"/>
              <a:gd name="connsiteX12" fmla="*/ 1569307 w 1718835"/>
              <a:gd name="connsiteY12" fmla="*/ 2500604 h 2705877"/>
              <a:gd name="connsiteX13" fmla="*/ 1718596 w 1718835"/>
              <a:gd name="connsiteY13" fmla="*/ 2136710 h 2705877"/>
              <a:gd name="connsiteX14" fmla="*/ 1709266 w 1718835"/>
              <a:gd name="connsiteY14" fmla="*/ 1894114 h 2705877"/>
              <a:gd name="connsiteX15" fmla="*/ 1513323 w 1718835"/>
              <a:gd name="connsiteY15" fmla="*/ 1511559 h 2705877"/>
              <a:gd name="connsiteX16" fmla="*/ 1429347 w 1718835"/>
              <a:gd name="connsiteY16" fmla="*/ 1427583 h 2705877"/>
              <a:gd name="connsiteX17" fmla="*/ 1354702 w 1718835"/>
              <a:gd name="connsiteY17" fmla="*/ 1399592 h 2705877"/>
              <a:gd name="connsiteX18" fmla="*/ 1121437 w 1718835"/>
              <a:gd name="connsiteY18" fmla="*/ 1352939 h 2705877"/>
              <a:gd name="connsiteX19" fmla="*/ 916164 w 1718835"/>
              <a:gd name="connsiteY19" fmla="*/ 1362269 h 2705877"/>
              <a:gd name="connsiteX20" fmla="*/ 878841 w 1718835"/>
              <a:gd name="connsiteY20" fmla="*/ 1371600 h 2705877"/>
              <a:gd name="connsiteX21" fmla="*/ 766874 w 1718835"/>
              <a:gd name="connsiteY21" fmla="*/ 1436914 h 2705877"/>
              <a:gd name="connsiteX22" fmla="*/ 972147 w 1718835"/>
              <a:gd name="connsiteY22" fmla="*/ 1352939 h 2705877"/>
              <a:gd name="connsiteX23" fmla="*/ 1065453 w 1718835"/>
              <a:gd name="connsiteY23" fmla="*/ 1268963 h 2705877"/>
              <a:gd name="connsiteX24" fmla="*/ 1130768 w 1718835"/>
              <a:gd name="connsiteY24" fmla="*/ 1156996 h 2705877"/>
              <a:gd name="connsiteX25" fmla="*/ 1224074 w 1718835"/>
              <a:gd name="connsiteY25" fmla="*/ 905069 h 2705877"/>
              <a:gd name="connsiteX26" fmla="*/ 1233405 w 1718835"/>
              <a:gd name="connsiteY26" fmla="*/ 802432 h 2705877"/>
              <a:gd name="connsiteX27" fmla="*/ 1252066 w 1718835"/>
              <a:gd name="connsiteY27" fmla="*/ 737118 h 2705877"/>
              <a:gd name="connsiteX28" fmla="*/ 1308049 w 1718835"/>
              <a:gd name="connsiteY28" fmla="*/ 597159 h 2705877"/>
              <a:gd name="connsiteX29" fmla="*/ 1326711 w 1718835"/>
              <a:gd name="connsiteY29" fmla="*/ 503853 h 2705877"/>
              <a:gd name="connsiteX30" fmla="*/ 1336041 w 1718835"/>
              <a:gd name="connsiteY30" fmla="*/ 466530 h 2705877"/>
              <a:gd name="connsiteX31" fmla="*/ 1326711 w 1718835"/>
              <a:gd name="connsiteY31" fmla="*/ 326571 h 2705877"/>
              <a:gd name="connsiteX32" fmla="*/ 1280058 w 1718835"/>
              <a:gd name="connsiteY32" fmla="*/ 214604 h 2705877"/>
              <a:gd name="connsiteX33" fmla="*/ 1261396 w 1718835"/>
              <a:gd name="connsiteY33" fmla="*/ 167951 h 2705877"/>
              <a:gd name="connsiteX34" fmla="*/ 1242735 w 1718835"/>
              <a:gd name="connsiteY34" fmla="*/ 130628 h 2705877"/>
              <a:gd name="connsiteX35" fmla="*/ 1224074 w 1718835"/>
              <a:gd name="connsiteY35" fmla="*/ 74645 h 2705877"/>
              <a:gd name="connsiteX36" fmla="*/ 1196082 w 1718835"/>
              <a:gd name="connsiteY36" fmla="*/ 0 h 2705877"/>
              <a:gd name="connsiteX37" fmla="*/ 1121437 w 1718835"/>
              <a:gd name="connsiteY37" fmla="*/ 93306 h 2705877"/>
              <a:gd name="connsiteX38" fmla="*/ 1065453 w 1718835"/>
              <a:gd name="connsiteY38" fmla="*/ 177281 h 2705877"/>
              <a:gd name="connsiteX39" fmla="*/ 1102776 w 1718835"/>
              <a:gd name="connsiteY39" fmla="*/ 46653 h 2705877"/>
              <a:gd name="connsiteX40" fmla="*/ 1242735 w 1718835"/>
              <a:gd name="connsiteY40" fmla="*/ 83975 h 2705877"/>
              <a:gd name="connsiteX41" fmla="*/ 1280058 w 1718835"/>
              <a:gd name="connsiteY41" fmla="*/ 102637 h 2705877"/>
              <a:gd name="connsiteX42" fmla="*/ 1429347 w 1718835"/>
              <a:gd name="connsiteY42" fmla="*/ 158620 h 2705877"/>
              <a:gd name="connsiteX43" fmla="*/ 1494662 w 1718835"/>
              <a:gd name="connsiteY43" fmla="*/ 195943 h 27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8835" h="2705877">
                <a:moveTo>
                  <a:pt x="925494" y="1427583"/>
                </a:moveTo>
                <a:cubicBezTo>
                  <a:pt x="804215" y="1422530"/>
                  <a:pt x="618424" y="1404926"/>
                  <a:pt x="496286" y="1436914"/>
                </a:cubicBezTo>
                <a:cubicBezTo>
                  <a:pt x="424000" y="1455846"/>
                  <a:pt x="120624" y="1619196"/>
                  <a:pt x="76409" y="1642188"/>
                </a:cubicBezTo>
                <a:cubicBezTo>
                  <a:pt x="51527" y="1701282"/>
                  <a:pt x="7319" y="1755592"/>
                  <a:pt x="1764" y="1819469"/>
                </a:cubicBezTo>
                <a:cubicBezTo>
                  <a:pt x="-9792" y="1952366"/>
                  <a:pt x="35968" y="2115448"/>
                  <a:pt x="123062" y="2220686"/>
                </a:cubicBezTo>
                <a:cubicBezTo>
                  <a:pt x="162423" y="2268247"/>
                  <a:pt x="213237" y="2305475"/>
                  <a:pt x="263021" y="2341983"/>
                </a:cubicBezTo>
                <a:cubicBezTo>
                  <a:pt x="306895" y="2374157"/>
                  <a:pt x="357711" y="2395780"/>
                  <a:pt x="402980" y="2425959"/>
                </a:cubicBezTo>
                <a:cubicBezTo>
                  <a:pt x="441798" y="2451838"/>
                  <a:pt x="474602" y="2486509"/>
                  <a:pt x="514947" y="2509935"/>
                </a:cubicBezTo>
                <a:cubicBezTo>
                  <a:pt x="606397" y="2563035"/>
                  <a:pt x="747620" y="2619204"/>
                  <a:pt x="850849" y="2649894"/>
                </a:cubicBezTo>
                <a:cubicBezTo>
                  <a:pt x="912309" y="2668166"/>
                  <a:pt x="974089" y="2686797"/>
                  <a:pt x="1037462" y="2696547"/>
                </a:cubicBezTo>
                <a:cubicBezTo>
                  <a:pt x="1095949" y="2705545"/>
                  <a:pt x="1155649" y="2702767"/>
                  <a:pt x="1214743" y="2705877"/>
                </a:cubicBezTo>
                <a:cubicBezTo>
                  <a:pt x="1298719" y="2680995"/>
                  <a:pt x="1390872" y="2675115"/>
                  <a:pt x="1466670" y="2631232"/>
                </a:cubicBezTo>
                <a:cubicBezTo>
                  <a:pt x="1514593" y="2603487"/>
                  <a:pt x="1537439" y="2545890"/>
                  <a:pt x="1569307" y="2500604"/>
                </a:cubicBezTo>
                <a:cubicBezTo>
                  <a:pt x="1675023" y="2350375"/>
                  <a:pt x="1653637" y="2347826"/>
                  <a:pt x="1718596" y="2136710"/>
                </a:cubicBezTo>
                <a:cubicBezTo>
                  <a:pt x="1715486" y="2055845"/>
                  <a:pt x="1725448" y="1973405"/>
                  <a:pt x="1709266" y="1894114"/>
                </a:cubicBezTo>
                <a:cubicBezTo>
                  <a:pt x="1681611" y="1758606"/>
                  <a:pt x="1597092" y="1619262"/>
                  <a:pt x="1513323" y="1511559"/>
                </a:cubicBezTo>
                <a:cubicBezTo>
                  <a:pt x="1489019" y="1480311"/>
                  <a:pt x="1461688" y="1450412"/>
                  <a:pt x="1429347" y="1427583"/>
                </a:cubicBezTo>
                <a:cubicBezTo>
                  <a:pt x="1407637" y="1412259"/>
                  <a:pt x="1380528" y="1405853"/>
                  <a:pt x="1354702" y="1399592"/>
                </a:cubicBezTo>
                <a:cubicBezTo>
                  <a:pt x="1277639" y="1380910"/>
                  <a:pt x="1199192" y="1368490"/>
                  <a:pt x="1121437" y="1352939"/>
                </a:cubicBezTo>
                <a:cubicBezTo>
                  <a:pt x="1053013" y="1356049"/>
                  <a:pt x="984457" y="1357016"/>
                  <a:pt x="916164" y="1362269"/>
                </a:cubicBezTo>
                <a:cubicBezTo>
                  <a:pt x="903378" y="1363253"/>
                  <a:pt x="890311" y="1365865"/>
                  <a:pt x="878841" y="1371600"/>
                </a:cubicBezTo>
                <a:cubicBezTo>
                  <a:pt x="840194" y="1390923"/>
                  <a:pt x="724505" y="1445388"/>
                  <a:pt x="766874" y="1436914"/>
                </a:cubicBezTo>
                <a:cubicBezTo>
                  <a:pt x="839367" y="1422416"/>
                  <a:pt x="903723" y="1380931"/>
                  <a:pt x="972147" y="1352939"/>
                </a:cubicBezTo>
                <a:cubicBezTo>
                  <a:pt x="1003249" y="1324947"/>
                  <a:pt x="1039125" y="1301486"/>
                  <a:pt x="1065453" y="1268963"/>
                </a:cubicBezTo>
                <a:cubicBezTo>
                  <a:pt x="1092640" y="1235380"/>
                  <a:pt x="1111445" y="1195643"/>
                  <a:pt x="1130768" y="1156996"/>
                </a:cubicBezTo>
                <a:cubicBezTo>
                  <a:pt x="1196661" y="1025210"/>
                  <a:pt x="1190691" y="1027471"/>
                  <a:pt x="1224074" y="905069"/>
                </a:cubicBezTo>
                <a:cubicBezTo>
                  <a:pt x="1227184" y="870857"/>
                  <a:pt x="1227757" y="836318"/>
                  <a:pt x="1233405" y="802432"/>
                </a:cubicBezTo>
                <a:cubicBezTo>
                  <a:pt x="1237127" y="780098"/>
                  <a:pt x="1245407" y="758759"/>
                  <a:pt x="1252066" y="737118"/>
                </a:cubicBezTo>
                <a:cubicBezTo>
                  <a:pt x="1273326" y="668022"/>
                  <a:pt x="1273775" y="674276"/>
                  <a:pt x="1308049" y="597159"/>
                </a:cubicBezTo>
                <a:cubicBezTo>
                  <a:pt x="1314270" y="566057"/>
                  <a:pt x="1320065" y="534867"/>
                  <a:pt x="1326711" y="503853"/>
                </a:cubicBezTo>
                <a:cubicBezTo>
                  <a:pt x="1329398" y="491314"/>
                  <a:pt x="1336041" y="479354"/>
                  <a:pt x="1336041" y="466530"/>
                </a:cubicBezTo>
                <a:cubicBezTo>
                  <a:pt x="1336041" y="419773"/>
                  <a:pt x="1333323" y="372858"/>
                  <a:pt x="1326711" y="326571"/>
                </a:cubicBezTo>
                <a:cubicBezTo>
                  <a:pt x="1321057" y="286994"/>
                  <a:pt x="1296050" y="249787"/>
                  <a:pt x="1280058" y="214604"/>
                </a:cubicBezTo>
                <a:cubicBezTo>
                  <a:pt x="1273127" y="199356"/>
                  <a:pt x="1268198" y="183256"/>
                  <a:pt x="1261396" y="167951"/>
                </a:cubicBezTo>
                <a:cubicBezTo>
                  <a:pt x="1255747" y="155240"/>
                  <a:pt x="1247901" y="143543"/>
                  <a:pt x="1242735" y="130628"/>
                </a:cubicBezTo>
                <a:cubicBezTo>
                  <a:pt x="1235430" y="112364"/>
                  <a:pt x="1232871" y="92239"/>
                  <a:pt x="1224074" y="74645"/>
                </a:cubicBezTo>
                <a:cubicBezTo>
                  <a:pt x="1199678" y="25852"/>
                  <a:pt x="1208787" y="50816"/>
                  <a:pt x="1196082" y="0"/>
                </a:cubicBezTo>
                <a:cubicBezTo>
                  <a:pt x="1171200" y="31102"/>
                  <a:pt x="1145064" y="61241"/>
                  <a:pt x="1121437" y="93306"/>
                </a:cubicBezTo>
                <a:cubicBezTo>
                  <a:pt x="1101481" y="120390"/>
                  <a:pt x="1077947" y="208517"/>
                  <a:pt x="1065453" y="177281"/>
                </a:cubicBezTo>
                <a:cubicBezTo>
                  <a:pt x="1048635" y="135235"/>
                  <a:pt x="1090335" y="90196"/>
                  <a:pt x="1102776" y="46653"/>
                </a:cubicBezTo>
                <a:cubicBezTo>
                  <a:pt x="1149429" y="59094"/>
                  <a:pt x="1196693" y="69435"/>
                  <a:pt x="1242735" y="83975"/>
                </a:cubicBezTo>
                <a:cubicBezTo>
                  <a:pt x="1255999" y="88164"/>
                  <a:pt x="1267143" y="97471"/>
                  <a:pt x="1280058" y="102637"/>
                </a:cubicBezTo>
                <a:cubicBezTo>
                  <a:pt x="1329404" y="122375"/>
                  <a:pt x="1380608" y="137429"/>
                  <a:pt x="1429347" y="158620"/>
                </a:cubicBezTo>
                <a:cubicBezTo>
                  <a:pt x="1452343" y="168618"/>
                  <a:pt x="1494662" y="195943"/>
                  <a:pt x="1494662" y="19594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2677886" y="2388524"/>
            <a:ext cx="830424" cy="2158615"/>
          </a:xfrm>
          <a:custGeom>
            <a:avLst/>
            <a:gdLst>
              <a:gd name="connsiteX0" fmla="*/ 569167 w 830424"/>
              <a:gd name="connsiteY0" fmla="*/ 158733 h 2158615"/>
              <a:gd name="connsiteX1" fmla="*/ 475861 w 830424"/>
              <a:gd name="connsiteY1" fmla="*/ 46766 h 2158615"/>
              <a:gd name="connsiteX2" fmla="*/ 46653 w 830424"/>
              <a:gd name="connsiteY2" fmla="*/ 56096 h 2158615"/>
              <a:gd name="connsiteX3" fmla="*/ 18661 w 830424"/>
              <a:gd name="connsiteY3" fmla="*/ 130741 h 2158615"/>
              <a:gd name="connsiteX4" fmla="*/ 0 w 830424"/>
              <a:gd name="connsiteY4" fmla="*/ 298692 h 2158615"/>
              <a:gd name="connsiteX5" fmla="*/ 18661 w 830424"/>
              <a:gd name="connsiteY5" fmla="*/ 391998 h 2158615"/>
              <a:gd name="connsiteX6" fmla="*/ 186612 w 830424"/>
              <a:gd name="connsiteY6" fmla="*/ 606603 h 2158615"/>
              <a:gd name="connsiteX7" fmla="*/ 503853 w 830424"/>
              <a:gd name="connsiteY7" fmla="*/ 475974 h 2158615"/>
              <a:gd name="connsiteX8" fmla="*/ 531845 w 830424"/>
              <a:gd name="connsiteY8" fmla="*/ 410660 h 2158615"/>
              <a:gd name="connsiteX9" fmla="*/ 550506 w 830424"/>
              <a:gd name="connsiteY9" fmla="*/ 289362 h 2158615"/>
              <a:gd name="connsiteX10" fmla="*/ 559836 w 830424"/>
              <a:gd name="connsiteY10" fmla="*/ 261370 h 2158615"/>
              <a:gd name="connsiteX11" fmla="*/ 569167 w 830424"/>
              <a:gd name="connsiteY11" fmla="*/ 364007 h 2158615"/>
              <a:gd name="connsiteX12" fmla="*/ 615820 w 830424"/>
              <a:gd name="connsiteY12" fmla="*/ 821207 h 2158615"/>
              <a:gd name="connsiteX13" fmla="*/ 653143 w 830424"/>
              <a:gd name="connsiteY13" fmla="*/ 1035811 h 2158615"/>
              <a:gd name="connsiteX14" fmla="*/ 662473 w 830424"/>
              <a:gd name="connsiteY14" fmla="*/ 1157109 h 2158615"/>
              <a:gd name="connsiteX15" fmla="*/ 671804 w 830424"/>
              <a:gd name="connsiteY15" fmla="*/ 1297068 h 2158615"/>
              <a:gd name="connsiteX16" fmla="*/ 681134 w 830424"/>
              <a:gd name="connsiteY16" fmla="*/ 1353052 h 2158615"/>
              <a:gd name="connsiteX17" fmla="*/ 690465 w 830424"/>
              <a:gd name="connsiteY17" fmla="*/ 1455688 h 2158615"/>
              <a:gd name="connsiteX18" fmla="*/ 727787 w 830424"/>
              <a:gd name="connsiteY18" fmla="*/ 1894227 h 2158615"/>
              <a:gd name="connsiteX19" fmla="*/ 755779 w 830424"/>
              <a:gd name="connsiteY19" fmla="*/ 2043517 h 2158615"/>
              <a:gd name="connsiteX20" fmla="*/ 765110 w 830424"/>
              <a:gd name="connsiteY20" fmla="*/ 2155484 h 2158615"/>
              <a:gd name="connsiteX21" fmla="*/ 737118 w 830424"/>
              <a:gd name="connsiteY21" fmla="*/ 2136823 h 2158615"/>
              <a:gd name="connsiteX22" fmla="*/ 699796 w 830424"/>
              <a:gd name="connsiteY22" fmla="*/ 2071509 h 2158615"/>
              <a:gd name="connsiteX23" fmla="*/ 727787 w 830424"/>
              <a:gd name="connsiteY23" fmla="*/ 2127492 h 2158615"/>
              <a:gd name="connsiteX24" fmla="*/ 746449 w 830424"/>
              <a:gd name="connsiteY24" fmla="*/ 2146154 h 2158615"/>
              <a:gd name="connsiteX25" fmla="*/ 774441 w 830424"/>
              <a:gd name="connsiteY25" fmla="*/ 2118162 h 2158615"/>
              <a:gd name="connsiteX26" fmla="*/ 793102 w 830424"/>
              <a:gd name="connsiteY26" fmla="*/ 2071509 h 2158615"/>
              <a:gd name="connsiteX27" fmla="*/ 830424 w 830424"/>
              <a:gd name="connsiteY27" fmla="*/ 2024856 h 215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0424" h="2158615">
                <a:moveTo>
                  <a:pt x="569167" y="158733"/>
                </a:moveTo>
                <a:cubicBezTo>
                  <a:pt x="538065" y="121411"/>
                  <a:pt x="517389" y="71979"/>
                  <a:pt x="475861" y="46766"/>
                </a:cubicBezTo>
                <a:cubicBezTo>
                  <a:pt x="323848" y="-45528"/>
                  <a:pt x="208757" y="21360"/>
                  <a:pt x="46653" y="56096"/>
                </a:cubicBezTo>
                <a:cubicBezTo>
                  <a:pt x="37322" y="80978"/>
                  <a:pt x="23679" y="104646"/>
                  <a:pt x="18661" y="130741"/>
                </a:cubicBezTo>
                <a:cubicBezTo>
                  <a:pt x="8024" y="186056"/>
                  <a:pt x="0" y="298692"/>
                  <a:pt x="0" y="298692"/>
                </a:cubicBezTo>
                <a:cubicBezTo>
                  <a:pt x="6220" y="329794"/>
                  <a:pt x="6014" y="362910"/>
                  <a:pt x="18661" y="391998"/>
                </a:cubicBezTo>
                <a:cubicBezTo>
                  <a:pt x="65630" y="500028"/>
                  <a:pt x="106735" y="526725"/>
                  <a:pt x="186612" y="606603"/>
                </a:cubicBezTo>
                <a:cubicBezTo>
                  <a:pt x="351334" y="561162"/>
                  <a:pt x="430866" y="594578"/>
                  <a:pt x="503853" y="475974"/>
                </a:cubicBezTo>
                <a:cubicBezTo>
                  <a:pt x="516267" y="455801"/>
                  <a:pt x="522514" y="432431"/>
                  <a:pt x="531845" y="410660"/>
                </a:cubicBezTo>
                <a:cubicBezTo>
                  <a:pt x="534824" y="389807"/>
                  <a:pt x="545324" y="312682"/>
                  <a:pt x="550506" y="289362"/>
                </a:cubicBezTo>
                <a:cubicBezTo>
                  <a:pt x="552640" y="279761"/>
                  <a:pt x="556726" y="270701"/>
                  <a:pt x="559836" y="261370"/>
                </a:cubicBezTo>
                <a:cubicBezTo>
                  <a:pt x="562946" y="295582"/>
                  <a:pt x="566532" y="329755"/>
                  <a:pt x="569167" y="364007"/>
                </a:cubicBezTo>
                <a:cubicBezTo>
                  <a:pt x="582982" y="543589"/>
                  <a:pt x="578954" y="609233"/>
                  <a:pt x="615820" y="821207"/>
                </a:cubicBezTo>
                <a:lnTo>
                  <a:pt x="653143" y="1035811"/>
                </a:lnTo>
                <a:cubicBezTo>
                  <a:pt x="656253" y="1076244"/>
                  <a:pt x="659584" y="1116660"/>
                  <a:pt x="662473" y="1157109"/>
                </a:cubicBezTo>
                <a:cubicBezTo>
                  <a:pt x="665804" y="1203747"/>
                  <a:pt x="667371" y="1250522"/>
                  <a:pt x="671804" y="1297068"/>
                </a:cubicBezTo>
                <a:cubicBezTo>
                  <a:pt x="673598" y="1315901"/>
                  <a:pt x="678924" y="1334263"/>
                  <a:pt x="681134" y="1353052"/>
                </a:cubicBezTo>
                <a:cubicBezTo>
                  <a:pt x="685148" y="1387170"/>
                  <a:pt x="688277" y="1421405"/>
                  <a:pt x="690465" y="1455688"/>
                </a:cubicBezTo>
                <a:cubicBezTo>
                  <a:pt x="732580" y="2115479"/>
                  <a:pt x="682391" y="1591591"/>
                  <a:pt x="727787" y="1894227"/>
                </a:cubicBezTo>
                <a:cubicBezTo>
                  <a:pt x="748335" y="2031216"/>
                  <a:pt x="722373" y="1926594"/>
                  <a:pt x="755779" y="2043517"/>
                </a:cubicBezTo>
                <a:cubicBezTo>
                  <a:pt x="758889" y="2080839"/>
                  <a:pt x="772455" y="2118760"/>
                  <a:pt x="765110" y="2155484"/>
                </a:cubicBezTo>
                <a:cubicBezTo>
                  <a:pt x="762911" y="2166480"/>
                  <a:pt x="744003" y="2145675"/>
                  <a:pt x="737118" y="2136823"/>
                </a:cubicBezTo>
                <a:cubicBezTo>
                  <a:pt x="721723" y="2117030"/>
                  <a:pt x="717527" y="2089240"/>
                  <a:pt x="699796" y="2071509"/>
                </a:cubicBezTo>
                <a:cubicBezTo>
                  <a:pt x="685043" y="2056756"/>
                  <a:pt x="716729" y="2109800"/>
                  <a:pt x="727787" y="2127492"/>
                </a:cubicBezTo>
                <a:cubicBezTo>
                  <a:pt x="732450" y="2134952"/>
                  <a:pt x="740228" y="2139933"/>
                  <a:pt x="746449" y="2146154"/>
                </a:cubicBezTo>
                <a:cubicBezTo>
                  <a:pt x="755780" y="2136823"/>
                  <a:pt x="767447" y="2129352"/>
                  <a:pt x="774441" y="2118162"/>
                </a:cubicBezTo>
                <a:cubicBezTo>
                  <a:pt x="783318" y="2103959"/>
                  <a:pt x="785612" y="2086490"/>
                  <a:pt x="793102" y="2071509"/>
                </a:cubicBezTo>
                <a:cubicBezTo>
                  <a:pt x="804873" y="2047967"/>
                  <a:pt x="813067" y="2042213"/>
                  <a:pt x="830424" y="2024856"/>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4267200" y="914400"/>
            <a:ext cx="4572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343400" y="914400"/>
            <a:ext cx="3810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555364" y="914400"/>
            <a:ext cx="702436" cy="369332"/>
          </a:xfrm>
          <a:prstGeom prst="rect">
            <a:avLst/>
          </a:prstGeom>
          <a:noFill/>
        </p:spPr>
        <p:txBody>
          <a:bodyPr wrap="none" rtlCol="0">
            <a:spAutoFit/>
          </a:bodyPr>
          <a:lstStyle/>
          <a:p>
            <a:r>
              <a:rPr lang="en-US" dirty="0">
                <a:solidFill>
                  <a:srgbClr val="FF0000"/>
                </a:solidFill>
              </a:rPr>
              <a:t>&lt;= 23</a:t>
            </a:r>
          </a:p>
        </p:txBody>
      </p:sp>
      <p:sp>
        <p:nvSpPr>
          <p:cNvPr id="52" name="TextBox 51"/>
          <p:cNvSpPr txBox="1"/>
          <p:nvPr/>
        </p:nvSpPr>
        <p:spPr>
          <a:xfrm>
            <a:off x="5105400" y="1295400"/>
            <a:ext cx="3723199" cy="369332"/>
          </a:xfrm>
          <a:prstGeom prst="rect">
            <a:avLst/>
          </a:prstGeom>
          <a:noFill/>
        </p:spPr>
        <p:txBody>
          <a:bodyPr wrap="none" rtlCol="0">
            <a:spAutoFit/>
          </a:bodyPr>
          <a:lstStyle/>
          <a:p>
            <a:r>
              <a:rPr lang="en-US" dirty="0">
                <a:solidFill>
                  <a:srgbClr val="FF0000"/>
                </a:solidFill>
              </a:rPr>
              <a:t>Don’t have to mess with the pointers!</a:t>
            </a:r>
          </a:p>
        </p:txBody>
      </p:sp>
      <p:cxnSp>
        <p:nvCxnSpPr>
          <p:cNvPr id="68" name="Straight Connector 67"/>
          <p:cNvCxnSpPr/>
          <p:nvPr/>
        </p:nvCxnSpPr>
        <p:spPr>
          <a:xfrm>
            <a:off x="3733800" y="3124200"/>
            <a:ext cx="1219200" cy="1143000"/>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651069" y="3124200"/>
            <a:ext cx="1606731" cy="1047206"/>
          </a:xfrm>
          <a:prstGeom prst="line">
            <a:avLst/>
          </a:prstGeom>
          <a:ln>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47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If (</a:t>
            </a:r>
            <a:r>
              <a:rPr lang="en-US" sz="3200" dirty="0" err="1"/>
              <a:t>parentNode.bstKey</a:t>
            </a:r>
            <a:r>
              <a:rPr lang="en-US" sz="3200" dirty="0"/>
              <a:t> != </a:t>
            </a:r>
            <a:r>
              <a:rPr lang="en-US" sz="3200" dirty="0" err="1"/>
              <a:t>keyParam</a:t>
            </a:r>
            <a:r>
              <a:rPr lang="en-US" sz="3200" dirty="0"/>
              <a:t>)</a:t>
            </a:r>
          </a:p>
        </p:txBody>
      </p:sp>
      <p:sp>
        <p:nvSpPr>
          <p:cNvPr id="3" name="Content Placeholder 2"/>
          <p:cNvSpPr>
            <a:spLocks noGrp="1"/>
          </p:cNvSpPr>
          <p:nvPr>
            <p:ph idx="1"/>
          </p:nvPr>
        </p:nvSpPr>
        <p:spPr>
          <a:xfrm>
            <a:off x="457200" y="990600"/>
            <a:ext cx="8229600" cy="5562600"/>
          </a:xfrm>
        </p:spPr>
        <p:txBody>
          <a:bodyPr>
            <a:normAutofit/>
          </a:bodyPr>
          <a:lstStyle/>
          <a:p>
            <a:r>
              <a:rPr lang="en-US" sz="2800" dirty="0"/>
              <a:t>If it’s not the top node, then first we have to walk the tree to find it.</a:t>
            </a:r>
          </a:p>
          <a:p>
            <a:r>
              <a:rPr lang="en-US" sz="2800" dirty="0"/>
              <a:t>Use a parent node, and walk until its pointer (reference name) points to be deleted.</a:t>
            </a:r>
          </a:p>
          <a:p>
            <a:r>
              <a:rPr lang="en-US" sz="2800" dirty="0"/>
              <a:t>Use a child node, which is a reference name for the node to be deleted, and which holds the pointers to the nodes under it, which have to be stitched back to the tree after we remove the child.</a:t>
            </a:r>
            <a:endParaRPr lang="en-US" sz="2400" dirty="0"/>
          </a:p>
        </p:txBody>
      </p:sp>
    </p:spTree>
    <p:extLst>
      <p:ext uri="{BB962C8B-B14F-4D97-AF65-F5344CB8AC3E}">
        <p14:creationId xmlns:p14="http://schemas.microsoft.com/office/powerpoint/2010/main" val="237089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3593</TotalTime>
  <Words>2139</Words>
  <Application>Microsoft Office PowerPoint</Application>
  <PresentationFormat>On-screen Show (4:3)</PresentationFormat>
  <Paragraphs>355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BST: Binary Search Tree</vt:lpstr>
      <vt:lpstr>4-Remove Program</vt:lpstr>
      <vt:lpstr>Overall Logic</vt:lpstr>
      <vt:lpstr>If (parentNode.bstKey == keyParam)</vt:lpstr>
      <vt:lpstr>Remove a single top node</vt:lpstr>
      <vt:lpstr>Remove top node with only 1 branch</vt:lpstr>
      <vt:lpstr>The trick for removing a node in a BST with 2 children: Find the biggest node on the left, replace the node to be deleted with it, and then delete that old biggest one.</vt:lpstr>
      <vt:lpstr>Remove top node with 2 branches</vt:lpstr>
      <vt:lpstr>If (parentNode.bstKey != keyParam)</vt:lpstr>
      <vt:lpstr>Find node to remove(13).  Will loop twice.</vt:lpstr>
      <vt:lpstr>When we do find it, again we have:</vt:lpstr>
      <vt:lpstr>The trick for removing a node in a BST with 2 children: Find the biggest node on the left side of tree, overwrite the node to be deleted with that one, and then delete that old biggest one.</vt:lpstr>
      <vt:lpstr>Find node to remove(13) – 13 has no children</vt:lpstr>
      <vt:lpstr>Find node to remove(13) – 13 has one child</vt:lpstr>
      <vt:lpstr>Find node to remove(13) – 13 has 2 children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165</cp:revision>
  <dcterms:created xsi:type="dcterms:W3CDTF">2013-01-27T23:57:48Z</dcterms:created>
  <dcterms:modified xsi:type="dcterms:W3CDTF">2018-05-11T00:19:51Z</dcterms:modified>
</cp:coreProperties>
</file>