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73" r:id="rId8"/>
    <p:sldId id="265" r:id="rId9"/>
    <p:sldId id="277" r:id="rId10"/>
    <p:sldId id="266" r:id="rId11"/>
    <p:sldId id="268" r:id="rId12"/>
    <p:sldId id="267" r:id="rId13"/>
    <p:sldId id="269" r:id="rId14"/>
    <p:sldId id="275" r:id="rId15"/>
    <p:sldId id="276"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7" d="100"/>
          <a:sy n="137" d="100"/>
        </p:scale>
        <p:origin x="792" y="12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5510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70246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21917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A3F05-1E56-41FD-8B47-EADA3141F8BF}"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28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2A3F05-1E56-41FD-8B47-EADA3141F8BF}" type="datetimeFigureOut">
              <a:rPr lang="en-US" smtClean="0"/>
              <a:t>4/17/2018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34913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2A3F05-1E56-41FD-8B47-EADA3141F8BF}"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52831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2A3F05-1E56-41FD-8B47-EADA3141F8BF}" type="datetimeFigureOut">
              <a:rPr lang="en-US" smtClean="0"/>
              <a:t>4/17/2018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91786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2A3F05-1E56-41FD-8B47-EADA3141F8BF}" type="datetimeFigureOut">
              <a:rPr lang="en-US" smtClean="0"/>
              <a:t>4/17/2018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208486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A3F05-1E56-41FD-8B47-EADA3141F8BF}" type="datetimeFigureOut">
              <a:rPr lang="en-US" smtClean="0"/>
              <a:t>4/17/2018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160599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24321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A3F05-1E56-41FD-8B47-EADA3141F8BF}" type="datetimeFigureOut">
              <a:rPr lang="en-US" smtClean="0"/>
              <a:t>4/17/2018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AC5ED6-EE02-4A02-8297-1EF4B8CC1219}" type="slidenum">
              <a:rPr lang="en-US" smtClean="0"/>
              <a:t>‹#›</a:t>
            </a:fld>
            <a:endParaRPr lang="en-US"/>
          </a:p>
        </p:txBody>
      </p:sp>
    </p:spTree>
    <p:extLst>
      <p:ext uri="{BB962C8B-B14F-4D97-AF65-F5344CB8AC3E}">
        <p14:creationId xmlns:p14="http://schemas.microsoft.com/office/powerpoint/2010/main" val="411934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A3F05-1E56-41FD-8B47-EADA3141F8BF}" type="datetimeFigureOut">
              <a:rPr lang="en-US" smtClean="0"/>
              <a:t>4/17/2018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C5ED6-EE02-4A02-8297-1EF4B8CC1219}" type="slidenum">
              <a:rPr lang="en-US" smtClean="0"/>
              <a:t>‹#›</a:t>
            </a:fld>
            <a:endParaRPr lang="en-US"/>
          </a:p>
        </p:txBody>
      </p:sp>
    </p:spTree>
    <p:extLst>
      <p:ext uri="{BB962C8B-B14F-4D97-AF65-F5344CB8AC3E}">
        <p14:creationId xmlns:p14="http://schemas.microsoft.com/office/powerpoint/2010/main" val="35975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base"/>
            <a:r>
              <a:rPr lang="en-US" b="1" dirty="0" smtClean="0"/>
              <a:t>Linked Lists</a:t>
            </a:r>
            <a:endParaRPr lang="en-US" b="1" dirty="0"/>
          </a:p>
        </p:txBody>
      </p:sp>
      <p:sp>
        <p:nvSpPr>
          <p:cNvPr id="3" name="Subtitle 2"/>
          <p:cNvSpPr>
            <a:spLocks noGrp="1"/>
          </p:cNvSpPr>
          <p:nvPr>
            <p:ph type="subTitle" idx="1"/>
          </p:nvPr>
        </p:nvSpPr>
        <p:spPr/>
        <p:txBody>
          <a:bodyPr/>
          <a:lstStyle/>
          <a:p>
            <a:r>
              <a:rPr lang="en-US" dirty="0" smtClean="0"/>
              <a:t>Kurt Friedrich</a:t>
            </a:r>
          </a:p>
          <a:p>
            <a:r>
              <a:rPr lang="en-US" dirty="0" smtClean="0"/>
              <a:t>Spring </a:t>
            </a:r>
            <a:r>
              <a:rPr lang="en-US" dirty="0" smtClean="0"/>
              <a:t>2018</a:t>
            </a:r>
            <a:endParaRPr lang="en-US" dirty="0"/>
          </a:p>
        </p:txBody>
      </p:sp>
    </p:spTree>
    <p:extLst>
      <p:ext uri="{BB962C8B-B14F-4D97-AF65-F5344CB8AC3E}">
        <p14:creationId xmlns:p14="http://schemas.microsoft.com/office/powerpoint/2010/main" val="1326892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600" dirty="0" smtClean="0"/>
              <a:t>Linked List that stores integers</a:t>
            </a:r>
            <a:endParaRPr lang="en-US" sz="3600" dirty="0"/>
          </a:p>
        </p:txBody>
      </p:sp>
      <p:sp>
        <p:nvSpPr>
          <p:cNvPr id="3" name="TextBox 2"/>
          <p:cNvSpPr txBox="1"/>
          <p:nvPr/>
        </p:nvSpPr>
        <p:spPr>
          <a:xfrm>
            <a:off x="2209800" y="1219200"/>
            <a:ext cx="6361806" cy="369332"/>
          </a:xfrm>
          <a:prstGeom prst="rect">
            <a:avLst/>
          </a:prstGeom>
          <a:noFill/>
        </p:spPr>
        <p:txBody>
          <a:bodyPr wrap="none" rtlCol="0">
            <a:spAutoFit/>
          </a:bodyPr>
          <a:lstStyle/>
          <a:p>
            <a:r>
              <a:rPr lang="en-US" dirty="0" smtClean="0"/>
              <a:t>Linked List Class has an object reference to the first item in the list.</a:t>
            </a:r>
            <a:endParaRPr lang="en-US" dirty="0"/>
          </a:p>
        </p:txBody>
      </p:sp>
      <p:sp>
        <p:nvSpPr>
          <p:cNvPr id="7" name="TextBox 6"/>
          <p:cNvSpPr txBox="1"/>
          <p:nvPr/>
        </p:nvSpPr>
        <p:spPr>
          <a:xfrm>
            <a:off x="1447800" y="2133600"/>
            <a:ext cx="4990662" cy="369332"/>
          </a:xfrm>
          <a:prstGeom prst="rect">
            <a:avLst/>
          </a:prstGeom>
          <a:noFill/>
        </p:spPr>
        <p:txBody>
          <a:bodyPr wrap="none" rtlCol="0">
            <a:spAutoFit/>
          </a:bodyPr>
          <a:lstStyle/>
          <a:p>
            <a:r>
              <a:rPr lang="en-US" dirty="0" smtClean="0"/>
              <a:t>Value of object reference is null, as the list is empty</a:t>
            </a:r>
            <a:endParaRPr lang="en-US" dirty="0"/>
          </a:p>
        </p:txBody>
      </p:sp>
      <p:cxnSp>
        <p:nvCxnSpPr>
          <p:cNvPr id="9" name="Straight Arrow Connector 8"/>
          <p:cNvCxnSpPr/>
          <p:nvPr/>
        </p:nvCxnSpPr>
        <p:spPr>
          <a:xfrm>
            <a:off x="1371600" y="1905000"/>
            <a:ext cx="609600" cy="228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04800" y="12954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frontOfList</a:t>
            </a:r>
            <a:r>
              <a:rPr lang="en-US" dirty="0" smtClean="0"/>
              <a:t> </a:t>
            </a:r>
            <a:r>
              <a:rPr lang="en-US" dirty="0" err="1" smtClean="0"/>
              <a:t>Obj</a:t>
            </a:r>
            <a:r>
              <a:rPr lang="en-US" dirty="0" smtClean="0"/>
              <a:t> ref</a:t>
            </a:r>
            <a:endParaRPr lang="en-US" dirty="0"/>
          </a:p>
        </p:txBody>
      </p:sp>
    </p:spTree>
    <p:extLst>
      <p:ext uri="{BB962C8B-B14F-4D97-AF65-F5344CB8AC3E}">
        <p14:creationId xmlns:p14="http://schemas.microsoft.com/office/powerpoint/2010/main" val="3591585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600" dirty="0" smtClean="0"/>
              <a:t>Add 1</a:t>
            </a:r>
            <a:r>
              <a:rPr lang="en-US" sz="3600" baseline="30000" dirty="0" smtClean="0"/>
              <a:t>st</a:t>
            </a:r>
            <a:r>
              <a:rPr lang="en-US" sz="3600" dirty="0" smtClean="0"/>
              <a:t> node to Linked List</a:t>
            </a:r>
            <a:endParaRPr lang="en-US" sz="3600" dirty="0"/>
          </a:p>
        </p:txBody>
      </p:sp>
      <p:sp>
        <p:nvSpPr>
          <p:cNvPr id="5" name="Rectangle 4"/>
          <p:cNvSpPr/>
          <p:nvPr/>
        </p:nvSpPr>
        <p:spPr>
          <a:xfrm>
            <a:off x="2743200" y="3124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smtClean="0"/>
              <a:t>null</a:t>
            </a:r>
            <a:endParaRPr lang="en-US" dirty="0"/>
          </a:p>
        </p:txBody>
      </p:sp>
      <p:sp>
        <p:nvSpPr>
          <p:cNvPr id="7" name="TextBox 6"/>
          <p:cNvSpPr txBox="1"/>
          <p:nvPr/>
        </p:nvSpPr>
        <p:spPr>
          <a:xfrm>
            <a:off x="2743200" y="2743200"/>
            <a:ext cx="3720057" cy="369332"/>
          </a:xfrm>
          <a:prstGeom prst="rect">
            <a:avLst/>
          </a:prstGeom>
          <a:noFill/>
        </p:spPr>
        <p:txBody>
          <a:bodyPr wrap="none" rtlCol="0">
            <a:spAutoFit/>
          </a:bodyPr>
          <a:lstStyle/>
          <a:p>
            <a:r>
              <a:rPr lang="en-US" dirty="0" smtClean="0"/>
              <a:t>An object instance of our nested class</a:t>
            </a:r>
            <a:endParaRPr lang="en-US" dirty="0"/>
          </a:p>
        </p:txBody>
      </p:sp>
      <p:cxnSp>
        <p:nvCxnSpPr>
          <p:cNvPr id="8" name="Straight Arrow Connector 7"/>
          <p:cNvCxnSpPr/>
          <p:nvPr/>
        </p:nvCxnSpPr>
        <p:spPr>
          <a:xfrm>
            <a:off x="1371600" y="1905000"/>
            <a:ext cx="1371600" cy="1219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38200" y="4495800"/>
            <a:ext cx="6975692" cy="1200329"/>
          </a:xfrm>
          <a:prstGeom prst="rect">
            <a:avLst/>
          </a:prstGeom>
          <a:noFill/>
        </p:spPr>
        <p:txBody>
          <a:bodyPr wrap="none" rtlCol="0">
            <a:spAutoFit/>
          </a:bodyPr>
          <a:lstStyle/>
          <a:p>
            <a:r>
              <a:rPr lang="en-US" i="1" dirty="0" smtClean="0"/>
              <a:t>Instantiate a new </a:t>
            </a:r>
            <a:r>
              <a:rPr lang="en-US" i="1" dirty="0" err="1"/>
              <a:t>LinkedListNode</a:t>
            </a:r>
            <a:r>
              <a:rPr lang="en-US" i="1" dirty="0"/>
              <a:t> object</a:t>
            </a:r>
            <a:endParaRPr lang="en-US" i="1" dirty="0" smtClean="0"/>
          </a:p>
          <a:p>
            <a:r>
              <a:rPr lang="en-US" i="1" dirty="0" smtClean="0"/>
              <a:t>Modify the </a:t>
            </a:r>
            <a:r>
              <a:rPr lang="en-US" i="1" dirty="0" err="1" smtClean="0"/>
              <a:t>frontOfList’s</a:t>
            </a:r>
            <a:r>
              <a:rPr lang="en-US" i="1" dirty="0" smtClean="0"/>
              <a:t> </a:t>
            </a:r>
            <a:r>
              <a:rPr lang="en-US" i="1" dirty="0" err="1" smtClean="0"/>
              <a:t>obj</a:t>
            </a:r>
            <a:r>
              <a:rPr lang="en-US" i="1" dirty="0" smtClean="0"/>
              <a:t> ref to point to the new </a:t>
            </a:r>
            <a:r>
              <a:rPr lang="en-US" i="1" dirty="0" err="1" smtClean="0"/>
              <a:t>LinkedListNode</a:t>
            </a:r>
            <a:r>
              <a:rPr lang="en-US" i="1" dirty="0" smtClean="0"/>
              <a:t> object</a:t>
            </a:r>
          </a:p>
          <a:p>
            <a:r>
              <a:rPr lang="en-US" i="1" dirty="0" smtClean="0"/>
              <a:t>Set the new objects reference to null, since there is no 2</a:t>
            </a:r>
            <a:r>
              <a:rPr lang="en-US" i="1" baseline="30000" dirty="0" smtClean="0"/>
              <a:t>nd</a:t>
            </a:r>
            <a:r>
              <a:rPr lang="en-US" i="1" dirty="0" smtClean="0"/>
              <a:t> node</a:t>
            </a:r>
          </a:p>
          <a:p>
            <a:r>
              <a:rPr lang="en-US" i="1" dirty="0" smtClean="0"/>
              <a:t>Set the value of the new node to passed in “value”</a:t>
            </a:r>
            <a:endParaRPr lang="en-US" i="1" dirty="0"/>
          </a:p>
        </p:txBody>
      </p:sp>
      <p:sp>
        <p:nvSpPr>
          <p:cNvPr id="6" name="TextBox 5"/>
          <p:cNvSpPr txBox="1"/>
          <p:nvPr/>
        </p:nvSpPr>
        <p:spPr>
          <a:xfrm>
            <a:off x="2819400" y="1066800"/>
            <a:ext cx="5404043" cy="400110"/>
          </a:xfrm>
          <a:prstGeom prst="rect">
            <a:avLst/>
          </a:prstGeom>
          <a:noFill/>
        </p:spPr>
        <p:txBody>
          <a:bodyPr wrap="none" rtlCol="0">
            <a:spAutoFit/>
          </a:bodyPr>
          <a:lstStyle/>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InsertAtFront</a:t>
            </a:r>
            <a:r>
              <a:rPr lang="en-US" sz="2000" dirty="0">
                <a:solidFill>
                  <a:srgbClr val="000000"/>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value)</a:t>
            </a:r>
            <a:endParaRPr lang="en-US" sz="2000" dirty="0"/>
          </a:p>
        </p:txBody>
      </p:sp>
      <p:sp>
        <p:nvSpPr>
          <p:cNvPr id="9" name="Rectangle 8"/>
          <p:cNvSpPr/>
          <p:nvPr/>
        </p:nvSpPr>
        <p:spPr>
          <a:xfrm>
            <a:off x="304800" y="12954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frontOfList</a:t>
            </a:r>
            <a:r>
              <a:rPr lang="en-US" dirty="0" smtClean="0"/>
              <a:t> </a:t>
            </a:r>
            <a:r>
              <a:rPr lang="en-US" dirty="0" err="1" smtClean="0"/>
              <a:t>Obj</a:t>
            </a:r>
            <a:r>
              <a:rPr lang="en-US" dirty="0" smtClean="0"/>
              <a:t> ref</a:t>
            </a:r>
            <a:endParaRPr lang="en-US" dirty="0"/>
          </a:p>
        </p:txBody>
      </p:sp>
    </p:spTree>
    <p:extLst>
      <p:ext uri="{BB962C8B-B14F-4D97-AF65-F5344CB8AC3E}">
        <p14:creationId xmlns:p14="http://schemas.microsoft.com/office/powerpoint/2010/main" val="1483692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600" dirty="0" smtClean="0"/>
              <a:t>Add node to front of Linked List</a:t>
            </a:r>
            <a:endParaRPr lang="en-US" sz="3600" dirty="0"/>
          </a:p>
        </p:txBody>
      </p:sp>
      <p:sp>
        <p:nvSpPr>
          <p:cNvPr id="5" name="Rectangle 4"/>
          <p:cNvSpPr/>
          <p:nvPr/>
        </p:nvSpPr>
        <p:spPr>
          <a:xfrm>
            <a:off x="2819400" y="36576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smtClean="0"/>
              <a:t>null</a:t>
            </a:r>
            <a:endParaRPr lang="en-US" dirty="0"/>
          </a:p>
        </p:txBody>
      </p:sp>
      <p:cxnSp>
        <p:nvCxnSpPr>
          <p:cNvPr id="8" name="Straight Arrow Connector 7"/>
          <p:cNvCxnSpPr/>
          <p:nvPr/>
        </p:nvCxnSpPr>
        <p:spPr>
          <a:xfrm>
            <a:off x="1371600" y="1905000"/>
            <a:ext cx="1447800" cy="17526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38200" y="4495800"/>
            <a:ext cx="7125349" cy="2031325"/>
          </a:xfrm>
          <a:prstGeom prst="rect">
            <a:avLst/>
          </a:prstGeom>
          <a:noFill/>
        </p:spPr>
        <p:txBody>
          <a:bodyPr wrap="none" rtlCol="0">
            <a:spAutoFit/>
          </a:bodyPr>
          <a:lstStyle/>
          <a:p>
            <a:r>
              <a:rPr lang="en-US" i="1" dirty="0" smtClean="0"/>
              <a:t>“Insert into the chain of links”</a:t>
            </a:r>
          </a:p>
          <a:p>
            <a:r>
              <a:rPr lang="en-US" i="1" dirty="0"/>
              <a:t>Instantiate a new </a:t>
            </a:r>
            <a:r>
              <a:rPr lang="en-US" i="1" dirty="0" err="1"/>
              <a:t>LinkedListNode</a:t>
            </a:r>
            <a:r>
              <a:rPr lang="en-US" i="1" dirty="0"/>
              <a:t> object</a:t>
            </a:r>
          </a:p>
          <a:p>
            <a:r>
              <a:rPr lang="en-US" i="1" dirty="0" smtClean="0"/>
              <a:t>Set the new objects reference to the previous front of list object</a:t>
            </a:r>
          </a:p>
          <a:p>
            <a:r>
              <a:rPr lang="en-US" i="1" dirty="0" smtClean="0"/>
              <a:t>Set the value of the new node to passed in “value”</a:t>
            </a:r>
          </a:p>
          <a:p>
            <a:r>
              <a:rPr lang="en-US" i="1" dirty="0"/>
              <a:t>Modify the </a:t>
            </a:r>
            <a:r>
              <a:rPr lang="en-US" i="1" dirty="0" err="1"/>
              <a:t>frontOfList’s</a:t>
            </a:r>
            <a:r>
              <a:rPr lang="en-US" i="1" dirty="0"/>
              <a:t> </a:t>
            </a:r>
            <a:r>
              <a:rPr lang="en-US" i="1" dirty="0" err="1"/>
              <a:t>obj</a:t>
            </a:r>
            <a:r>
              <a:rPr lang="en-US" i="1" dirty="0"/>
              <a:t> ref to point to the new </a:t>
            </a:r>
            <a:r>
              <a:rPr lang="en-US" i="1" dirty="0" err="1"/>
              <a:t>LinkedListNode</a:t>
            </a:r>
            <a:r>
              <a:rPr lang="en-US" i="1" dirty="0"/>
              <a:t> object</a:t>
            </a:r>
          </a:p>
          <a:p>
            <a:r>
              <a:rPr lang="en-US" i="1" dirty="0" smtClean="0"/>
              <a:t>The previous node’s ref pointer value is </a:t>
            </a:r>
            <a:r>
              <a:rPr lang="en-US" b="1" i="1" dirty="0" smtClean="0"/>
              <a:t>untouched</a:t>
            </a:r>
            <a:r>
              <a:rPr lang="en-US" i="1" dirty="0" smtClean="0"/>
              <a:t>. In this case null,</a:t>
            </a:r>
          </a:p>
          <a:p>
            <a:r>
              <a:rPr lang="en-US" i="1" dirty="0" smtClean="0"/>
              <a:t>but even if there were more nodes, it will be still pointing to the next node.</a:t>
            </a:r>
            <a:endParaRPr lang="en-US" i="1" dirty="0"/>
          </a:p>
        </p:txBody>
      </p:sp>
      <p:sp>
        <p:nvSpPr>
          <p:cNvPr id="6" name="TextBox 5"/>
          <p:cNvSpPr txBox="1"/>
          <p:nvPr/>
        </p:nvSpPr>
        <p:spPr>
          <a:xfrm>
            <a:off x="2819400" y="1066800"/>
            <a:ext cx="5404043" cy="400110"/>
          </a:xfrm>
          <a:prstGeom prst="rect">
            <a:avLst/>
          </a:prstGeom>
          <a:noFill/>
        </p:spPr>
        <p:txBody>
          <a:bodyPr wrap="none" rtlCol="0">
            <a:spAutoFit/>
          </a:bodyPr>
          <a:lstStyle/>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InsertAtFront</a:t>
            </a:r>
            <a:r>
              <a:rPr lang="en-US" sz="2000" dirty="0">
                <a:solidFill>
                  <a:srgbClr val="000000"/>
                </a:solidFill>
                <a:highlight>
                  <a:srgbClr val="FFFFFF"/>
                </a:highlight>
                <a:latin typeface="Consolas" panose="020B0609020204030204" pitchFamily="49" charset="0"/>
              </a:rPr>
              <a:t>(</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value)</a:t>
            </a:r>
            <a:endParaRPr lang="en-US" sz="2000" dirty="0"/>
          </a:p>
        </p:txBody>
      </p:sp>
      <p:sp>
        <p:nvSpPr>
          <p:cNvPr id="11" name="Rectangle 10"/>
          <p:cNvSpPr/>
          <p:nvPr/>
        </p:nvSpPr>
        <p:spPr>
          <a:xfrm>
            <a:off x="2590800" y="22098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err="1" smtClean="0"/>
              <a:t>Obj</a:t>
            </a:r>
            <a:r>
              <a:rPr lang="en-US" dirty="0" smtClean="0"/>
              <a:t> ref</a:t>
            </a:r>
            <a:endParaRPr lang="en-US" dirty="0"/>
          </a:p>
        </p:txBody>
      </p:sp>
      <p:cxnSp>
        <p:nvCxnSpPr>
          <p:cNvPr id="13" name="Straight Arrow Connector 12"/>
          <p:cNvCxnSpPr/>
          <p:nvPr/>
        </p:nvCxnSpPr>
        <p:spPr>
          <a:xfrm>
            <a:off x="1524000" y="1905000"/>
            <a:ext cx="1066800" cy="381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819400" y="2819400"/>
            <a:ext cx="304800" cy="838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04800" y="12954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frontOfList</a:t>
            </a:r>
            <a:r>
              <a:rPr lang="en-US" dirty="0" smtClean="0"/>
              <a:t> </a:t>
            </a:r>
            <a:r>
              <a:rPr lang="en-US" dirty="0" err="1" smtClean="0"/>
              <a:t>Obj</a:t>
            </a:r>
            <a:r>
              <a:rPr lang="en-US" dirty="0" smtClean="0"/>
              <a:t> ref</a:t>
            </a:r>
            <a:endParaRPr lang="en-US" dirty="0"/>
          </a:p>
        </p:txBody>
      </p:sp>
    </p:spTree>
    <p:extLst>
      <p:ext uri="{BB962C8B-B14F-4D97-AF65-F5344CB8AC3E}">
        <p14:creationId xmlns:p14="http://schemas.microsoft.com/office/powerpoint/2010/main" val="2604208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600" dirty="0" smtClean="0"/>
              <a:t>Remove node from front of Linked List</a:t>
            </a:r>
            <a:endParaRPr lang="en-US" sz="3600" dirty="0"/>
          </a:p>
        </p:txBody>
      </p:sp>
      <p:sp>
        <p:nvSpPr>
          <p:cNvPr id="5" name="Rectangle 4"/>
          <p:cNvSpPr/>
          <p:nvPr/>
        </p:nvSpPr>
        <p:spPr>
          <a:xfrm>
            <a:off x="2819400" y="36576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smtClean="0"/>
              <a:t>null</a:t>
            </a:r>
            <a:endParaRPr lang="en-US" dirty="0"/>
          </a:p>
        </p:txBody>
      </p:sp>
      <p:cxnSp>
        <p:nvCxnSpPr>
          <p:cNvPr id="8" name="Straight Arrow Connector 7"/>
          <p:cNvCxnSpPr/>
          <p:nvPr/>
        </p:nvCxnSpPr>
        <p:spPr>
          <a:xfrm>
            <a:off x="1371600" y="1905000"/>
            <a:ext cx="1447800" cy="17526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38200" y="4495800"/>
            <a:ext cx="7198317" cy="1477328"/>
          </a:xfrm>
          <a:prstGeom prst="rect">
            <a:avLst/>
          </a:prstGeom>
          <a:noFill/>
        </p:spPr>
        <p:txBody>
          <a:bodyPr wrap="none" rtlCol="0">
            <a:spAutoFit/>
          </a:bodyPr>
          <a:lstStyle/>
          <a:p>
            <a:r>
              <a:rPr lang="en-US" i="1" dirty="0" smtClean="0"/>
              <a:t>Make sure there is at least 1 node, else throw </a:t>
            </a:r>
            <a:r>
              <a:rPr lang="en-US" dirty="0" err="1"/>
              <a:t>IndexOutOfRangeException</a:t>
            </a:r>
            <a:endParaRPr lang="en-US" i="1" dirty="0" smtClean="0"/>
          </a:p>
          <a:p>
            <a:r>
              <a:rPr lang="en-US" i="1" dirty="0" smtClean="0"/>
              <a:t>Set the value of the return = to the value </a:t>
            </a:r>
            <a:r>
              <a:rPr lang="en-US" i="1" dirty="0"/>
              <a:t>of </a:t>
            </a:r>
            <a:r>
              <a:rPr lang="en-US" i="1" dirty="0" smtClean="0"/>
              <a:t>the </a:t>
            </a:r>
            <a:r>
              <a:rPr lang="en-US" i="1" dirty="0" err="1" smtClean="0"/>
              <a:t>node_data</a:t>
            </a:r>
            <a:r>
              <a:rPr lang="en-US" i="1" dirty="0" smtClean="0"/>
              <a:t> vale from the </a:t>
            </a:r>
          </a:p>
          <a:p>
            <a:r>
              <a:rPr lang="en-US" i="1" dirty="0"/>
              <a:t> </a:t>
            </a:r>
            <a:r>
              <a:rPr lang="en-US" i="1" dirty="0" smtClean="0"/>
              <a:t>     node that the </a:t>
            </a:r>
            <a:r>
              <a:rPr lang="en-US" i="1" dirty="0" err="1" smtClean="0"/>
              <a:t>frontOfList</a:t>
            </a:r>
            <a:r>
              <a:rPr lang="en-US" i="1" dirty="0" smtClean="0"/>
              <a:t> is “pointing” to.</a:t>
            </a:r>
          </a:p>
          <a:p>
            <a:r>
              <a:rPr lang="en-US" i="1" dirty="0"/>
              <a:t>Modify the </a:t>
            </a:r>
            <a:r>
              <a:rPr lang="en-US" i="1" dirty="0" err="1"/>
              <a:t>frontOfList’s</a:t>
            </a:r>
            <a:r>
              <a:rPr lang="en-US" i="1" dirty="0"/>
              <a:t> </a:t>
            </a:r>
            <a:r>
              <a:rPr lang="en-US" i="1" dirty="0" err="1"/>
              <a:t>obj</a:t>
            </a:r>
            <a:r>
              <a:rPr lang="en-US" i="1" dirty="0"/>
              <a:t> ref to point to </a:t>
            </a:r>
            <a:r>
              <a:rPr lang="en-US" dirty="0" err="1"/>
              <a:t>frontOfList.node_next_pointer</a:t>
            </a:r>
            <a:r>
              <a:rPr lang="en-US" dirty="0"/>
              <a:t>;</a:t>
            </a:r>
            <a:endParaRPr lang="en-US" i="1" dirty="0"/>
          </a:p>
          <a:p>
            <a:r>
              <a:rPr lang="en-US" i="1" dirty="0" smtClean="0"/>
              <a:t>   which will either point to the next node, or be a null if there are not more.</a:t>
            </a:r>
            <a:endParaRPr lang="en-US" i="1" dirty="0"/>
          </a:p>
        </p:txBody>
      </p:sp>
      <p:sp>
        <p:nvSpPr>
          <p:cNvPr id="6" name="TextBox 5"/>
          <p:cNvSpPr txBox="1"/>
          <p:nvPr/>
        </p:nvSpPr>
        <p:spPr>
          <a:xfrm>
            <a:off x="2819400" y="1066800"/>
            <a:ext cx="4416594" cy="400110"/>
          </a:xfrm>
          <a:prstGeom prst="rect">
            <a:avLst/>
          </a:prstGeom>
          <a:noFill/>
        </p:spPr>
        <p:txBody>
          <a:bodyPr wrap="none" rtlCol="0">
            <a:spAutoFit/>
          </a:bodyPr>
          <a:lstStyle/>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RemoveFromFront</a:t>
            </a:r>
            <a:r>
              <a:rPr lang="en-US" sz="2000" dirty="0">
                <a:solidFill>
                  <a:srgbClr val="000000"/>
                </a:solidFill>
                <a:highlight>
                  <a:srgbClr val="FFFFFF"/>
                </a:highlight>
                <a:latin typeface="Consolas" panose="020B0609020204030204" pitchFamily="49" charset="0"/>
              </a:rPr>
              <a:t>()</a:t>
            </a:r>
            <a:endParaRPr lang="en-US" sz="2000" dirty="0"/>
          </a:p>
        </p:txBody>
      </p:sp>
      <p:sp>
        <p:nvSpPr>
          <p:cNvPr id="11" name="Rectangle 10"/>
          <p:cNvSpPr/>
          <p:nvPr/>
        </p:nvSpPr>
        <p:spPr>
          <a:xfrm>
            <a:off x="2590800" y="22098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err="1" smtClean="0"/>
              <a:t>Obj</a:t>
            </a:r>
            <a:r>
              <a:rPr lang="en-US" dirty="0" smtClean="0"/>
              <a:t> ref</a:t>
            </a:r>
            <a:endParaRPr lang="en-US" dirty="0"/>
          </a:p>
        </p:txBody>
      </p:sp>
      <p:cxnSp>
        <p:nvCxnSpPr>
          <p:cNvPr id="13" name="Straight Arrow Connector 12"/>
          <p:cNvCxnSpPr/>
          <p:nvPr/>
        </p:nvCxnSpPr>
        <p:spPr>
          <a:xfrm>
            <a:off x="1524000" y="1905000"/>
            <a:ext cx="1066800" cy="381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819400" y="2819400"/>
            <a:ext cx="304800" cy="838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04800" y="1295400"/>
            <a:ext cx="198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frontOfList</a:t>
            </a:r>
            <a:r>
              <a:rPr lang="en-US" dirty="0" smtClean="0"/>
              <a:t> </a:t>
            </a:r>
            <a:r>
              <a:rPr lang="en-US" dirty="0" err="1" smtClean="0"/>
              <a:t>Obj</a:t>
            </a:r>
            <a:r>
              <a:rPr lang="en-US" dirty="0" smtClean="0"/>
              <a:t> ref</a:t>
            </a:r>
            <a:endParaRPr lang="en-US" dirty="0"/>
          </a:p>
        </p:txBody>
      </p:sp>
    </p:spTree>
    <p:extLst>
      <p:ext uri="{BB962C8B-B14F-4D97-AF65-F5344CB8AC3E}">
        <p14:creationId xmlns:p14="http://schemas.microsoft.com/office/powerpoint/2010/main" val="700649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tse1.mm.bing.net/th?&amp;id=OIP.M5a7f0b61dbd2eecb02ac157454294757o0&amp;w=300&amp;h=300&amp;c=0&amp;pid=1.9&amp;rs=0&amp;p=0&amp;r=0"/>
          <p:cNvPicPr>
            <a:picLocks noChangeAspect="1" noChangeArrowheads="1"/>
          </p:cNvPicPr>
          <p:nvPr/>
        </p:nvPicPr>
        <p:blipFill rotWithShape="1">
          <a:blip r:embed="rId2">
            <a:extLst>
              <a:ext uri="{28A0092B-C50C-407E-A947-70E740481C1C}">
                <a14:useLocalDpi xmlns:a14="http://schemas.microsoft.com/office/drawing/2010/main" val="0"/>
              </a:ext>
            </a:extLst>
          </a:blip>
          <a:srcRect l="12648" t="5545" r="35543" b="25205"/>
          <a:stretch/>
        </p:blipFill>
        <p:spPr bwMode="auto">
          <a:xfrm>
            <a:off x="1854927" y="152400"/>
            <a:ext cx="1480457" cy="13324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tse1.mm.bing.net/th?&amp;id=OIP.Ma90306f3900d1f5275f02e446c1a2d2dH0&amp;w=300&amp;h=300&amp;c=0&amp;pid=1.9&amp;rs=0&amp;p=0&amp;r=0"/>
          <p:cNvPicPr>
            <a:picLocks noChangeAspect="1" noChangeArrowheads="1"/>
          </p:cNvPicPr>
          <p:nvPr/>
        </p:nvPicPr>
        <p:blipFill rotWithShape="1">
          <a:blip r:embed="rId3">
            <a:extLst>
              <a:ext uri="{28A0092B-C50C-407E-A947-70E740481C1C}">
                <a14:useLocalDpi xmlns:a14="http://schemas.microsoft.com/office/drawing/2010/main" val="0"/>
              </a:ext>
            </a:extLst>
          </a:blip>
          <a:srcRect l="6248" t="21537" r="17866" b="25638"/>
          <a:stretch/>
        </p:blipFill>
        <p:spPr bwMode="auto">
          <a:xfrm flipH="1">
            <a:off x="6096000" y="5410200"/>
            <a:ext cx="1421673" cy="7422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tse1.mm.bing.net/th?&amp;id=OIP.M5a7f0b61dbd2eecb02ac157454294757o0&amp;w=300&amp;h=300&amp;c=0&amp;pid=1.9&amp;rs=0&amp;p=0&amp;r=0"/>
          <p:cNvPicPr>
            <a:picLocks noChangeAspect="1" noChangeArrowheads="1"/>
          </p:cNvPicPr>
          <p:nvPr/>
        </p:nvPicPr>
        <p:blipFill rotWithShape="1">
          <a:blip r:embed="rId2">
            <a:extLst>
              <a:ext uri="{28A0092B-C50C-407E-A947-70E740481C1C}">
                <a14:useLocalDpi xmlns:a14="http://schemas.microsoft.com/office/drawing/2010/main" val="0"/>
              </a:ext>
            </a:extLst>
          </a:blip>
          <a:srcRect l="12648" t="5545" r="35543" b="25205"/>
          <a:stretch/>
        </p:blipFill>
        <p:spPr bwMode="auto">
          <a:xfrm>
            <a:off x="4114800" y="4419600"/>
            <a:ext cx="1480457" cy="1332412"/>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p:cNvCxnSpPr/>
          <p:nvPr/>
        </p:nvCxnSpPr>
        <p:spPr>
          <a:xfrm>
            <a:off x="5460273" y="5334000"/>
            <a:ext cx="838200" cy="152400"/>
          </a:xfrm>
          <a:prstGeom prst="line">
            <a:avLst/>
          </a:prstGeom>
          <a:ln w="381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057400" y="1447800"/>
            <a:ext cx="1077987" cy="338554"/>
          </a:xfrm>
          <a:prstGeom prst="rect">
            <a:avLst/>
          </a:prstGeom>
          <a:noFill/>
        </p:spPr>
        <p:txBody>
          <a:bodyPr wrap="none" rtlCol="0">
            <a:spAutoFit/>
          </a:bodyPr>
          <a:lstStyle/>
          <a:p>
            <a:r>
              <a:rPr lang="en-US" sz="1600" dirty="0" err="1" smtClean="0"/>
              <a:t>frontOfList</a:t>
            </a:r>
            <a:endParaRPr lang="en-US" sz="1600" dirty="0"/>
          </a:p>
        </p:txBody>
      </p:sp>
      <p:sp>
        <p:nvSpPr>
          <p:cNvPr id="40" name="TextBox 39"/>
          <p:cNvSpPr txBox="1"/>
          <p:nvPr/>
        </p:nvSpPr>
        <p:spPr>
          <a:xfrm>
            <a:off x="6298473" y="5105400"/>
            <a:ext cx="859594" cy="338554"/>
          </a:xfrm>
          <a:prstGeom prst="rect">
            <a:avLst/>
          </a:prstGeom>
          <a:noFill/>
        </p:spPr>
        <p:txBody>
          <a:bodyPr wrap="none" rtlCol="0">
            <a:spAutoFit/>
          </a:bodyPr>
          <a:lstStyle/>
          <a:p>
            <a:r>
              <a:rPr lang="en-US" sz="1600" dirty="0" smtClean="0"/>
              <a:t>1</a:t>
            </a:r>
            <a:r>
              <a:rPr lang="en-US" sz="1600" baseline="30000" dirty="0" smtClean="0"/>
              <a:t>st</a:t>
            </a:r>
            <a:r>
              <a:rPr lang="en-US" sz="1600" dirty="0" smtClean="0"/>
              <a:t> node</a:t>
            </a:r>
            <a:endParaRPr lang="en-US" sz="1600" dirty="0"/>
          </a:p>
        </p:txBody>
      </p:sp>
      <p:sp>
        <p:nvSpPr>
          <p:cNvPr id="37" name="TextBox 36"/>
          <p:cNvSpPr txBox="1"/>
          <p:nvPr/>
        </p:nvSpPr>
        <p:spPr>
          <a:xfrm>
            <a:off x="228600" y="152400"/>
            <a:ext cx="1087157" cy="1200329"/>
          </a:xfrm>
          <a:prstGeom prst="rect">
            <a:avLst/>
          </a:prstGeom>
          <a:noFill/>
        </p:spPr>
        <p:txBody>
          <a:bodyPr wrap="none" rtlCol="0">
            <a:spAutoFit/>
          </a:bodyPr>
          <a:lstStyle/>
          <a:p>
            <a:r>
              <a:rPr lang="en-US" sz="2400" b="1" dirty="0" smtClean="0"/>
              <a:t>Adding</a:t>
            </a:r>
          </a:p>
          <a:p>
            <a:r>
              <a:rPr lang="en-US" sz="2400" b="1" dirty="0" smtClean="0"/>
              <a:t>nodes</a:t>
            </a:r>
          </a:p>
          <a:p>
            <a:r>
              <a:rPr lang="en-US" sz="2400" b="1" dirty="0" smtClean="0"/>
              <a:t>To LL</a:t>
            </a:r>
            <a:endParaRPr lang="en-US" sz="2400" b="1" dirty="0"/>
          </a:p>
        </p:txBody>
      </p:sp>
      <p:sp>
        <p:nvSpPr>
          <p:cNvPr id="54" name="TextBox 53"/>
          <p:cNvSpPr txBox="1"/>
          <p:nvPr/>
        </p:nvSpPr>
        <p:spPr>
          <a:xfrm>
            <a:off x="3581400" y="457200"/>
            <a:ext cx="1031629" cy="369332"/>
          </a:xfrm>
          <a:prstGeom prst="rect">
            <a:avLst/>
          </a:prstGeom>
          <a:noFill/>
        </p:spPr>
        <p:txBody>
          <a:bodyPr wrap="none" rtlCol="0">
            <a:spAutoFit/>
          </a:bodyPr>
          <a:lstStyle/>
          <a:p>
            <a:r>
              <a:rPr lang="en-US" dirty="0" smtClean="0"/>
              <a:t>Empty LL</a:t>
            </a:r>
            <a:endParaRPr lang="en-US" dirty="0"/>
          </a:p>
        </p:txBody>
      </p:sp>
      <p:sp>
        <p:nvSpPr>
          <p:cNvPr id="38" name="TextBox 37"/>
          <p:cNvSpPr txBox="1"/>
          <p:nvPr/>
        </p:nvSpPr>
        <p:spPr>
          <a:xfrm>
            <a:off x="2133600" y="2209800"/>
            <a:ext cx="3160673" cy="369332"/>
          </a:xfrm>
          <a:prstGeom prst="rect">
            <a:avLst/>
          </a:prstGeom>
          <a:noFill/>
        </p:spPr>
        <p:txBody>
          <a:bodyPr wrap="none" rtlCol="0">
            <a:spAutoFit/>
          </a:bodyPr>
          <a:lstStyle/>
          <a:p>
            <a:r>
              <a:rPr lang="en-US" dirty="0" smtClean="0"/>
              <a:t>create 1</a:t>
            </a:r>
            <a:r>
              <a:rPr lang="en-US" baseline="30000" dirty="0" smtClean="0"/>
              <a:t>st</a:t>
            </a:r>
            <a:r>
              <a:rPr lang="en-US" dirty="0" smtClean="0"/>
              <a:t> node (boat) no ropes!</a:t>
            </a:r>
            <a:endParaRPr lang="en-US" dirty="0"/>
          </a:p>
        </p:txBody>
      </p:sp>
      <p:sp>
        <p:nvSpPr>
          <p:cNvPr id="2" name="Freeform 1"/>
          <p:cNvSpPr/>
          <p:nvPr/>
        </p:nvSpPr>
        <p:spPr>
          <a:xfrm>
            <a:off x="3276600" y="1066800"/>
            <a:ext cx="1027875" cy="505097"/>
          </a:xfrm>
          <a:custGeom>
            <a:avLst/>
            <a:gdLst>
              <a:gd name="connsiteX0" fmla="*/ 0 w 1027875"/>
              <a:gd name="connsiteY0" fmla="*/ 148046 h 505097"/>
              <a:gd name="connsiteX1" fmla="*/ 78377 w 1027875"/>
              <a:gd name="connsiteY1" fmla="*/ 165463 h 505097"/>
              <a:gd name="connsiteX2" fmla="*/ 156754 w 1027875"/>
              <a:gd name="connsiteY2" fmla="*/ 252549 h 505097"/>
              <a:gd name="connsiteX3" fmla="*/ 243840 w 1027875"/>
              <a:gd name="connsiteY3" fmla="*/ 330926 h 505097"/>
              <a:gd name="connsiteX4" fmla="*/ 296091 w 1027875"/>
              <a:gd name="connsiteY4" fmla="*/ 365760 h 505097"/>
              <a:gd name="connsiteX5" fmla="*/ 348343 w 1027875"/>
              <a:gd name="connsiteY5" fmla="*/ 400595 h 505097"/>
              <a:gd name="connsiteX6" fmla="*/ 391886 w 1027875"/>
              <a:gd name="connsiteY6" fmla="*/ 426720 h 505097"/>
              <a:gd name="connsiteX7" fmla="*/ 418011 w 1027875"/>
              <a:gd name="connsiteY7" fmla="*/ 435429 h 505097"/>
              <a:gd name="connsiteX8" fmla="*/ 513806 w 1027875"/>
              <a:gd name="connsiteY8" fmla="*/ 470263 h 505097"/>
              <a:gd name="connsiteX9" fmla="*/ 557349 w 1027875"/>
              <a:gd name="connsiteY9" fmla="*/ 478972 h 505097"/>
              <a:gd name="connsiteX10" fmla="*/ 592183 w 1027875"/>
              <a:gd name="connsiteY10" fmla="*/ 487680 h 505097"/>
              <a:gd name="connsiteX11" fmla="*/ 679269 w 1027875"/>
              <a:gd name="connsiteY11" fmla="*/ 505097 h 505097"/>
              <a:gd name="connsiteX12" fmla="*/ 809897 w 1027875"/>
              <a:gd name="connsiteY12" fmla="*/ 496389 h 505097"/>
              <a:gd name="connsiteX13" fmla="*/ 844731 w 1027875"/>
              <a:gd name="connsiteY13" fmla="*/ 487680 h 505097"/>
              <a:gd name="connsiteX14" fmla="*/ 923109 w 1027875"/>
              <a:gd name="connsiteY14" fmla="*/ 452846 h 505097"/>
              <a:gd name="connsiteX15" fmla="*/ 992777 w 1027875"/>
              <a:gd name="connsiteY15" fmla="*/ 409303 h 505097"/>
              <a:gd name="connsiteX16" fmla="*/ 1027611 w 1027875"/>
              <a:gd name="connsiteY16" fmla="*/ 357052 h 505097"/>
              <a:gd name="connsiteX17" fmla="*/ 1010194 w 1027875"/>
              <a:gd name="connsiteY17" fmla="*/ 243840 h 505097"/>
              <a:gd name="connsiteX18" fmla="*/ 1001486 w 1027875"/>
              <a:gd name="connsiteY18" fmla="*/ 209006 h 505097"/>
              <a:gd name="connsiteX19" fmla="*/ 975360 w 1027875"/>
              <a:gd name="connsiteY19" fmla="*/ 182880 h 505097"/>
              <a:gd name="connsiteX20" fmla="*/ 923109 w 1027875"/>
              <a:gd name="connsiteY20" fmla="*/ 130629 h 505097"/>
              <a:gd name="connsiteX21" fmla="*/ 879566 w 1027875"/>
              <a:gd name="connsiteY21" fmla="*/ 95795 h 505097"/>
              <a:gd name="connsiteX22" fmla="*/ 844731 w 1027875"/>
              <a:gd name="connsiteY22" fmla="*/ 69669 h 505097"/>
              <a:gd name="connsiteX23" fmla="*/ 783771 w 1027875"/>
              <a:gd name="connsiteY23" fmla="*/ 34835 h 505097"/>
              <a:gd name="connsiteX24" fmla="*/ 757646 w 1027875"/>
              <a:gd name="connsiteY24" fmla="*/ 17417 h 505097"/>
              <a:gd name="connsiteX25" fmla="*/ 722811 w 1027875"/>
              <a:gd name="connsiteY25" fmla="*/ 8709 h 505097"/>
              <a:gd name="connsiteX26" fmla="*/ 696686 w 1027875"/>
              <a:gd name="connsiteY26" fmla="*/ 0 h 505097"/>
              <a:gd name="connsiteX27" fmla="*/ 670560 w 1027875"/>
              <a:gd name="connsiteY27" fmla="*/ 8709 h 505097"/>
              <a:gd name="connsiteX28" fmla="*/ 618309 w 1027875"/>
              <a:gd name="connsiteY28" fmla="*/ 113212 h 505097"/>
              <a:gd name="connsiteX29" fmla="*/ 609600 w 1027875"/>
              <a:gd name="connsiteY29" fmla="*/ 139337 h 505097"/>
              <a:gd name="connsiteX30" fmla="*/ 592183 w 1027875"/>
              <a:gd name="connsiteY30" fmla="*/ 174172 h 505097"/>
              <a:gd name="connsiteX31" fmla="*/ 600891 w 1027875"/>
              <a:gd name="connsiteY31" fmla="*/ 269966 h 505097"/>
              <a:gd name="connsiteX32" fmla="*/ 627017 w 1027875"/>
              <a:gd name="connsiteY32" fmla="*/ 287383 h 505097"/>
              <a:gd name="connsiteX33" fmla="*/ 661851 w 1027875"/>
              <a:gd name="connsiteY33" fmla="*/ 296092 h 505097"/>
              <a:gd name="connsiteX34" fmla="*/ 696686 w 1027875"/>
              <a:gd name="connsiteY34" fmla="*/ 313509 h 505097"/>
              <a:gd name="connsiteX35" fmla="*/ 801189 w 1027875"/>
              <a:gd name="connsiteY35" fmla="*/ 269966 h 505097"/>
              <a:gd name="connsiteX36" fmla="*/ 792480 w 1027875"/>
              <a:gd name="connsiteY36" fmla="*/ 209006 h 505097"/>
              <a:gd name="connsiteX37" fmla="*/ 783771 w 1027875"/>
              <a:gd name="connsiteY37" fmla="*/ 182880 h 505097"/>
              <a:gd name="connsiteX38" fmla="*/ 731520 w 1027875"/>
              <a:gd name="connsiteY38" fmla="*/ 165463 h 505097"/>
              <a:gd name="connsiteX39" fmla="*/ 731520 w 1027875"/>
              <a:gd name="connsiteY39" fmla="*/ 235132 h 505097"/>
              <a:gd name="connsiteX40" fmla="*/ 748937 w 1027875"/>
              <a:gd name="connsiteY40" fmla="*/ 235132 h 50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27875" h="505097">
                <a:moveTo>
                  <a:pt x="0" y="148046"/>
                </a:moveTo>
                <a:cubicBezTo>
                  <a:pt x="26126" y="153852"/>
                  <a:pt x="54763" y="152869"/>
                  <a:pt x="78377" y="165463"/>
                </a:cubicBezTo>
                <a:cubicBezTo>
                  <a:pt x="117102" y="186116"/>
                  <a:pt x="129868" y="222676"/>
                  <a:pt x="156754" y="252549"/>
                </a:cubicBezTo>
                <a:cubicBezTo>
                  <a:pt x="230962" y="335002"/>
                  <a:pt x="182411" y="278272"/>
                  <a:pt x="243840" y="330926"/>
                </a:cubicBezTo>
                <a:cubicBezTo>
                  <a:pt x="285351" y="366508"/>
                  <a:pt x="251653" y="350948"/>
                  <a:pt x="296091" y="365760"/>
                </a:cubicBezTo>
                <a:cubicBezTo>
                  <a:pt x="345615" y="415284"/>
                  <a:pt x="297932" y="375390"/>
                  <a:pt x="348343" y="400595"/>
                </a:cubicBezTo>
                <a:cubicBezTo>
                  <a:pt x="363482" y="408165"/>
                  <a:pt x="376747" y="419150"/>
                  <a:pt x="391886" y="426720"/>
                </a:cubicBezTo>
                <a:cubicBezTo>
                  <a:pt x="400096" y="430825"/>
                  <a:pt x="409416" y="432206"/>
                  <a:pt x="418011" y="435429"/>
                </a:cubicBezTo>
                <a:cubicBezTo>
                  <a:pt x="459562" y="451011"/>
                  <a:pt x="469084" y="458066"/>
                  <a:pt x="513806" y="470263"/>
                </a:cubicBezTo>
                <a:cubicBezTo>
                  <a:pt x="528086" y="474158"/>
                  <a:pt x="542900" y="475761"/>
                  <a:pt x="557349" y="478972"/>
                </a:cubicBezTo>
                <a:cubicBezTo>
                  <a:pt x="569033" y="481568"/>
                  <a:pt x="580480" y="485172"/>
                  <a:pt x="592183" y="487680"/>
                </a:cubicBezTo>
                <a:cubicBezTo>
                  <a:pt x="621129" y="493883"/>
                  <a:pt x="679269" y="505097"/>
                  <a:pt x="679269" y="505097"/>
                </a:cubicBezTo>
                <a:cubicBezTo>
                  <a:pt x="722812" y="502194"/>
                  <a:pt x="766497" y="500957"/>
                  <a:pt x="809897" y="496389"/>
                </a:cubicBezTo>
                <a:cubicBezTo>
                  <a:pt x="821800" y="495136"/>
                  <a:pt x="833223" y="490968"/>
                  <a:pt x="844731" y="487680"/>
                </a:cubicBezTo>
                <a:cubicBezTo>
                  <a:pt x="876170" y="478697"/>
                  <a:pt x="890565" y="470597"/>
                  <a:pt x="923109" y="452846"/>
                </a:cubicBezTo>
                <a:cubicBezTo>
                  <a:pt x="951985" y="437095"/>
                  <a:pt x="967186" y="426363"/>
                  <a:pt x="992777" y="409303"/>
                </a:cubicBezTo>
                <a:cubicBezTo>
                  <a:pt x="1004388" y="391886"/>
                  <a:pt x="1030794" y="377741"/>
                  <a:pt x="1027611" y="357052"/>
                </a:cubicBezTo>
                <a:cubicBezTo>
                  <a:pt x="1021805" y="319315"/>
                  <a:pt x="1016829" y="281440"/>
                  <a:pt x="1010194" y="243840"/>
                </a:cubicBezTo>
                <a:cubicBezTo>
                  <a:pt x="1008114" y="232053"/>
                  <a:pt x="1007424" y="219398"/>
                  <a:pt x="1001486" y="209006"/>
                </a:cubicBezTo>
                <a:cubicBezTo>
                  <a:pt x="995376" y="198313"/>
                  <a:pt x="983375" y="192231"/>
                  <a:pt x="975360" y="182880"/>
                </a:cubicBezTo>
                <a:cubicBezTo>
                  <a:pt x="932153" y="132472"/>
                  <a:pt x="969100" y="161290"/>
                  <a:pt x="923109" y="130629"/>
                </a:cubicBezTo>
                <a:cubicBezTo>
                  <a:pt x="890057" y="81053"/>
                  <a:pt x="924866" y="121681"/>
                  <a:pt x="879566" y="95795"/>
                </a:cubicBezTo>
                <a:cubicBezTo>
                  <a:pt x="866964" y="88594"/>
                  <a:pt x="856542" y="78105"/>
                  <a:pt x="844731" y="69669"/>
                </a:cubicBezTo>
                <a:cubicBezTo>
                  <a:pt x="802288" y="39353"/>
                  <a:pt x="834809" y="64000"/>
                  <a:pt x="783771" y="34835"/>
                </a:cubicBezTo>
                <a:cubicBezTo>
                  <a:pt x="774684" y="29642"/>
                  <a:pt x="767266" y="21540"/>
                  <a:pt x="757646" y="17417"/>
                </a:cubicBezTo>
                <a:cubicBezTo>
                  <a:pt x="746645" y="12702"/>
                  <a:pt x="734319" y="11997"/>
                  <a:pt x="722811" y="8709"/>
                </a:cubicBezTo>
                <a:cubicBezTo>
                  <a:pt x="713985" y="6187"/>
                  <a:pt x="705394" y="2903"/>
                  <a:pt x="696686" y="0"/>
                </a:cubicBezTo>
                <a:cubicBezTo>
                  <a:pt x="687977" y="2903"/>
                  <a:pt x="677051" y="2218"/>
                  <a:pt x="670560" y="8709"/>
                </a:cubicBezTo>
                <a:cubicBezTo>
                  <a:pt x="636795" y="42474"/>
                  <a:pt x="632475" y="70714"/>
                  <a:pt x="618309" y="113212"/>
                </a:cubicBezTo>
                <a:cubicBezTo>
                  <a:pt x="615406" y="121920"/>
                  <a:pt x="613705" y="131127"/>
                  <a:pt x="609600" y="139337"/>
                </a:cubicBezTo>
                <a:lnTo>
                  <a:pt x="592183" y="174172"/>
                </a:lnTo>
                <a:cubicBezTo>
                  <a:pt x="595086" y="206103"/>
                  <a:pt x="591462" y="239321"/>
                  <a:pt x="600891" y="269966"/>
                </a:cubicBezTo>
                <a:cubicBezTo>
                  <a:pt x="603969" y="279970"/>
                  <a:pt x="617397" y="283260"/>
                  <a:pt x="627017" y="287383"/>
                </a:cubicBezTo>
                <a:cubicBezTo>
                  <a:pt x="638018" y="292098"/>
                  <a:pt x="650644" y="291889"/>
                  <a:pt x="661851" y="296092"/>
                </a:cubicBezTo>
                <a:cubicBezTo>
                  <a:pt x="674007" y="300650"/>
                  <a:pt x="685074" y="307703"/>
                  <a:pt x="696686" y="313509"/>
                </a:cubicBezTo>
                <a:cubicBezTo>
                  <a:pt x="734435" y="306646"/>
                  <a:pt x="801189" y="323432"/>
                  <a:pt x="801189" y="269966"/>
                </a:cubicBezTo>
                <a:cubicBezTo>
                  <a:pt x="801189" y="249440"/>
                  <a:pt x="796506" y="229134"/>
                  <a:pt x="792480" y="209006"/>
                </a:cubicBezTo>
                <a:cubicBezTo>
                  <a:pt x="790680" y="200005"/>
                  <a:pt x="791241" y="188216"/>
                  <a:pt x="783771" y="182880"/>
                </a:cubicBezTo>
                <a:cubicBezTo>
                  <a:pt x="768832" y="172209"/>
                  <a:pt x="731520" y="165463"/>
                  <a:pt x="731520" y="165463"/>
                </a:cubicBezTo>
                <a:cubicBezTo>
                  <a:pt x="700105" y="196879"/>
                  <a:pt x="630696" y="235132"/>
                  <a:pt x="731520" y="235132"/>
                </a:cubicBezTo>
                <a:lnTo>
                  <a:pt x="748937" y="235132"/>
                </a:lnTo>
              </a:path>
            </a:pathLst>
          </a:custGeom>
          <a:noFill/>
          <a:ln>
            <a:solidFill>
              <a:schemeClr val="accent6">
                <a:lumMod val="50000"/>
              </a:schemeClr>
            </a:solidFill>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7441473" y="5847639"/>
            <a:ext cx="1027875" cy="505097"/>
          </a:xfrm>
          <a:custGeom>
            <a:avLst/>
            <a:gdLst>
              <a:gd name="connsiteX0" fmla="*/ 0 w 1027875"/>
              <a:gd name="connsiteY0" fmla="*/ 148046 h 505097"/>
              <a:gd name="connsiteX1" fmla="*/ 78377 w 1027875"/>
              <a:gd name="connsiteY1" fmla="*/ 165463 h 505097"/>
              <a:gd name="connsiteX2" fmla="*/ 156754 w 1027875"/>
              <a:gd name="connsiteY2" fmla="*/ 252549 h 505097"/>
              <a:gd name="connsiteX3" fmla="*/ 243840 w 1027875"/>
              <a:gd name="connsiteY3" fmla="*/ 330926 h 505097"/>
              <a:gd name="connsiteX4" fmla="*/ 296091 w 1027875"/>
              <a:gd name="connsiteY4" fmla="*/ 365760 h 505097"/>
              <a:gd name="connsiteX5" fmla="*/ 348343 w 1027875"/>
              <a:gd name="connsiteY5" fmla="*/ 400595 h 505097"/>
              <a:gd name="connsiteX6" fmla="*/ 391886 w 1027875"/>
              <a:gd name="connsiteY6" fmla="*/ 426720 h 505097"/>
              <a:gd name="connsiteX7" fmla="*/ 418011 w 1027875"/>
              <a:gd name="connsiteY7" fmla="*/ 435429 h 505097"/>
              <a:gd name="connsiteX8" fmla="*/ 513806 w 1027875"/>
              <a:gd name="connsiteY8" fmla="*/ 470263 h 505097"/>
              <a:gd name="connsiteX9" fmla="*/ 557349 w 1027875"/>
              <a:gd name="connsiteY9" fmla="*/ 478972 h 505097"/>
              <a:gd name="connsiteX10" fmla="*/ 592183 w 1027875"/>
              <a:gd name="connsiteY10" fmla="*/ 487680 h 505097"/>
              <a:gd name="connsiteX11" fmla="*/ 679269 w 1027875"/>
              <a:gd name="connsiteY11" fmla="*/ 505097 h 505097"/>
              <a:gd name="connsiteX12" fmla="*/ 809897 w 1027875"/>
              <a:gd name="connsiteY12" fmla="*/ 496389 h 505097"/>
              <a:gd name="connsiteX13" fmla="*/ 844731 w 1027875"/>
              <a:gd name="connsiteY13" fmla="*/ 487680 h 505097"/>
              <a:gd name="connsiteX14" fmla="*/ 923109 w 1027875"/>
              <a:gd name="connsiteY14" fmla="*/ 452846 h 505097"/>
              <a:gd name="connsiteX15" fmla="*/ 992777 w 1027875"/>
              <a:gd name="connsiteY15" fmla="*/ 409303 h 505097"/>
              <a:gd name="connsiteX16" fmla="*/ 1027611 w 1027875"/>
              <a:gd name="connsiteY16" fmla="*/ 357052 h 505097"/>
              <a:gd name="connsiteX17" fmla="*/ 1010194 w 1027875"/>
              <a:gd name="connsiteY17" fmla="*/ 243840 h 505097"/>
              <a:gd name="connsiteX18" fmla="*/ 1001486 w 1027875"/>
              <a:gd name="connsiteY18" fmla="*/ 209006 h 505097"/>
              <a:gd name="connsiteX19" fmla="*/ 975360 w 1027875"/>
              <a:gd name="connsiteY19" fmla="*/ 182880 h 505097"/>
              <a:gd name="connsiteX20" fmla="*/ 923109 w 1027875"/>
              <a:gd name="connsiteY20" fmla="*/ 130629 h 505097"/>
              <a:gd name="connsiteX21" fmla="*/ 879566 w 1027875"/>
              <a:gd name="connsiteY21" fmla="*/ 95795 h 505097"/>
              <a:gd name="connsiteX22" fmla="*/ 844731 w 1027875"/>
              <a:gd name="connsiteY22" fmla="*/ 69669 h 505097"/>
              <a:gd name="connsiteX23" fmla="*/ 783771 w 1027875"/>
              <a:gd name="connsiteY23" fmla="*/ 34835 h 505097"/>
              <a:gd name="connsiteX24" fmla="*/ 757646 w 1027875"/>
              <a:gd name="connsiteY24" fmla="*/ 17417 h 505097"/>
              <a:gd name="connsiteX25" fmla="*/ 722811 w 1027875"/>
              <a:gd name="connsiteY25" fmla="*/ 8709 h 505097"/>
              <a:gd name="connsiteX26" fmla="*/ 696686 w 1027875"/>
              <a:gd name="connsiteY26" fmla="*/ 0 h 505097"/>
              <a:gd name="connsiteX27" fmla="*/ 670560 w 1027875"/>
              <a:gd name="connsiteY27" fmla="*/ 8709 h 505097"/>
              <a:gd name="connsiteX28" fmla="*/ 618309 w 1027875"/>
              <a:gd name="connsiteY28" fmla="*/ 113212 h 505097"/>
              <a:gd name="connsiteX29" fmla="*/ 609600 w 1027875"/>
              <a:gd name="connsiteY29" fmla="*/ 139337 h 505097"/>
              <a:gd name="connsiteX30" fmla="*/ 592183 w 1027875"/>
              <a:gd name="connsiteY30" fmla="*/ 174172 h 505097"/>
              <a:gd name="connsiteX31" fmla="*/ 600891 w 1027875"/>
              <a:gd name="connsiteY31" fmla="*/ 269966 h 505097"/>
              <a:gd name="connsiteX32" fmla="*/ 627017 w 1027875"/>
              <a:gd name="connsiteY32" fmla="*/ 287383 h 505097"/>
              <a:gd name="connsiteX33" fmla="*/ 661851 w 1027875"/>
              <a:gd name="connsiteY33" fmla="*/ 296092 h 505097"/>
              <a:gd name="connsiteX34" fmla="*/ 696686 w 1027875"/>
              <a:gd name="connsiteY34" fmla="*/ 313509 h 505097"/>
              <a:gd name="connsiteX35" fmla="*/ 801189 w 1027875"/>
              <a:gd name="connsiteY35" fmla="*/ 269966 h 505097"/>
              <a:gd name="connsiteX36" fmla="*/ 792480 w 1027875"/>
              <a:gd name="connsiteY36" fmla="*/ 209006 h 505097"/>
              <a:gd name="connsiteX37" fmla="*/ 783771 w 1027875"/>
              <a:gd name="connsiteY37" fmla="*/ 182880 h 505097"/>
              <a:gd name="connsiteX38" fmla="*/ 731520 w 1027875"/>
              <a:gd name="connsiteY38" fmla="*/ 165463 h 505097"/>
              <a:gd name="connsiteX39" fmla="*/ 731520 w 1027875"/>
              <a:gd name="connsiteY39" fmla="*/ 235132 h 505097"/>
              <a:gd name="connsiteX40" fmla="*/ 748937 w 1027875"/>
              <a:gd name="connsiteY40" fmla="*/ 235132 h 50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27875" h="505097">
                <a:moveTo>
                  <a:pt x="0" y="148046"/>
                </a:moveTo>
                <a:cubicBezTo>
                  <a:pt x="26126" y="153852"/>
                  <a:pt x="54763" y="152869"/>
                  <a:pt x="78377" y="165463"/>
                </a:cubicBezTo>
                <a:cubicBezTo>
                  <a:pt x="117102" y="186116"/>
                  <a:pt x="129868" y="222676"/>
                  <a:pt x="156754" y="252549"/>
                </a:cubicBezTo>
                <a:cubicBezTo>
                  <a:pt x="230962" y="335002"/>
                  <a:pt x="182411" y="278272"/>
                  <a:pt x="243840" y="330926"/>
                </a:cubicBezTo>
                <a:cubicBezTo>
                  <a:pt x="285351" y="366508"/>
                  <a:pt x="251653" y="350948"/>
                  <a:pt x="296091" y="365760"/>
                </a:cubicBezTo>
                <a:cubicBezTo>
                  <a:pt x="345615" y="415284"/>
                  <a:pt x="297932" y="375390"/>
                  <a:pt x="348343" y="400595"/>
                </a:cubicBezTo>
                <a:cubicBezTo>
                  <a:pt x="363482" y="408165"/>
                  <a:pt x="376747" y="419150"/>
                  <a:pt x="391886" y="426720"/>
                </a:cubicBezTo>
                <a:cubicBezTo>
                  <a:pt x="400096" y="430825"/>
                  <a:pt x="409416" y="432206"/>
                  <a:pt x="418011" y="435429"/>
                </a:cubicBezTo>
                <a:cubicBezTo>
                  <a:pt x="459562" y="451011"/>
                  <a:pt x="469084" y="458066"/>
                  <a:pt x="513806" y="470263"/>
                </a:cubicBezTo>
                <a:cubicBezTo>
                  <a:pt x="528086" y="474158"/>
                  <a:pt x="542900" y="475761"/>
                  <a:pt x="557349" y="478972"/>
                </a:cubicBezTo>
                <a:cubicBezTo>
                  <a:pt x="569033" y="481568"/>
                  <a:pt x="580480" y="485172"/>
                  <a:pt x="592183" y="487680"/>
                </a:cubicBezTo>
                <a:cubicBezTo>
                  <a:pt x="621129" y="493883"/>
                  <a:pt x="679269" y="505097"/>
                  <a:pt x="679269" y="505097"/>
                </a:cubicBezTo>
                <a:cubicBezTo>
                  <a:pt x="722812" y="502194"/>
                  <a:pt x="766497" y="500957"/>
                  <a:pt x="809897" y="496389"/>
                </a:cubicBezTo>
                <a:cubicBezTo>
                  <a:pt x="821800" y="495136"/>
                  <a:pt x="833223" y="490968"/>
                  <a:pt x="844731" y="487680"/>
                </a:cubicBezTo>
                <a:cubicBezTo>
                  <a:pt x="876170" y="478697"/>
                  <a:pt x="890565" y="470597"/>
                  <a:pt x="923109" y="452846"/>
                </a:cubicBezTo>
                <a:cubicBezTo>
                  <a:pt x="951985" y="437095"/>
                  <a:pt x="967186" y="426363"/>
                  <a:pt x="992777" y="409303"/>
                </a:cubicBezTo>
                <a:cubicBezTo>
                  <a:pt x="1004388" y="391886"/>
                  <a:pt x="1030794" y="377741"/>
                  <a:pt x="1027611" y="357052"/>
                </a:cubicBezTo>
                <a:cubicBezTo>
                  <a:pt x="1021805" y="319315"/>
                  <a:pt x="1016829" y="281440"/>
                  <a:pt x="1010194" y="243840"/>
                </a:cubicBezTo>
                <a:cubicBezTo>
                  <a:pt x="1008114" y="232053"/>
                  <a:pt x="1007424" y="219398"/>
                  <a:pt x="1001486" y="209006"/>
                </a:cubicBezTo>
                <a:cubicBezTo>
                  <a:pt x="995376" y="198313"/>
                  <a:pt x="983375" y="192231"/>
                  <a:pt x="975360" y="182880"/>
                </a:cubicBezTo>
                <a:cubicBezTo>
                  <a:pt x="932153" y="132472"/>
                  <a:pt x="969100" y="161290"/>
                  <a:pt x="923109" y="130629"/>
                </a:cubicBezTo>
                <a:cubicBezTo>
                  <a:pt x="890057" y="81053"/>
                  <a:pt x="924866" y="121681"/>
                  <a:pt x="879566" y="95795"/>
                </a:cubicBezTo>
                <a:cubicBezTo>
                  <a:pt x="866964" y="88594"/>
                  <a:pt x="856542" y="78105"/>
                  <a:pt x="844731" y="69669"/>
                </a:cubicBezTo>
                <a:cubicBezTo>
                  <a:pt x="802288" y="39353"/>
                  <a:pt x="834809" y="64000"/>
                  <a:pt x="783771" y="34835"/>
                </a:cubicBezTo>
                <a:cubicBezTo>
                  <a:pt x="774684" y="29642"/>
                  <a:pt x="767266" y="21540"/>
                  <a:pt x="757646" y="17417"/>
                </a:cubicBezTo>
                <a:cubicBezTo>
                  <a:pt x="746645" y="12702"/>
                  <a:pt x="734319" y="11997"/>
                  <a:pt x="722811" y="8709"/>
                </a:cubicBezTo>
                <a:cubicBezTo>
                  <a:pt x="713985" y="6187"/>
                  <a:pt x="705394" y="2903"/>
                  <a:pt x="696686" y="0"/>
                </a:cubicBezTo>
                <a:cubicBezTo>
                  <a:pt x="687977" y="2903"/>
                  <a:pt x="677051" y="2218"/>
                  <a:pt x="670560" y="8709"/>
                </a:cubicBezTo>
                <a:cubicBezTo>
                  <a:pt x="636795" y="42474"/>
                  <a:pt x="632475" y="70714"/>
                  <a:pt x="618309" y="113212"/>
                </a:cubicBezTo>
                <a:cubicBezTo>
                  <a:pt x="615406" y="121920"/>
                  <a:pt x="613705" y="131127"/>
                  <a:pt x="609600" y="139337"/>
                </a:cubicBezTo>
                <a:lnTo>
                  <a:pt x="592183" y="174172"/>
                </a:lnTo>
                <a:cubicBezTo>
                  <a:pt x="595086" y="206103"/>
                  <a:pt x="591462" y="239321"/>
                  <a:pt x="600891" y="269966"/>
                </a:cubicBezTo>
                <a:cubicBezTo>
                  <a:pt x="603969" y="279970"/>
                  <a:pt x="617397" y="283260"/>
                  <a:pt x="627017" y="287383"/>
                </a:cubicBezTo>
                <a:cubicBezTo>
                  <a:pt x="638018" y="292098"/>
                  <a:pt x="650644" y="291889"/>
                  <a:pt x="661851" y="296092"/>
                </a:cubicBezTo>
                <a:cubicBezTo>
                  <a:pt x="674007" y="300650"/>
                  <a:pt x="685074" y="307703"/>
                  <a:pt x="696686" y="313509"/>
                </a:cubicBezTo>
                <a:cubicBezTo>
                  <a:pt x="734435" y="306646"/>
                  <a:pt x="801189" y="323432"/>
                  <a:pt x="801189" y="269966"/>
                </a:cubicBezTo>
                <a:cubicBezTo>
                  <a:pt x="801189" y="249440"/>
                  <a:pt x="796506" y="229134"/>
                  <a:pt x="792480" y="209006"/>
                </a:cubicBezTo>
                <a:cubicBezTo>
                  <a:pt x="790680" y="200005"/>
                  <a:pt x="791241" y="188216"/>
                  <a:pt x="783771" y="182880"/>
                </a:cubicBezTo>
                <a:cubicBezTo>
                  <a:pt x="768832" y="172209"/>
                  <a:pt x="731520" y="165463"/>
                  <a:pt x="731520" y="165463"/>
                </a:cubicBezTo>
                <a:cubicBezTo>
                  <a:pt x="700105" y="196879"/>
                  <a:pt x="630696" y="235132"/>
                  <a:pt x="731520" y="235132"/>
                </a:cubicBezTo>
                <a:lnTo>
                  <a:pt x="748937" y="235132"/>
                </a:lnTo>
              </a:path>
            </a:pathLst>
          </a:custGeom>
          <a:noFill/>
          <a:ln>
            <a:solidFill>
              <a:schemeClr val="accent6">
                <a:lumMod val="50000"/>
              </a:schemeClr>
            </a:solidFill>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2" descr="http://tse1.mm.bing.net/th?&amp;id=OIP.Ma90306f3900d1f5275f02e446c1a2d2dH0&amp;w=300&amp;h=300&amp;c=0&amp;pid=1.9&amp;rs=0&amp;p=0&amp;r=0"/>
          <p:cNvPicPr>
            <a:picLocks noChangeAspect="1" noChangeArrowheads="1"/>
          </p:cNvPicPr>
          <p:nvPr/>
        </p:nvPicPr>
        <p:blipFill rotWithShape="1">
          <a:blip r:embed="rId3">
            <a:extLst>
              <a:ext uri="{28A0092B-C50C-407E-A947-70E740481C1C}">
                <a14:useLocalDpi xmlns:a14="http://schemas.microsoft.com/office/drawing/2010/main" val="0"/>
              </a:ext>
            </a:extLst>
          </a:blip>
          <a:srcRect l="6248" t="21537" r="17866" b="25638"/>
          <a:stretch/>
        </p:blipFill>
        <p:spPr bwMode="auto">
          <a:xfrm flipH="1">
            <a:off x="457200" y="2133600"/>
            <a:ext cx="1421673" cy="742239"/>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685800" y="3352800"/>
            <a:ext cx="7383881" cy="338554"/>
          </a:xfrm>
          <a:prstGeom prst="rect">
            <a:avLst/>
          </a:prstGeom>
          <a:noFill/>
        </p:spPr>
        <p:txBody>
          <a:bodyPr wrap="none" rtlCol="0">
            <a:spAutoFit/>
          </a:bodyPr>
          <a:lstStyle/>
          <a:p>
            <a:r>
              <a:rPr lang="en-US" sz="1600" dirty="0" smtClean="0"/>
              <a:t>Connect new boat to previous first boat by getting the name of that boat from the tug.</a:t>
            </a:r>
            <a:endParaRPr lang="en-US" sz="1600" dirty="0"/>
          </a:p>
        </p:txBody>
      </p:sp>
      <p:pic>
        <p:nvPicPr>
          <p:cNvPr id="52" name="Picture 2" descr="http://tse1.mm.bing.net/th?&amp;id=OIP.Ma90306f3900d1f5275f02e446c1a2d2dH0&amp;w=300&amp;h=300&amp;c=0&amp;pid=1.9&amp;rs=0&amp;p=0&amp;r=0"/>
          <p:cNvPicPr>
            <a:picLocks noChangeAspect="1" noChangeArrowheads="1"/>
          </p:cNvPicPr>
          <p:nvPr/>
        </p:nvPicPr>
        <p:blipFill rotWithShape="1">
          <a:blip r:embed="rId3">
            <a:extLst>
              <a:ext uri="{28A0092B-C50C-407E-A947-70E740481C1C}">
                <a14:useLocalDpi xmlns:a14="http://schemas.microsoft.com/office/drawing/2010/main" val="0"/>
              </a:ext>
            </a:extLst>
          </a:blip>
          <a:srcRect l="6248" t="21537" r="17866" b="25638"/>
          <a:stretch/>
        </p:blipFill>
        <p:spPr bwMode="auto">
          <a:xfrm flipH="1">
            <a:off x="533400" y="4114800"/>
            <a:ext cx="1421673" cy="742239"/>
          </a:xfrm>
          <a:prstGeom prst="rect">
            <a:avLst/>
          </a:prstGeom>
          <a:noFill/>
          <a:extLst>
            <a:ext uri="{909E8E84-426E-40DD-AFC4-6F175D3DCCD1}">
              <a14:hiddenFill xmlns:a14="http://schemas.microsoft.com/office/drawing/2010/main">
                <a:solidFill>
                  <a:srgbClr val="FFFFFF"/>
                </a:solidFill>
              </a14:hiddenFill>
            </a:ext>
          </a:extLst>
        </p:spPr>
      </p:pic>
      <p:sp>
        <p:nvSpPr>
          <p:cNvPr id="53" name="Freeform 52"/>
          <p:cNvSpPr/>
          <p:nvPr/>
        </p:nvSpPr>
        <p:spPr>
          <a:xfrm>
            <a:off x="1828800" y="4495800"/>
            <a:ext cx="1027875" cy="505097"/>
          </a:xfrm>
          <a:custGeom>
            <a:avLst/>
            <a:gdLst>
              <a:gd name="connsiteX0" fmla="*/ 0 w 1027875"/>
              <a:gd name="connsiteY0" fmla="*/ 148046 h 505097"/>
              <a:gd name="connsiteX1" fmla="*/ 78377 w 1027875"/>
              <a:gd name="connsiteY1" fmla="*/ 165463 h 505097"/>
              <a:gd name="connsiteX2" fmla="*/ 156754 w 1027875"/>
              <a:gd name="connsiteY2" fmla="*/ 252549 h 505097"/>
              <a:gd name="connsiteX3" fmla="*/ 243840 w 1027875"/>
              <a:gd name="connsiteY3" fmla="*/ 330926 h 505097"/>
              <a:gd name="connsiteX4" fmla="*/ 296091 w 1027875"/>
              <a:gd name="connsiteY4" fmla="*/ 365760 h 505097"/>
              <a:gd name="connsiteX5" fmla="*/ 348343 w 1027875"/>
              <a:gd name="connsiteY5" fmla="*/ 400595 h 505097"/>
              <a:gd name="connsiteX6" fmla="*/ 391886 w 1027875"/>
              <a:gd name="connsiteY6" fmla="*/ 426720 h 505097"/>
              <a:gd name="connsiteX7" fmla="*/ 418011 w 1027875"/>
              <a:gd name="connsiteY7" fmla="*/ 435429 h 505097"/>
              <a:gd name="connsiteX8" fmla="*/ 513806 w 1027875"/>
              <a:gd name="connsiteY8" fmla="*/ 470263 h 505097"/>
              <a:gd name="connsiteX9" fmla="*/ 557349 w 1027875"/>
              <a:gd name="connsiteY9" fmla="*/ 478972 h 505097"/>
              <a:gd name="connsiteX10" fmla="*/ 592183 w 1027875"/>
              <a:gd name="connsiteY10" fmla="*/ 487680 h 505097"/>
              <a:gd name="connsiteX11" fmla="*/ 679269 w 1027875"/>
              <a:gd name="connsiteY11" fmla="*/ 505097 h 505097"/>
              <a:gd name="connsiteX12" fmla="*/ 809897 w 1027875"/>
              <a:gd name="connsiteY12" fmla="*/ 496389 h 505097"/>
              <a:gd name="connsiteX13" fmla="*/ 844731 w 1027875"/>
              <a:gd name="connsiteY13" fmla="*/ 487680 h 505097"/>
              <a:gd name="connsiteX14" fmla="*/ 923109 w 1027875"/>
              <a:gd name="connsiteY14" fmla="*/ 452846 h 505097"/>
              <a:gd name="connsiteX15" fmla="*/ 992777 w 1027875"/>
              <a:gd name="connsiteY15" fmla="*/ 409303 h 505097"/>
              <a:gd name="connsiteX16" fmla="*/ 1027611 w 1027875"/>
              <a:gd name="connsiteY16" fmla="*/ 357052 h 505097"/>
              <a:gd name="connsiteX17" fmla="*/ 1010194 w 1027875"/>
              <a:gd name="connsiteY17" fmla="*/ 243840 h 505097"/>
              <a:gd name="connsiteX18" fmla="*/ 1001486 w 1027875"/>
              <a:gd name="connsiteY18" fmla="*/ 209006 h 505097"/>
              <a:gd name="connsiteX19" fmla="*/ 975360 w 1027875"/>
              <a:gd name="connsiteY19" fmla="*/ 182880 h 505097"/>
              <a:gd name="connsiteX20" fmla="*/ 923109 w 1027875"/>
              <a:gd name="connsiteY20" fmla="*/ 130629 h 505097"/>
              <a:gd name="connsiteX21" fmla="*/ 879566 w 1027875"/>
              <a:gd name="connsiteY21" fmla="*/ 95795 h 505097"/>
              <a:gd name="connsiteX22" fmla="*/ 844731 w 1027875"/>
              <a:gd name="connsiteY22" fmla="*/ 69669 h 505097"/>
              <a:gd name="connsiteX23" fmla="*/ 783771 w 1027875"/>
              <a:gd name="connsiteY23" fmla="*/ 34835 h 505097"/>
              <a:gd name="connsiteX24" fmla="*/ 757646 w 1027875"/>
              <a:gd name="connsiteY24" fmla="*/ 17417 h 505097"/>
              <a:gd name="connsiteX25" fmla="*/ 722811 w 1027875"/>
              <a:gd name="connsiteY25" fmla="*/ 8709 h 505097"/>
              <a:gd name="connsiteX26" fmla="*/ 696686 w 1027875"/>
              <a:gd name="connsiteY26" fmla="*/ 0 h 505097"/>
              <a:gd name="connsiteX27" fmla="*/ 670560 w 1027875"/>
              <a:gd name="connsiteY27" fmla="*/ 8709 h 505097"/>
              <a:gd name="connsiteX28" fmla="*/ 618309 w 1027875"/>
              <a:gd name="connsiteY28" fmla="*/ 113212 h 505097"/>
              <a:gd name="connsiteX29" fmla="*/ 609600 w 1027875"/>
              <a:gd name="connsiteY29" fmla="*/ 139337 h 505097"/>
              <a:gd name="connsiteX30" fmla="*/ 592183 w 1027875"/>
              <a:gd name="connsiteY30" fmla="*/ 174172 h 505097"/>
              <a:gd name="connsiteX31" fmla="*/ 600891 w 1027875"/>
              <a:gd name="connsiteY31" fmla="*/ 269966 h 505097"/>
              <a:gd name="connsiteX32" fmla="*/ 627017 w 1027875"/>
              <a:gd name="connsiteY32" fmla="*/ 287383 h 505097"/>
              <a:gd name="connsiteX33" fmla="*/ 661851 w 1027875"/>
              <a:gd name="connsiteY33" fmla="*/ 296092 h 505097"/>
              <a:gd name="connsiteX34" fmla="*/ 696686 w 1027875"/>
              <a:gd name="connsiteY34" fmla="*/ 313509 h 505097"/>
              <a:gd name="connsiteX35" fmla="*/ 801189 w 1027875"/>
              <a:gd name="connsiteY35" fmla="*/ 269966 h 505097"/>
              <a:gd name="connsiteX36" fmla="*/ 792480 w 1027875"/>
              <a:gd name="connsiteY36" fmla="*/ 209006 h 505097"/>
              <a:gd name="connsiteX37" fmla="*/ 783771 w 1027875"/>
              <a:gd name="connsiteY37" fmla="*/ 182880 h 505097"/>
              <a:gd name="connsiteX38" fmla="*/ 731520 w 1027875"/>
              <a:gd name="connsiteY38" fmla="*/ 165463 h 505097"/>
              <a:gd name="connsiteX39" fmla="*/ 731520 w 1027875"/>
              <a:gd name="connsiteY39" fmla="*/ 235132 h 505097"/>
              <a:gd name="connsiteX40" fmla="*/ 748937 w 1027875"/>
              <a:gd name="connsiteY40" fmla="*/ 235132 h 50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27875" h="505097">
                <a:moveTo>
                  <a:pt x="0" y="148046"/>
                </a:moveTo>
                <a:cubicBezTo>
                  <a:pt x="26126" y="153852"/>
                  <a:pt x="54763" y="152869"/>
                  <a:pt x="78377" y="165463"/>
                </a:cubicBezTo>
                <a:cubicBezTo>
                  <a:pt x="117102" y="186116"/>
                  <a:pt x="129868" y="222676"/>
                  <a:pt x="156754" y="252549"/>
                </a:cubicBezTo>
                <a:cubicBezTo>
                  <a:pt x="230962" y="335002"/>
                  <a:pt x="182411" y="278272"/>
                  <a:pt x="243840" y="330926"/>
                </a:cubicBezTo>
                <a:cubicBezTo>
                  <a:pt x="285351" y="366508"/>
                  <a:pt x="251653" y="350948"/>
                  <a:pt x="296091" y="365760"/>
                </a:cubicBezTo>
                <a:cubicBezTo>
                  <a:pt x="345615" y="415284"/>
                  <a:pt x="297932" y="375390"/>
                  <a:pt x="348343" y="400595"/>
                </a:cubicBezTo>
                <a:cubicBezTo>
                  <a:pt x="363482" y="408165"/>
                  <a:pt x="376747" y="419150"/>
                  <a:pt x="391886" y="426720"/>
                </a:cubicBezTo>
                <a:cubicBezTo>
                  <a:pt x="400096" y="430825"/>
                  <a:pt x="409416" y="432206"/>
                  <a:pt x="418011" y="435429"/>
                </a:cubicBezTo>
                <a:cubicBezTo>
                  <a:pt x="459562" y="451011"/>
                  <a:pt x="469084" y="458066"/>
                  <a:pt x="513806" y="470263"/>
                </a:cubicBezTo>
                <a:cubicBezTo>
                  <a:pt x="528086" y="474158"/>
                  <a:pt x="542900" y="475761"/>
                  <a:pt x="557349" y="478972"/>
                </a:cubicBezTo>
                <a:cubicBezTo>
                  <a:pt x="569033" y="481568"/>
                  <a:pt x="580480" y="485172"/>
                  <a:pt x="592183" y="487680"/>
                </a:cubicBezTo>
                <a:cubicBezTo>
                  <a:pt x="621129" y="493883"/>
                  <a:pt x="679269" y="505097"/>
                  <a:pt x="679269" y="505097"/>
                </a:cubicBezTo>
                <a:cubicBezTo>
                  <a:pt x="722812" y="502194"/>
                  <a:pt x="766497" y="500957"/>
                  <a:pt x="809897" y="496389"/>
                </a:cubicBezTo>
                <a:cubicBezTo>
                  <a:pt x="821800" y="495136"/>
                  <a:pt x="833223" y="490968"/>
                  <a:pt x="844731" y="487680"/>
                </a:cubicBezTo>
                <a:cubicBezTo>
                  <a:pt x="876170" y="478697"/>
                  <a:pt x="890565" y="470597"/>
                  <a:pt x="923109" y="452846"/>
                </a:cubicBezTo>
                <a:cubicBezTo>
                  <a:pt x="951985" y="437095"/>
                  <a:pt x="967186" y="426363"/>
                  <a:pt x="992777" y="409303"/>
                </a:cubicBezTo>
                <a:cubicBezTo>
                  <a:pt x="1004388" y="391886"/>
                  <a:pt x="1030794" y="377741"/>
                  <a:pt x="1027611" y="357052"/>
                </a:cubicBezTo>
                <a:cubicBezTo>
                  <a:pt x="1021805" y="319315"/>
                  <a:pt x="1016829" y="281440"/>
                  <a:pt x="1010194" y="243840"/>
                </a:cubicBezTo>
                <a:cubicBezTo>
                  <a:pt x="1008114" y="232053"/>
                  <a:pt x="1007424" y="219398"/>
                  <a:pt x="1001486" y="209006"/>
                </a:cubicBezTo>
                <a:cubicBezTo>
                  <a:pt x="995376" y="198313"/>
                  <a:pt x="983375" y="192231"/>
                  <a:pt x="975360" y="182880"/>
                </a:cubicBezTo>
                <a:cubicBezTo>
                  <a:pt x="932153" y="132472"/>
                  <a:pt x="969100" y="161290"/>
                  <a:pt x="923109" y="130629"/>
                </a:cubicBezTo>
                <a:cubicBezTo>
                  <a:pt x="890057" y="81053"/>
                  <a:pt x="924866" y="121681"/>
                  <a:pt x="879566" y="95795"/>
                </a:cubicBezTo>
                <a:cubicBezTo>
                  <a:pt x="866964" y="88594"/>
                  <a:pt x="856542" y="78105"/>
                  <a:pt x="844731" y="69669"/>
                </a:cubicBezTo>
                <a:cubicBezTo>
                  <a:pt x="802288" y="39353"/>
                  <a:pt x="834809" y="64000"/>
                  <a:pt x="783771" y="34835"/>
                </a:cubicBezTo>
                <a:cubicBezTo>
                  <a:pt x="774684" y="29642"/>
                  <a:pt x="767266" y="21540"/>
                  <a:pt x="757646" y="17417"/>
                </a:cubicBezTo>
                <a:cubicBezTo>
                  <a:pt x="746645" y="12702"/>
                  <a:pt x="734319" y="11997"/>
                  <a:pt x="722811" y="8709"/>
                </a:cubicBezTo>
                <a:cubicBezTo>
                  <a:pt x="713985" y="6187"/>
                  <a:pt x="705394" y="2903"/>
                  <a:pt x="696686" y="0"/>
                </a:cubicBezTo>
                <a:cubicBezTo>
                  <a:pt x="687977" y="2903"/>
                  <a:pt x="677051" y="2218"/>
                  <a:pt x="670560" y="8709"/>
                </a:cubicBezTo>
                <a:cubicBezTo>
                  <a:pt x="636795" y="42474"/>
                  <a:pt x="632475" y="70714"/>
                  <a:pt x="618309" y="113212"/>
                </a:cubicBezTo>
                <a:cubicBezTo>
                  <a:pt x="615406" y="121920"/>
                  <a:pt x="613705" y="131127"/>
                  <a:pt x="609600" y="139337"/>
                </a:cubicBezTo>
                <a:lnTo>
                  <a:pt x="592183" y="174172"/>
                </a:lnTo>
                <a:cubicBezTo>
                  <a:pt x="595086" y="206103"/>
                  <a:pt x="591462" y="239321"/>
                  <a:pt x="600891" y="269966"/>
                </a:cubicBezTo>
                <a:cubicBezTo>
                  <a:pt x="603969" y="279970"/>
                  <a:pt x="617397" y="283260"/>
                  <a:pt x="627017" y="287383"/>
                </a:cubicBezTo>
                <a:cubicBezTo>
                  <a:pt x="638018" y="292098"/>
                  <a:pt x="650644" y="291889"/>
                  <a:pt x="661851" y="296092"/>
                </a:cubicBezTo>
                <a:cubicBezTo>
                  <a:pt x="674007" y="300650"/>
                  <a:pt x="685074" y="307703"/>
                  <a:pt x="696686" y="313509"/>
                </a:cubicBezTo>
                <a:cubicBezTo>
                  <a:pt x="734435" y="306646"/>
                  <a:pt x="801189" y="323432"/>
                  <a:pt x="801189" y="269966"/>
                </a:cubicBezTo>
                <a:cubicBezTo>
                  <a:pt x="801189" y="249440"/>
                  <a:pt x="796506" y="229134"/>
                  <a:pt x="792480" y="209006"/>
                </a:cubicBezTo>
                <a:cubicBezTo>
                  <a:pt x="790680" y="200005"/>
                  <a:pt x="791241" y="188216"/>
                  <a:pt x="783771" y="182880"/>
                </a:cubicBezTo>
                <a:cubicBezTo>
                  <a:pt x="768832" y="172209"/>
                  <a:pt x="731520" y="165463"/>
                  <a:pt x="731520" y="165463"/>
                </a:cubicBezTo>
                <a:cubicBezTo>
                  <a:pt x="700105" y="196879"/>
                  <a:pt x="630696" y="235132"/>
                  <a:pt x="731520" y="235132"/>
                </a:cubicBezTo>
                <a:lnTo>
                  <a:pt x="748937" y="235132"/>
                </a:lnTo>
              </a:path>
            </a:pathLst>
          </a:custGeom>
          <a:noFill/>
          <a:ln>
            <a:solidFill>
              <a:schemeClr val="accent6">
                <a:lumMod val="50000"/>
              </a:schemeClr>
            </a:solidFill>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2286000" y="6096000"/>
            <a:ext cx="2947795" cy="338554"/>
          </a:xfrm>
          <a:prstGeom prst="rect">
            <a:avLst/>
          </a:prstGeom>
          <a:noFill/>
        </p:spPr>
        <p:txBody>
          <a:bodyPr wrap="none" rtlCol="0">
            <a:spAutoFit/>
          </a:bodyPr>
          <a:lstStyle/>
          <a:p>
            <a:r>
              <a:rPr lang="en-US" sz="1600" dirty="0"/>
              <a:t>C</a:t>
            </a:r>
            <a:r>
              <a:rPr lang="en-US" sz="1600" dirty="0" smtClean="0"/>
              <a:t>onnect tug  to new “first” boat</a:t>
            </a:r>
            <a:endParaRPr lang="en-US" sz="1600" dirty="0"/>
          </a:p>
        </p:txBody>
      </p:sp>
      <p:sp>
        <p:nvSpPr>
          <p:cNvPr id="3" name="Freeform 2"/>
          <p:cNvSpPr/>
          <p:nvPr/>
        </p:nvSpPr>
        <p:spPr>
          <a:xfrm>
            <a:off x="17417" y="34834"/>
            <a:ext cx="6070870" cy="1767840"/>
          </a:xfrm>
          <a:custGeom>
            <a:avLst/>
            <a:gdLst>
              <a:gd name="connsiteX0" fmla="*/ 0 w 6070870"/>
              <a:gd name="connsiteY0" fmla="*/ 1733006 h 1767840"/>
              <a:gd name="connsiteX1" fmla="*/ 1985554 w 6070870"/>
              <a:gd name="connsiteY1" fmla="*/ 1724297 h 1767840"/>
              <a:gd name="connsiteX2" fmla="*/ 2368732 w 6070870"/>
              <a:gd name="connsiteY2" fmla="*/ 1741715 h 1767840"/>
              <a:gd name="connsiteX3" fmla="*/ 2673532 w 6070870"/>
              <a:gd name="connsiteY3" fmla="*/ 1759132 h 1767840"/>
              <a:gd name="connsiteX4" fmla="*/ 2856412 w 6070870"/>
              <a:gd name="connsiteY4" fmla="*/ 1767840 h 1767840"/>
              <a:gd name="connsiteX5" fmla="*/ 4397829 w 6070870"/>
              <a:gd name="connsiteY5" fmla="*/ 1759132 h 1767840"/>
              <a:gd name="connsiteX6" fmla="*/ 4493623 w 6070870"/>
              <a:gd name="connsiteY6" fmla="*/ 1750423 h 1767840"/>
              <a:gd name="connsiteX7" fmla="*/ 4676503 w 6070870"/>
              <a:gd name="connsiteY7" fmla="*/ 1741715 h 1767840"/>
              <a:gd name="connsiteX8" fmla="*/ 4720046 w 6070870"/>
              <a:gd name="connsiteY8" fmla="*/ 1733006 h 1767840"/>
              <a:gd name="connsiteX9" fmla="*/ 4789714 w 6070870"/>
              <a:gd name="connsiteY9" fmla="*/ 1724297 h 1767840"/>
              <a:gd name="connsiteX10" fmla="*/ 4859383 w 6070870"/>
              <a:gd name="connsiteY10" fmla="*/ 1706880 h 1767840"/>
              <a:gd name="connsiteX11" fmla="*/ 4972594 w 6070870"/>
              <a:gd name="connsiteY11" fmla="*/ 1698172 h 1767840"/>
              <a:gd name="connsiteX12" fmla="*/ 5016137 w 6070870"/>
              <a:gd name="connsiteY12" fmla="*/ 1689463 h 1767840"/>
              <a:gd name="connsiteX13" fmla="*/ 5094514 w 6070870"/>
              <a:gd name="connsiteY13" fmla="*/ 1672046 h 1767840"/>
              <a:gd name="connsiteX14" fmla="*/ 5120640 w 6070870"/>
              <a:gd name="connsiteY14" fmla="*/ 1654629 h 1767840"/>
              <a:gd name="connsiteX15" fmla="*/ 5190309 w 6070870"/>
              <a:gd name="connsiteY15" fmla="*/ 1637212 h 1767840"/>
              <a:gd name="connsiteX16" fmla="*/ 5268686 w 6070870"/>
              <a:gd name="connsiteY16" fmla="*/ 1602377 h 1767840"/>
              <a:gd name="connsiteX17" fmla="*/ 5294812 w 6070870"/>
              <a:gd name="connsiteY17" fmla="*/ 1576252 h 1767840"/>
              <a:gd name="connsiteX18" fmla="*/ 5329646 w 6070870"/>
              <a:gd name="connsiteY18" fmla="*/ 1558835 h 1767840"/>
              <a:gd name="connsiteX19" fmla="*/ 5364480 w 6070870"/>
              <a:gd name="connsiteY19" fmla="*/ 1532709 h 1767840"/>
              <a:gd name="connsiteX20" fmla="*/ 5399314 w 6070870"/>
              <a:gd name="connsiteY20" fmla="*/ 1515292 h 1767840"/>
              <a:gd name="connsiteX21" fmla="*/ 5416732 w 6070870"/>
              <a:gd name="connsiteY21" fmla="*/ 1497875 h 1767840"/>
              <a:gd name="connsiteX22" fmla="*/ 5451566 w 6070870"/>
              <a:gd name="connsiteY22" fmla="*/ 1471749 h 1767840"/>
              <a:gd name="connsiteX23" fmla="*/ 5477692 w 6070870"/>
              <a:gd name="connsiteY23" fmla="*/ 1445623 h 1767840"/>
              <a:gd name="connsiteX24" fmla="*/ 5512526 w 6070870"/>
              <a:gd name="connsiteY24" fmla="*/ 1428206 h 1767840"/>
              <a:gd name="connsiteX25" fmla="*/ 5573486 w 6070870"/>
              <a:gd name="connsiteY25" fmla="*/ 1375955 h 1767840"/>
              <a:gd name="connsiteX26" fmla="*/ 5608320 w 6070870"/>
              <a:gd name="connsiteY26" fmla="*/ 1358537 h 1767840"/>
              <a:gd name="connsiteX27" fmla="*/ 5686697 w 6070870"/>
              <a:gd name="connsiteY27" fmla="*/ 1271452 h 1767840"/>
              <a:gd name="connsiteX28" fmla="*/ 5747657 w 6070870"/>
              <a:gd name="connsiteY28" fmla="*/ 1219200 h 1767840"/>
              <a:gd name="connsiteX29" fmla="*/ 5782492 w 6070870"/>
              <a:gd name="connsiteY29" fmla="*/ 1166949 h 1767840"/>
              <a:gd name="connsiteX30" fmla="*/ 5791200 w 6070870"/>
              <a:gd name="connsiteY30" fmla="*/ 1132115 h 1767840"/>
              <a:gd name="connsiteX31" fmla="*/ 5817326 w 6070870"/>
              <a:gd name="connsiteY31" fmla="*/ 1114697 h 1767840"/>
              <a:gd name="connsiteX32" fmla="*/ 5826034 w 6070870"/>
              <a:gd name="connsiteY32" fmla="*/ 1088572 h 1767840"/>
              <a:gd name="connsiteX33" fmla="*/ 5869577 w 6070870"/>
              <a:gd name="connsiteY33" fmla="*/ 1027612 h 1767840"/>
              <a:gd name="connsiteX34" fmla="*/ 5913120 w 6070870"/>
              <a:gd name="connsiteY34" fmla="*/ 940526 h 1767840"/>
              <a:gd name="connsiteX35" fmla="*/ 5921829 w 6070870"/>
              <a:gd name="connsiteY35" fmla="*/ 905692 h 1767840"/>
              <a:gd name="connsiteX36" fmla="*/ 5956663 w 6070870"/>
              <a:gd name="connsiteY36" fmla="*/ 836023 h 1767840"/>
              <a:gd name="connsiteX37" fmla="*/ 5982789 w 6070870"/>
              <a:gd name="connsiteY37" fmla="*/ 722812 h 1767840"/>
              <a:gd name="connsiteX38" fmla="*/ 5991497 w 6070870"/>
              <a:gd name="connsiteY38" fmla="*/ 670560 h 1767840"/>
              <a:gd name="connsiteX39" fmla="*/ 6008914 w 6070870"/>
              <a:gd name="connsiteY39" fmla="*/ 635726 h 1767840"/>
              <a:gd name="connsiteX40" fmla="*/ 6035040 w 6070870"/>
              <a:gd name="connsiteY40" fmla="*/ 531223 h 1767840"/>
              <a:gd name="connsiteX41" fmla="*/ 6052457 w 6070870"/>
              <a:gd name="connsiteY41" fmla="*/ 444137 h 1767840"/>
              <a:gd name="connsiteX42" fmla="*/ 6069874 w 6070870"/>
              <a:gd name="connsiteY42" fmla="*/ 296092 h 1767840"/>
              <a:gd name="connsiteX43" fmla="*/ 6069874 w 6070870"/>
              <a:gd name="connsiteY43" fmla="*/ 0 h 176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70870" h="1767840">
                <a:moveTo>
                  <a:pt x="0" y="1733006"/>
                </a:moveTo>
                <a:lnTo>
                  <a:pt x="1985554" y="1724297"/>
                </a:lnTo>
                <a:cubicBezTo>
                  <a:pt x="2181562" y="1724297"/>
                  <a:pt x="2215846" y="1728974"/>
                  <a:pt x="2368732" y="1741715"/>
                </a:cubicBezTo>
                <a:cubicBezTo>
                  <a:pt x="2499432" y="1767854"/>
                  <a:pt x="2387384" y="1747911"/>
                  <a:pt x="2673532" y="1759132"/>
                </a:cubicBezTo>
                <a:lnTo>
                  <a:pt x="2856412" y="1767840"/>
                </a:lnTo>
                <a:lnTo>
                  <a:pt x="4397829" y="1759132"/>
                </a:lnTo>
                <a:cubicBezTo>
                  <a:pt x="4429890" y="1758791"/>
                  <a:pt x="4461622" y="1752423"/>
                  <a:pt x="4493623" y="1750423"/>
                </a:cubicBezTo>
                <a:cubicBezTo>
                  <a:pt x="4554533" y="1746616"/>
                  <a:pt x="4615543" y="1744618"/>
                  <a:pt x="4676503" y="1741715"/>
                </a:cubicBezTo>
                <a:cubicBezTo>
                  <a:pt x="4691017" y="1738812"/>
                  <a:pt x="4705416" y="1735257"/>
                  <a:pt x="4720046" y="1733006"/>
                </a:cubicBezTo>
                <a:cubicBezTo>
                  <a:pt x="4743177" y="1729447"/>
                  <a:pt x="4766711" y="1728610"/>
                  <a:pt x="4789714" y="1724297"/>
                </a:cubicBezTo>
                <a:cubicBezTo>
                  <a:pt x="4813242" y="1719886"/>
                  <a:pt x="4835686" y="1710265"/>
                  <a:pt x="4859383" y="1706880"/>
                </a:cubicBezTo>
                <a:cubicBezTo>
                  <a:pt x="4896851" y="1701528"/>
                  <a:pt x="4934857" y="1701075"/>
                  <a:pt x="4972594" y="1698172"/>
                </a:cubicBezTo>
                <a:lnTo>
                  <a:pt x="5016137" y="1689463"/>
                </a:lnTo>
                <a:cubicBezTo>
                  <a:pt x="5037169" y="1685639"/>
                  <a:pt x="5072575" y="1683016"/>
                  <a:pt x="5094514" y="1672046"/>
                </a:cubicBezTo>
                <a:cubicBezTo>
                  <a:pt x="5103875" y="1667365"/>
                  <a:pt x="5110804" y="1658206"/>
                  <a:pt x="5120640" y="1654629"/>
                </a:cubicBezTo>
                <a:cubicBezTo>
                  <a:pt x="5143137" y="1646449"/>
                  <a:pt x="5167430" y="1644252"/>
                  <a:pt x="5190309" y="1637212"/>
                </a:cubicBezTo>
                <a:cubicBezTo>
                  <a:pt x="5202308" y="1633520"/>
                  <a:pt x="5256076" y="1611384"/>
                  <a:pt x="5268686" y="1602377"/>
                </a:cubicBezTo>
                <a:cubicBezTo>
                  <a:pt x="5278708" y="1595219"/>
                  <a:pt x="5284790" y="1583410"/>
                  <a:pt x="5294812" y="1576252"/>
                </a:cubicBezTo>
                <a:cubicBezTo>
                  <a:pt x="5305376" y="1568707"/>
                  <a:pt x="5318637" y="1565715"/>
                  <a:pt x="5329646" y="1558835"/>
                </a:cubicBezTo>
                <a:cubicBezTo>
                  <a:pt x="5341954" y="1551142"/>
                  <a:pt x="5352172" y="1540402"/>
                  <a:pt x="5364480" y="1532709"/>
                </a:cubicBezTo>
                <a:cubicBezTo>
                  <a:pt x="5375489" y="1525829"/>
                  <a:pt x="5388512" y="1522493"/>
                  <a:pt x="5399314" y="1515292"/>
                </a:cubicBezTo>
                <a:cubicBezTo>
                  <a:pt x="5406146" y="1510738"/>
                  <a:pt x="5410424" y="1503131"/>
                  <a:pt x="5416732" y="1497875"/>
                </a:cubicBezTo>
                <a:cubicBezTo>
                  <a:pt x="5427882" y="1488583"/>
                  <a:pt x="5440546" y="1481195"/>
                  <a:pt x="5451566" y="1471749"/>
                </a:cubicBezTo>
                <a:cubicBezTo>
                  <a:pt x="5460917" y="1463734"/>
                  <a:pt x="5467670" y="1452781"/>
                  <a:pt x="5477692" y="1445623"/>
                </a:cubicBezTo>
                <a:cubicBezTo>
                  <a:pt x="5488256" y="1438077"/>
                  <a:pt x="5501962" y="1435752"/>
                  <a:pt x="5512526" y="1428206"/>
                </a:cubicBezTo>
                <a:cubicBezTo>
                  <a:pt x="5612285" y="1356949"/>
                  <a:pt x="5454119" y="1450560"/>
                  <a:pt x="5573486" y="1375955"/>
                </a:cubicBezTo>
                <a:cubicBezTo>
                  <a:pt x="5584495" y="1369074"/>
                  <a:pt x="5598273" y="1366758"/>
                  <a:pt x="5608320" y="1358537"/>
                </a:cubicBezTo>
                <a:cubicBezTo>
                  <a:pt x="5728623" y="1260106"/>
                  <a:pt x="5634422" y="1332439"/>
                  <a:pt x="5686697" y="1271452"/>
                </a:cubicBezTo>
                <a:cubicBezTo>
                  <a:pt x="5714854" y="1238602"/>
                  <a:pt x="5716841" y="1239744"/>
                  <a:pt x="5747657" y="1219200"/>
                </a:cubicBezTo>
                <a:cubicBezTo>
                  <a:pt x="5759269" y="1201783"/>
                  <a:pt x="5777415" y="1187257"/>
                  <a:pt x="5782492" y="1166949"/>
                </a:cubicBezTo>
                <a:cubicBezTo>
                  <a:pt x="5785395" y="1155338"/>
                  <a:pt x="5784561" y="1142074"/>
                  <a:pt x="5791200" y="1132115"/>
                </a:cubicBezTo>
                <a:cubicBezTo>
                  <a:pt x="5797006" y="1123406"/>
                  <a:pt x="5808617" y="1120503"/>
                  <a:pt x="5817326" y="1114697"/>
                </a:cubicBezTo>
                <a:cubicBezTo>
                  <a:pt x="5820229" y="1105989"/>
                  <a:pt x="5821929" y="1096782"/>
                  <a:pt x="5826034" y="1088572"/>
                </a:cubicBezTo>
                <a:cubicBezTo>
                  <a:pt x="5832399" y="1075843"/>
                  <a:pt x="5863664" y="1035496"/>
                  <a:pt x="5869577" y="1027612"/>
                </a:cubicBezTo>
                <a:cubicBezTo>
                  <a:pt x="5887965" y="935677"/>
                  <a:pt x="5861463" y="1033508"/>
                  <a:pt x="5913120" y="940526"/>
                </a:cubicBezTo>
                <a:cubicBezTo>
                  <a:pt x="5918933" y="930063"/>
                  <a:pt x="5917226" y="916740"/>
                  <a:pt x="5921829" y="905692"/>
                </a:cubicBezTo>
                <a:cubicBezTo>
                  <a:pt x="5931815" y="881725"/>
                  <a:pt x="5956663" y="836023"/>
                  <a:pt x="5956663" y="836023"/>
                </a:cubicBezTo>
                <a:cubicBezTo>
                  <a:pt x="5978153" y="707090"/>
                  <a:pt x="5949383" y="867578"/>
                  <a:pt x="5982789" y="722812"/>
                </a:cubicBezTo>
                <a:cubicBezTo>
                  <a:pt x="5986759" y="705607"/>
                  <a:pt x="5986423" y="687473"/>
                  <a:pt x="5991497" y="670560"/>
                </a:cubicBezTo>
                <a:cubicBezTo>
                  <a:pt x="5995227" y="658126"/>
                  <a:pt x="6005042" y="648117"/>
                  <a:pt x="6008914" y="635726"/>
                </a:cubicBezTo>
                <a:cubicBezTo>
                  <a:pt x="6019624" y="601454"/>
                  <a:pt x="6029962" y="566769"/>
                  <a:pt x="6035040" y="531223"/>
                </a:cubicBezTo>
                <a:cubicBezTo>
                  <a:pt x="6045047" y="461176"/>
                  <a:pt x="6037258" y="489736"/>
                  <a:pt x="6052457" y="444137"/>
                </a:cubicBezTo>
                <a:cubicBezTo>
                  <a:pt x="6058341" y="402949"/>
                  <a:pt x="6069002" y="334455"/>
                  <a:pt x="6069874" y="296092"/>
                </a:cubicBezTo>
                <a:cubicBezTo>
                  <a:pt x="6072116" y="197420"/>
                  <a:pt x="6069874" y="98697"/>
                  <a:pt x="606987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0" y="2403566"/>
            <a:ext cx="9117874" cy="722811"/>
          </a:xfrm>
          <a:custGeom>
            <a:avLst/>
            <a:gdLst>
              <a:gd name="connsiteX0" fmla="*/ 0 w 9117874"/>
              <a:gd name="connsiteY0" fmla="*/ 722811 h 722811"/>
              <a:gd name="connsiteX1" fmla="*/ 5155474 w 9117874"/>
              <a:gd name="connsiteY1" fmla="*/ 252548 h 722811"/>
              <a:gd name="connsiteX2" fmla="*/ 5460274 w 9117874"/>
              <a:gd name="connsiteY2" fmla="*/ 243840 h 722811"/>
              <a:gd name="connsiteX3" fmla="*/ 5503817 w 9117874"/>
              <a:gd name="connsiteY3" fmla="*/ 235131 h 722811"/>
              <a:gd name="connsiteX4" fmla="*/ 5617029 w 9117874"/>
              <a:gd name="connsiteY4" fmla="*/ 226423 h 722811"/>
              <a:gd name="connsiteX5" fmla="*/ 5669280 w 9117874"/>
              <a:gd name="connsiteY5" fmla="*/ 217714 h 722811"/>
              <a:gd name="connsiteX6" fmla="*/ 5695406 w 9117874"/>
              <a:gd name="connsiteY6" fmla="*/ 209005 h 722811"/>
              <a:gd name="connsiteX7" fmla="*/ 5808617 w 9117874"/>
              <a:gd name="connsiteY7" fmla="*/ 200297 h 722811"/>
              <a:gd name="connsiteX8" fmla="*/ 5886994 w 9117874"/>
              <a:gd name="connsiteY8" fmla="*/ 191588 h 722811"/>
              <a:gd name="connsiteX9" fmla="*/ 5974080 w 9117874"/>
              <a:gd name="connsiteY9" fmla="*/ 174171 h 722811"/>
              <a:gd name="connsiteX10" fmla="*/ 6139543 w 9117874"/>
              <a:gd name="connsiteY10" fmla="*/ 156754 h 722811"/>
              <a:gd name="connsiteX11" fmla="*/ 6191794 w 9117874"/>
              <a:gd name="connsiteY11" fmla="*/ 148045 h 722811"/>
              <a:gd name="connsiteX12" fmla="*/ 6252754 w 9117874"/>
              <a:gd name="connsiteY12" fmla="*/ 139337 h 722811"/>
              <a:gd name="connsiteX13" fmla="*/ 6305006 w 9117874"/>
              <a:gd name="connsiteY13" fmla="*/ 130628 h 722811"/>
              <a:gd name="connsiteX14" fmla="*/ 6505303 w 9117874"/>
              <a:gd name="connsiteY14" fmla="*/ 121920 h 722811"/>
              <a:gd name="connsiteX15" fmla="*/ 6688183 w 9117874"/>
              <a:gd name="connsiteY15" fmla="*/ 104503 h 722811"/>
              <a:gd name="connsiteX16" fmla="*/ 6844937 w 9117874"/>
              <a:gd name="connsiteY16" fmla="*/ 95794 h 722811"/>
              <a:gd name="connsiteX17" fmla="*/ 6958149 w 9117874"/>
              <a:gd name="connsiteY17" fmla="*/ 78377 h 722811"/>
              <a:gd name="connsiteX18" fmla="*/ 7080069 w 9117874"/>
              <a:gd name="connsiteY18" fmla="*/ 69668 h 722811"/>
              <a:gd name="connsiteX19" fmla="*/ 7541623 w 9117874"/>
              <a:gd name="connsiteY19" fmla="*/ 52251 h 722811"/>
              <a:gd name="connsiteX20" fmla="*/ 7741920 w 9117874"/>
              <a:gd name="connsiteY20" fmla="*/ 43543 h 722811"/>
              <a:gd name="connsiteX21" fmla="*/ 8351520 w 9117874"/>
              <a:gd name="connsiteY21" fmla="*/ 17417 h 722811"/>
              <a:gd name="connsiteX22" fmla="*/ 8421189 w 9117874"/>
              <a:gd name="connsiteY22" fmla="*/ 8708 h 722811"/>
              <a:gd name="connsiteX23" fmla="*/ 8682446 w 9117874"/>
              <a:gd name="connsiteY23" fmla="*/ 0 h 722811"/>
              <a:gd name="connsiteX24" fmla="*/ 9056914 w 9117874"/>
              <a:gd name="connsiteY24" fmla="*/ 8708 h 722811"/>
              <a:gd name="connsiteX25" fmla="*/ 9117874 w 9117874"/>
              <a:gd name="connsiteY25" fmla="*/ 8708 h 72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117874" h="722811">
                <a:moveTo>
                  <a:pt x="0" y="722811"/>
                </a:moveTo>
                <a:lnTo>
                  <a:pt x="5155474" y="252548"/>
                </a:lnTo>
                <a:cubicBezTo>
                  <a:pt x="5256727" y="243666"/>
                  <a:pt x="5358759" y="248916"/>
                  <a:pt x="5460274" y="243840"/>
                </a:cubicBezTo>
                <a:cubicBezTo>
                  <a:pt x="5475057" y="243101"/>
                  <a:pt x="5489106" y="236766"/>
                  <a:pt x="5503817" y="235131"/>
                </a:cubicBezTo>
                <a:cubicBezTo>
                  <a:pt x="5541434" y="230951"/>
                  <a:pt x="5579292" y="229326"/>
                  <a:pt x="5617029" y="226423"/>
                </a:cubicBezTo>
                <a:cubicBezTo>
                  <a:pt x="5634446" y="223520"/>
                  <a:pt x="5652043" y="221545"/>
                  <a:pt x="5669280" y="217714"/>
                </a:cubicBezTo>
                <a:cubicBezTo>
                  <a:pt x="5678241" y="215723"/>
                  <a:pt x="5686297" y="210144"/>
                  <a:pt x="5695406" y="209005"/>
                </a:cubicBezTo>
                <a:cubicBezTo>
                  <a:pt x="5732962" y="204311"/>
                  <a:pt x="5770924" y="203724"/>
                  <a:pt x="5808617" y="200297"/>
                </a:cubicBezTo>
                <a:cubicBezTo>
                  <a:pt x="5834796" y="197917"/>
                  <a:pt x="5860868" y="194491"/>
                  <a:pt x="5886994" y="191588"/>
                </a:cubicBezTo>
                <a:cubicBezTo>
                  <a:pt x="5931100" y="176887"/>
                  <a:pt x="5907372" y="183065"/>
                  <a:pt x="5974080" y="174171"/>
                </a:cubicBezTo>
                <a:cubicBezTo>
                  <a:pt x="6169845" y="148069"/>
                  <a:pt x="5891278" y="185963"/>
                  <a:pt x="6139543" y="156754"/>
                </a:cubicBezTo>
                <a:cubicBezTo>
                  <a:pt x="6157079" y="154691"/>
                  <a:pt x="6174342" y="150730"/>
                  <a:pt x="6191794" y="148045"/>
                </a:cubicBezTo>
                <a:cubicBezTo>
                  <a:pt x="6212082" y="144924"/>
                  <a:pt x="6232466" y="142458"/>
                  <a:pt x="6252754" y="139337"/>
                </a:cubicBezTo>
                <a:cubicBezTo>
                  <a:pt x="6270206" y="136652"/>
                  <a:pt x="6287390" y="131843"/>
                  <a:pt x="6305006" y="130628"/>
                </a:cubicBezTo>
                <a:cubicBezTo>
                  <a:pt x="6371676" y="126030"/>
                  <a:pt x="6438583" y="125733"/>
                  <a:pt x="6505303" y="121920"/>
                </a:cubicBezTo>
                <a:cubicBezTo>
                  <a:pt x="6762783" y="107207"/>
                  <a:pt x="6479725" y="119944"/>
                  <a:pt x="6688183" y="104503"/>
                </a:cubicBezTo>
                <a:cubicBezTo>
                  <a:pt x="6740372" y="100637"/>
                  <a:pt x="6792686" y="98697"/>
                  <a:pt x="6844937" y="95794"/>
                </a:cubicBezTo>
                <a:cubicBezTo>
                  <a:pt x="6872463" y="91206"/>
                  <a:pt x="6931988" y="80869"/>
                  <a:pt x="6958149" y="78377"/>
                </a:cubicBezTo>
                <a:cubicBezTo>
                  <a:pt x="6998709" y="74514"/>
                  <a:pt x="7039392" y="71992"/>
                  <a:pt x="7080069" y="69668"/>
                </a:cubicBezTo>
                <a:cubicBezTo>
                  <a:pt x="7284249" y="58001"/>
                  <a:pt x="7310879" y="60642"/>
                  <a:pt x="7541623" y="52251"/>
                </a:cubicBezTo>
                <a:lnTo>
                  <a:pt x="7741920" y="43543"/>
                </a:lnTo>
                <a:cubicBezTo>
                  <a:pt x="8300904" y="21764"/>
                  <a:pt x="8043102" y="36692"/>
                  <a:pt x="8351520" y="17417"/>
                </a:cubicBezTo>
                <a:cubicBezTo>
                  <a:pt x="8374743" y="14514"/>
                  <a:pt x="8397818" y="9938"/>
                  <a:pt x="8421189" y="8708"/>
                </a:cubicBezTo>
                <a:cubicBezTo>
                  <a:pt x="8508203" y="4128"/>
                  <a:pt x="8595312" y="0"/>
                  <a:pt x="8682446" y="0"/>
                </a:cubicBezTo>
                <a:cubicBezTo>
                  <a:pt x="8807302" y="0"/>
                  <a:pt x="8932083" y="6212"/>
                  <a:pt x="9056914" y="8708"/>
                </a:cubicBezTo>
                <a:cubicBezTo>
                  <a:pt x="9077230" y="9114"/>
                  <a:pt x="9097554" y="8708"/>
                  <a:pt x="9117874" y="870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0" y="3953691"/>
            <a:ext cx="9170126" cy="1349829"/>
          </a:xfrm>
          <a:custGeom>
            <a:avLst/>
            <a:gdLst>
              <a:gd name="connsiteX0" fmla="*/ 0 w 9170126"/>
              <a:gd name="connsiteY0" fmla="*/ 1349829 h 1349829"/>
              <a:gd name="connsiteX1" fmla="*/ 2534194 w 9170126"/>
              <a:gd name="connsiteY1" fmla="*/ 1254035 h 1349829"/>
              <a:gd name="connsiteX2" fmla="*/ 2560320 w 9170126"/>
              <a:gd name="connsiteY2" fmla="*/ 1236618 h 1349829"/>
              <a:gd name="connsiteX3" fmla="*/ 2595154 w 9170126"/>
              <a:gd name="connsiteY3" fmla="*/ 1227909 h 1349829"/>
              <a:gd name="connsiteX4" fmla="*/ 2664823 w 9170126"/>
              <a:gd name="connsiteY4" fmla="*/ 1201783 h 1349829"/>
              <a:gd name="connsiteX5" fmla="*/ 2717074 w 9170126"/>
              <a:gd name="connsiteY5" fmla="*/ 1193075 h 1349829"/>
              <a:gd name="connsiteX6" fmla="*/ 2743200 w 9170126"/>
              <a:gd name="connsiteY6" fmla="*/ 1175658 h 1349829"/>
              <a:gd name="connsiteX7" fmla="*/ 2812869 w 9170126"/>
              <a:gd name="connsiteY7" fmla="*/ 1149532 h 1349829"/>
              <a:gd name="connsiteX8" fmla="*/ 2891246 w 9170126"/>
              <a:gd name="connsiteY8" fmla="*/ 1114698 h 1349829"/>
              <a:gd name="connsiteX9" fmla="*/ 2960914 w 9170126"/>
              <a:gd name="connsiteY9" fmla="*/ 1088572 h 1349829"/>
              <a:gd name="connsiteX10" fmla="*/ 2995749 w 9170126"/>
              <a:gd name="connsiteY10" fmla="*/ 1062446 h 1349829"/>
              <a:gd name="connsiteX11" fmla="*/ 3021874 w 9170126"/>
              <a:gd name="connsiteY11" fmla="*/ 1045029 h 1349829"/>
              <a:gd name="connsiteX12" fmla="*/ 3056709 w 9170126"/>
              <a:gd name="connsiteY12" fmla="*/ 1018903 h 1349829"/>
              <a:gd name="connsiteX13" fmla="*/ 3108960 w 9170126"/>
              <a:gd name="connsiteY13" fmla="*/ 984069 h 1349829"/>
              <a:gd name="connsiteX14" fmla="*/ 3143794 w 9170126"/>
              <a:gd name="connsiteY14" fmla="*/ 966652 h 1349829"/>
              <a:gd name="connsiteX15" fmla="*/ 3169920 w 9170126"/>
              <a:gd name="connsiteY15" fmla="*/ 940526 h 1349829"/>
              <a:gd name="connsiteX16" fmla="*/ 3239589 w 9170126"/>
              <a:gd name="connsiteY16" fmla="*/ 896983 h 1349829"/>
              <a:gd name="connsiteX17" fmla="*/ 3265714 w 9170126"/>
              <a:gd name="connsiteY17" fmla="*/ 870858 h 1349829"/>
              <a:gd name="connsiteX18" fmla="*/ 3317966 w 9170126"/>
              <a:gd name="connsiteY18" fmla="*/ 836023 h 1349829"/>
              <a:gd name="connsiteX19" fmla="*/ 3378926 w 9170126"/>
              <a:gd name="connsiteY19" fmla="*/ 792480 h 1349829"/>
              <a:gd name="connsiteX20" fmla="*/ 3405051 w 9170126"/>
              <a:gd name="connsiteY20" fmla="*/ 783772 h 1349829"/>
              <a:gd name="connsiteX21" fmla="*/ 3431177 w 9170126"/>
              <a:gd name="connsiteY21" fmla="*/ 766355 h 1349829"/>
              <a:gd name="connsiteX22" fmla="*/ 3466011 w 9170126"/>
              <a:gd name="connsiteY22" fmla="*/ 748938 h 1349829"/>
              <a:gd name="connsiteX23" fmla="*/ 3483429 w 9170126"/>
              <a:gd name="connsiteY23" fmla="*/ 731520 h 1349829"/>
              <a:gd name="connsiteX24" fmla="*/ 3518263 w 9170126"/>
              <a:gd name="connsiteY24" fmla="*/ 705395 h 1349829"/>
              <a:gd name="connsiteX25" fmla="*/ 3553097 w 9170126"/>
              <a:gd name="connsiteY25" fmla="*/ 670560 h 1349829"/>
              <a:gd name="connsiteX26" fmla="*/ 3579223 w 9170126"/>
              <a:gd name="connsiteY26" fmla="*/ 661852 h 1349829"/>
              <a:gd name="connsiteX27" fmla="*/ 3605349 w 9170126"/>
              <a:gd name="connsiteY27" fmla="*/ 609600 h 1349829"/>
              <a:gd name="connsiteX28" fmla="*/ 3631474 w 9170126"/>
              <a:gd name="connsiteY28" fmla="*/ 583475 h 1349829"/>
              <a:gd name="connsiteX29" fmla="*/ 3648891 w 9170126"/>
              <a:gd name="connsiteY29" fmla="*/ 557349 h 1349829"/>
              <a:gd name="connsiteX30" fmla="*/ 3701143 w 9170126"/>
              <a:gd name="connsiteY30" fmla="*/ 505098 h 1349829"/>
              <a:gd name="connsiteX31" fmla="*/ 3718560 w 9170126"/>
              <a:gd name="connsiteY31" fmla="*/ 478972 h 1349829"/>
              <a:gd name="connsiteX32" fmla="*/ 3796937 w 9170126"/>
              <a:gd name="connsiteY32" fmla="*/ 409303 h 1349829"/>
              <a:gd name="connsiteX33" fmla="*/ 3831771 w 9170126"/>
              <a:gd name="connsiteY33" fmla="*/ 365760 h 1349829"/>
              <a:gd name="connsiteX34" fmla="*/ 3857897 w 9170126"/>
              <a:gd name="connsiteY34" fmla="*/ 348343 h 1349829"/>
              <a:gd name="connsiteX35" fmla="*/ 3884023 w 9170126"/>
              <a:gd name="connsiteY35" fmla="*/ 322218 h 1349829"/>
              <a:gd name="connsiteX36" fmla="*/ 3918857 w 9170126"/>
              <a:gd name="connsiteY36" fmla="*/ 304800 h 1349829"/>
              <a:gd name="connsiteX37" fmla="*/ 3988526 w 9170126"/>
              <a:gd name="connsiteY37" fmla="*/ 243840 h 1349829"/>
              <a:gd name="connsiteX38" fmla="*/ 4058194 w 9170126"/>
              <a:gd name="connsiteY38" fmla="*/ 209006 h 1349829"/>
              <a:gd name="connsiteX39" fmla="*/ 4084320 w 9170126"/>
              <a:gd name="connsiteY39" fmla="*/ 191589 h 1349829"/>
              <a:gd name="connsiteX40" fmla="*/ 4110446 w 9170126"/>
              <a:gd name="connsiteY40" fmla="*/ 182880 h 1349829"/>
              <a:gd name="connsiteX41" fmla="*/ 4162697 w 9170126"/>
              <a:gd name="connsiteY41" fmla="*/ 156755 h 1349829"/>
              <a:gd name="connsiteX42" fmla="*/ 4214949 w 9170126"/>
              <a:gd name="connsiteY42" fmla="*/ 148046 h 1349829"/>
              <a:gd name="connsiteX43" fmla="*/ 4258491 w 9170126"/>
              <a:gd name="connsiteY43" fmla="*/ 139338 h 1349829"/>
              <a:gd name="connsiteX44" fmla="*/ 4328160 w 9170126"/>
              <a:gd name="connsiteY44" fmla="*/ 121920 h 1349829"/>
              <a:gd name="connsiteX45" fmla="*/ 4389120 w 9170126"/>
              <a:gd name="connsiteY45" fmla="*/ 113212 h 1349829"/>
              <a:gd name="connsiteX46" fmla="*/ 4458789 w 9170126"/>
              <a:gd name="connsiteY46" fmla="*/ 104503 h 1349829"/>
              <a:gd name="connsiteX47" fmla="*/ 4493623 w 9170126"/>
              <a:gd name="connsiteY47" fmla="*/ 95795 h 1349829"/>
              <a:gd name="connsiteX48" fmla="*/ 4572000 w 9170126"/>
              <a:gd name="connsiteY48" fmla="*/ 78378 h 1349829"/>
              <a:gd name="connsiteX49" fmla="*/ 4632960 w 9170126"/>
              <a:gd name="connsiteY49" fmla="*/ 60960 h 1349829"/>
              <a:gd name="connsiteX50" fmla="*/ 4815840 w 9170126"/>
              <a:gd name="connsiteY50" fmla="*/ 43543 h 1349829"/>
              <a:gd name="connsiteX51" fmla="*/ 5024846 w 9170126"/>
              <a:gd name="connsiteY51" fmla="*/ 26126 h 1349829"/>
              <a:gd name="connsiteX52" fmla="*/ 5164183 w 9170126"/>
              <a:gd name="connsiteY52" fmla="*/ 0 h 1349829"/>
              <a:gd name="connsiteX53" fmla="*/ 6853646 w 9170126"/>
              <a:gd name="connsiteY53" fmla="*/ 8709 h 1349829"/>
              <a:gd name="connsiteX54" fmla="*/ 7689669 w 9170126"/>
              <a:gd name="connsiteY54" fmla="*/ 26126 h 1349829"/>
              <a:gd name="connsiteX55" fmla="*/ 7950926 w 9170126"/>
              <a:gd name="connsiteY55" fmla="*/ 34835 h 1349829"/>
              <a:gd name="connsiteX56" fmla="*/ 9170126 w 9170126"/>
              <a:gd name="connsiteY56" fmla="*/ 34835 h 1349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9170126" h="1349829">
                <a:moveTo>
                  <a:pt x="0" y="1349829"/>
                </a:moveTo>
                <a:lnTo>
                  <a:pt x="2534194" y="1254035"/>
                </a:lnTo>
                <a:cubicBezTo>
                  <a:pt x="2544650" y="1253573"/>
                  <a:pt x="2550700" y="1240741"/>
                  <a:pt x="2560320" y="1236618"/>
                </a:cubicBezTo>
                <a:cubicBezTo>
                  <a:pt x="2571321" y="1231903"/>
                  <a:pt x="2583799" y="1231694"/>
                  <a:pt x="2595154" y="1227909"/>
                </a:cubicBezTo>
                <a:cubicBezTo>
                  <a:pt x="2608704" y="1223392"/>
                  <a:pt x="2646485" y="1205858"/>
                  <a:pt x="2664823" y="1201783"/>
                </a:cubicBezTo>
                <a:cubicBezTo>
                  <a:pt x="2682060" y="1197953"/>
                  <a:pt x="2699657" y="1195978"/>
                  <a:pt x="2717074" y="1193075"/>
                </a:cubicBezTo>
                <a:cubicBezTo>
                  <a:pt x="2725783" y="1187269"/>
                  <a:pt x="2733839" y="1180339"/>
                  <a:pt x="2743200" y="1175658"/>
                </a:cubicBezTo>
                <a:cubicBezTo>
                  <a:pt x="2815386" y="1139565"/>
                  <a:pt x="2760098" y="1172147"/>
                  <a:pt x="2812869" y="1149532"/>
                </a:cubicBezTo>
                <a:cubicBezTo>
                  <a:pt x="2865989" y="1126767"/>
                  <a:pt x="2830467" y="1134958"/>
                  <a:pt x="2891246" y="1114698"/>
                </a:cubicBezTo>
                <a:cubicBezTo>
                  <a:pt x="2934230" y="1100370"/>
                  <a:pt x="2920195" y="1114021"/>
                  <a:pt x="2960914" y="1088572"/>
                </a:cubicBezTo>
                <a:cubicBezTo>
                  <a:pt x="2973222" y="1080879"/>
                  <a:pt x="2983938" y="1070882"/>
                  <a:pt x="2995749" y="1062446"/>
                </a:cubicBezTo>
                <a:cubicBezTo>
                  <a:pt x="3004266" y="1056363"/>
                  <a:pt x="3013357" y="1051112"/>
                  <a:pt x="3021874" y="1045029"/>
                </a:cubicBezTo>
                <a:cubicBezTo>
                  <a:pt x="3033685" y="1036593"/>
                  <a:pt x="3044818" y="1027227"/>
                  <a:pt x="3056709" y="1018903"/>
                </a:cubicBezTo>
                <a:cubicBezTo>
                  <a:pt x="3073858" y="1006899"/>
                  <a:pt x="3090237" y="993430"/>
                  <a:pt x="3108960" y="984069"/>
                </a:cubicBezTo>
                <a:cubicBezTo>
                  <a:pt x="3120571" y="978263"/>
                  <a:pt x="3133230" y="974198"/>
                  <a:pt x="3143794" y="966652"/>
                </a:cubicBezTo>
                <a:cubicBezTo>
                  <a:pt x="3153816" y="959494"/>
                  <a:pt x="3159898" y="947684"/>
                  <a:pt x="3169920" y="940526"/>
                </a:cubicBezTo>
                <a:cubicBezTo>
                  <a:pt x="3259130" y="876804"/>
                  <a:pt x="3148088" y="975412"/>
                  <a:pt x="3239589" y="896983"/>
                </a:cubicBezTo>
                <a:cubicBezTo>
                  <a:pt x="3248940" y="888968"/>
                  <a:pt x="3255993" y="878419"/>
                  <a:pt x="3265714" y="870858"/>
                </a:cubicBezTo>
                <a:cubicBezTo>
                  <a:pt x="3282238" y="858006"/>
                  <a:pt x="3301219" y="848583"/>
                  <a:pt x="3317966" y="836023"/>
                </a:cubicBezTo>
                <a:cubicBezTo>
                  <a:pt x="3325850" y="830110"/>
                  <a:pt x="3366197" y="798845"/>
                  <a:pt x="3378926" y="792480"/>
                </a:cubicBezTo>
                <a:cubicBezTo>
                  <a:pt x="3387136" y="788375"/>
                  <a:pt x="3396343" y="786675"/>
                  <a:pt x="3405051" y="783772"/>
                </a:cubicBezTo>
                <a:cubicBezTo>
                  <a:pt x="3413760" y="777966"/>
                  <a:pt x="3422090" y="771548"/>
                  <a:pt x="3431177" y="766355"/>
                </a:cubicBezTo>
                <a:cubicBezTo>
                  <a:pt x="3442448" y="759914"/>
                  <a:pt x="3455209" y="756139"/>
                  <a:pt x="3466011" y="748938"/>
                </a:cubicBezTo>
                <a:cubicBezTo>
                  <a:pt x="3472843" y="744383"/>
                  <a:pt x="3477121" y="736776"/>
                  <a:pt x="3483429" y="731520"/>
                </a:cubicBezTo>
                <a:cubicBezTo>
                  <a:pt x="3494579" y="722228"/>
                  <a:pt x="3507340" y="714953"/>
                  <a:pt x="3518263" y="705395"/>
                </a:cubicBezTo>
                <a:cubicBezTo>
                  <a:pt x="3530621" y="694582"/>
                  <a:pt x="3539735" y="680105"/>
                  <a:pt x="3553097" y="670560"/>
                </a:cubicBezTo>
                <a:cubicBezTo>
                  <a:pt x="3560567" y="665224"/>
                  <a:pt x="3570514" y="664755"/>
                  <a:pt x="3579223" y="661852"/>
                </a:cubicBezTo>
                <a:cubicBezTo>
                  <a:pt x="3587951" y="635666"/>
                  <a:pt x="3586590" y="632111"/>
                  <a:pt x="3605349" y="609600"/>
                </a:cubicBezTo>
                <a:cubicBezTo>
                  <a:pt x="3613233" y="600139"/>
                  <a:pt x="3623590" y="592936"/>
                  <a:pt x="3631474" y="583475"/>
                </a:cubicBezTo>
                <a:cubicBezTo>
                  <a:pt x="3638174" y="575434"/>
                  <a:pt x="3641937" y="565172"/>
                  <a:pt x="3648891" y="557349"/>
                </a:cubicBezTo>
                <a:cubicBezTo>
                  <a:pt x="3665255" y="538939"/>
                  <a:pt x="3687480" y="525593"/>
                  <a:pt x="3701143" y="505098"/>
                </a:cubicBezTo>
                <a:cubicBezTo>
                  <a:pt x="3706949" y="496389"/>
                  <a:pt x="3711860" y="487013"/>
                  <a:pt x="3718560" y="478972"/>
                </a:cubicBezTo>
                <a:cubicBezTo>
                  <a:pt x="3746494" y="445450"/>
                  <a:pt x="3761407" y="444833"/>
                  <a:pt x="3796937" y="409303"/>
                </a:cubicBezTo>
                <a:cubicBezTo>
                  <a:pt x="3810080" y="396160"/>
                  <a:pt x="3818628" y="378903"/>
                  <a:pt x="3831771" y="365760"/>
                </a:cubicBezTo>
                <a:cubicBezTo>
                  <a:pt x="3839172" y="358359"/>
                  <a:pt x="3849856" y="355043"/>
                  <a:pt x="3857897" y="348343"/>
                </a:cubicBezTo>
                <a:cubicBezTo>
                  <a:pt x="3867358" y="340459"/>
                  <a:pt x="3874001" y="329376"/>
                  <a:pt x="3884023" y="322218"/>
                </a:cubicBezTo>
                <a:cubicBezTo>
                  <a:pt x="3894587" y="314672"/>
                  <a:pt x="3908471" y="312589"/>
                  <a:pt x="3918857" y="304800"/>
                </a:cubicBezTo>
                <a:cubicBezTo>
                  <a:pt x="4044936" y="210239"/>
                  <a:pt x="3868974" y="323540"/>
                  <a:pt x="3988526" y="243840"/>
                </a:cubicBezTo>
                <a:cubicBezTo>
                  <a:pt x="4097155" y="171422"/>
                  <a:pt x="3984983" y="245612"/>
                  <a:pt x="4058194" y="209006"/>
                </a:cubicBezTo>
                <a:cubicBezTo>
                  <a:pt x="4067555" y="204325"/>
                  <a:pt x="4074959" y="196270"/>
                  <a:pt x="4084320" y="191589"/>
                </a:cubicBezTo>
                <a:cubicBezTo>
                  <a:pt x="4092531" y="187484"/>
                  <a:pt x="4102057" y="186608"/>
                  <a:pt x="4110446" y="182880"/>
                </a:cubicBezTo>
                <a:cubicBezTo>
                  <a:pt x="4128240" y="174971"/>
                  <a:pt x="4144224" y="162913"/>
                  <a:pt x="4162697" y="156755"/>
                </a:cubicBezTo>
                <a:cubicBezTo>
                  <a:pt x="4179448" y="151171"/>
                  <a:pt x="4197576" y="151205"/>
                  <a:pt x="4214949" y="148046"/>
                </a:cubicBezTo>
                <a:cubicBezTo>
                  <a:pt x="4229512" y="145398"/>
                  <a:pt x="4244132" y="142928"/>
                  <a:pt x="4258491" y="139338"/>
                </a:cubicBezTo>
                <a:cubicBezTo>
                  <a:pt x="4325794" y="122512"/>
                  <a:pt x="4231862" y="137969"/>
                  <a:pt x="4328160" y="121920"/>
                </a:cubicBezTo>
                <a:cubicBezTo>
                  <a:pt x="4348407" y="118546"/>
                  <a:pt x="4368774" y="115925"/>
                  <a:pt x="4389120" y="113212"/>
                </a:cubicBezTo>
                <a:cubicBezTo>
                  <a:pt x="4412318" y="110119"/>
                  <a:pt x="4435704" y="108351"/>
                  <a:pt x="4458789" y="104503"/>
                </a:cubicBezTo>
                <a:cubicBezTo>
                  <a:pt x="4470595" y="102535"/>
                  <a:pt x="4481961" y="98486"/>
                  <a:pt x="4493623" y="95795"/>
                </a:cubicBezTo>
                <a:cubicBezTo>
                  <a:pt x="4519701" y="89777"/>
                  <a:pt x="4546036" y="84869"/>
                  <a:pt x="4572000" y="78378"/>
                </a:cubicBezTo>
                <a:cubicBezTo>
                  <a:pt x="4592502" y="73252"/>
                  <a:pt x="4612189" y="64855"/>
                  <a:pt x="4632960" y="60960"/>
                </a:cubicBezTo>
                <a:cubicBezTo>
                  <a:pt x="4665089" y="54936"/>
                  <a:pt x="4792839" y="45734"/>
                  <a:pt x="4815840" y="43543"/>
                </a:cubicBezTo>
                <a:cubicBezTo>
                  <a:pt x="5005211" y="25508"/>
                  <a:pt x="4755727" y="44068"/>
                  <a:pt x="5024846" y="26126"/>
                </a:cubicBezTo>
                <a:cubicBezTo>
                  <a:pt x="5084882" y="6114"/>
                  <a:pt x="5090437" y="0"/>
                  <a:pt x="5164183" y="0"/>
                </a:cubicBezTo>
                <a:lnTo>
                  <a:pt x="6853646" y="8709"/>
                </a:lnTo>
                <a:cubicBezTo>
                  <a:pt x="7180549" y="49574"/>
                  <a:pt x="6859085" y="12048"/>
                  <a:pt x="7689669" y="26126"/>
                </a:cubicBezTo>
                <a:cubicBezTo>
                  <a:pt x="7776791" y="27603"/>
                  <a:pt x="7863793" y="34322"/>
                  <a:pt x="7950926" y="34835"/>
                </a:cubicBezTo>
                <a:lnTo>
                  <a:pt x="9170126" y="3483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8110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tse1.mm.bing.net/th?&amp;id=OIP.Ma90306f3900d1f5275f02e446c1a2d2dH0&amp;w=300&amp;h=300&amp;c=0&amp;pid=1.9&amp;rs=0&amp;p=0&amp;r=0"/>
          <p:cNvPicPr>
            <a:picLocks noChangeAspect="1" noChangeArrowheads="1"/>
          </p:cNvPicPr>
          <p:nvPr/>
        </p:nvPicPr>
        <p:blipFill rotWithShape="1">
          <a:blip r:embed="rId2">
            <a:extLst>
              <a:ext uri="{28A0092B-C50C-407E-A947-70E740481C1C}">
                <a14:useLocalDpi xmlns:a14="http://schemas.microsoft.com/office/drawing/2010/main" val="0"/>
              </a:ext>
            </a:extLst>
          </a:blip>
          <a:srcRect l="6248" t="21537" r="17866" b="25638"/>
          <a:stretch/>
        </p:blipFill>
        <p:spPr bwMode="auto">
          <a:xfrm flipH="1">
            <a:off x="3962400" y="1143000"/>
            <a:ext cx="1421673" cy="7422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tse1.mm.bing.net/th?&amp;id=OIP.M5a7f0b61dbd2eecb02ac157454294757o0&amp;w=300&amp;h=300&amp;c=0&amp;pid=1.9&amp;rs=0&amp;p=0&amp;r=0"/>
          <p:cNvPicPr>
            <a:picLocks noChangeAspect="1" noChangeArrowheads="1"/>
          </p:cNvPicPr>
          <p:nvPr/>
        </p:nvPicPr>
        <p:blipFill rotWithShape="1">
          <a:blip r:embed="rId3">
            <a:extLst>
              <a:ext uri="{28A0092B-C50C-407E-A947-70E740481C1C}">
                <a14:useLocalDpi xmlns:a14="http://schemas.microsoft.com/office/drawing/2010/main" val="0"/>
              </a:ext>
            </a:extLst>
          </a:blip>
          <a:srcRect l="12648" t="5545" r="35543" b="25205"/>
          <a:stretch/>
        </p:blipFill>
        <p:spPr bwMode="auto">
          <a:xfrm>
            <a:off x="1981200" y="152400"/>
            <a:ext cx="1480457" cy="133241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tse1.mm.bing.net/th?&amp;id=OIP.Ma90306f3900d1f5275f02e446c1a2d2dH0&amp;w=300&amp;h=300&amp;c=0&amp;pid=1.9&amp;rs=0&amp;p=0&amp;r=0"/>
          <p:cNvPicPr>
            <a:picLocks noChangeAspect="1" noChangeArrowheads="1"/>
          </p:cNvPicPr>
          <p:nvPr/>
        </p:nvPicPr>
        <p:blipFill rotWithShape="1">
          <a:blip r:embed="rId2">
            <a:extLst>
              <a:ext uri="{28A0092B-C50C-407E-A947-70E740481C1C}">
                <a14:useLocalDpi xmlns:a14="http://schemas.microsoft.com/office/drawing/2010/main" val="0"/>
              </a:ext>
            </a:extLst>
          </a:blip>
          <a:srcRect l="6248" t="21537" r="17866" b="25638"/>
          <a:stretch/>
        </p:blipFill>
        <p:spPr bwMode="auto">
          <a:xfrm flipH="1">
            <a:off x="4953000" y="5680166"/>
            <a:ext cx="1421673" cy="74223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tse1.mm.bing.net/th?&amp;id=OIP.M5a7f0b61dbd2eecb02ac157454294757o0&amp;w=300&amp;h=300&amp;c=0&amp;pid=1.9&amp;rs=0&amp;p=0&amp;r=0"/>
          <p:cNvPicPr>
            <a:picLocks noChangeAspect="1" noChangeArrowheads="1"/>
          </p:cNvPicPr>
          <p:nvPr/>
        </p:nvPicPr>
        <p:blipFill rotWithShape="1">
          <a:blip r:embed="rId3">
            <a:extLst>
              <a:ext uri="{28A0092B-C50C-407E-A947-70E740481C1C}">
                <a14:useLocalDpi xmlns:a14="http://schemas.microsoft.com/office/drawing/2010/main" val="0"/>
              </a:ext>
            </a:extLst>
          </a:blip>
          <a:srcRect l="12648" t="5545" r="35543" b="25205"/>
          <a:stretch/>
        </p:blipFill>
        <p:spPr bwMode="auto">
          <a:xfrm>
            <a:off x="685800" y="4709327"/>
            <a:ext cx="1480457" cy="133241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tse1.mm.bing.net/th?&amp;id=OIP.Ma90306f3900d1f5275f02e446c1a2d2dH0&amp;w=300&amp;h=300&amp;c=0&amp;pid=1.9&amp;rs=0&amp;p=0&amp;r=0"/>
          <p:cNvPicPr>
            <a:picLocks noChangeAspect="1" noChangeArrowheads="1"/>
          </p:cNvPicPr>
          <p:nvPr/>
        </p:nvPicPr>
        <p:blipFill rotWithShape="1">
          <a:blip r:embed="rId4">
            <a:extLst>
              <a:ext uri="{BEBA8EAE-BF5A-486C-A8C5-ECC9F3942E4B}">
                <a14:imgProps xmlns:a14="http://schemas.microsoft.com/office/drawing/2010/main">
                  <a14:imgLayer r:embed="rId5">
                    <a14:imgEffect>
                      <a14:artisticGlowEdges/>
                    </a14:imgEffect>
                  </a14:imgLayer>
                </a14:imgProps>
              </a:ext>
              <a:ext uri="{28A0092B-C50C-407E-A947-70E740481C1C}">
                <a14:useLocalDpi xmlns:a14="http://schemas.microsoft.com/office/drawing/2010/main" val="0"/>
              </a:ext>
            </a:extLst>
          </a:blip>
          <a:srcRect l="6248" t="21537" r="17866" b="25638"/>
          <a:stretch/>
        </p:blipFill>
        <p:spPr bwMode="auto">
          <a:xfrm flipH="1">
            <a:off x="6858000" y="1143000"/>
            <a:ext cx="1421673" cy="742239"/>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p:cNvCxnSpPr/>
          <p:nvPr/>
        </p:nvCxnSpPr>
        <p:spPr>
          <a:xfrm>
            <a:off x="3326673" y="1066800"/>
            <a:ext cx="838200" cy="152400"/>
          </a:xfrm>
          <a:prstGeom prst="line">
            <a:avLst/>
          </a:prstGeom>
          <a:ln w="381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057400" y="5070566"/>
            <a:ext cx="1066800" cy="553161"/>
          </a:xfrm>
          <a:prstGeom prst="line">
            <a:avLst/>
          </a:prstGeom>
          <a:ln w="381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164873" y="838200"/>
            <a:ext cx="859594" cy="338554"/>
          </a:xfrm>
          <a:prstGeom prst="rect">
            <a:avLst/>
          </a:prstGeom>
          <a:noFill/>
        </p:spPr>
        <p:txBody>
          <a:bodyPr wrap="none" rtlCol="0">
            <a:spAutoFit/>
          </a:bodyPr>
          <a:lstStyle/>
          <a:p>
            <a:r>
              <a:rPr lang="en-US" sz="1600" dirty="0" smtClean="0"/>
              <a:t>1</a:t>
            </a:r>
            <a:r>
              <a:rPr lang="en-US" sz="1600" baseline="30000" dirty="0" smtClean="0"/>
              <a:t>st</a:t>
            </a:r>
            <a:r>
              <a:rPr lang="en-US" sz="1600" dirty="0" smtClean="0"/>
              <a:t> node</a:t>
            </a:r>
            <a:endParaRPr lang="en-US" sz="1600" dirty="0"/>
          </a:p>
        </p:txBody>
      </p:sp>
      <p:sp>
        <p:nvSpPr>
          <p:cNvPr id="48" name="TextBox 47"/>
          <p:cNvSpPr txBox="1"/>
          <p:nvPr/>
        </p:nvSpPr>
        <p:spPr>
          <a:xfrm>
            <a:off x="6781800" y="1981200"/>
            <a:ext cx="1620572" cy="584775"/>
          </a:xfrm>
          <a:prstGeom prst="rect">
            <a:avLst/>
          </a:prstGeom>
          <a:noFill/>
        </p:spPr>
        <p:txBody>
          <a:bodyPr wrap="none" rtlCol="0">
            <a:spAutoFit/>
          </a:bodyPr>
          <a:lstStyle/>
          <a:p>
            <a:r>
              <a:rPr lang="en-US" sz="1600" dirty="0" smtClean="0"/>
              <a:t>Create 2nd node,</a:t>
            </a:r>
          </a:p>
          <a:p>
            <a:r>
              <a:rPr lang="en-US" sz="1600" dirty="0" smtClean="0"/>
              <a:t>no ropes!</a:t>
            </a:r>
            <a:endParaRPr lang="en-US" sz="1600" dirty="0"/>
          </a:p>
        </p:txBody>
      </p:sp>
      <p:sp>
        <p:nvSpPr>
          <p:cNvPr id="37" name="TextBox 36"/>
          <p:cNvSpPr txBox="1"/>
          <p:nvPr/>
        </p:nvSpPr>
        <p:spPr>
          <a:xfrm>
            <a:off x="228600" y="76200"/>
            <a:ext cx="1355243" cy="1200329"/>
          </a:xfrm>
          <a:prstGeom prst="rect">
            <a:avLst/>
          </a:prstGeom>
          <a:noFill/>
        </p:spPr>
        <p:txBody>
          <a:bodyPr wrap="none" rtlCol="0">
            <a:spAutoFit/>
          </a:bodyPr>
          <a:lstStyle/>
          <a:p>
            <a:r>
              <a:rPr lang="en-US" sz="2400" b="1" dirty="0" smtClean="0"/>
              <a:t>Adding</a:t>
            </a:r>
          </a:p>
          <a:p>
            <a:r>
              <a:rPr lang="en-US" sz="2400" b="1" dirty="0" smtClean="0"/>
              <a:t>2</a:t>
            </a:r>
            <a:r>
              <a:rPr lang="en-US" sz="2400" b="1" baseline="30000" dirty="0" smtClean="0"/>
              <a:t>nd</a:t>
            </a:r>
            <a:r>
              <a:rPr lang="en-US" sz="2400" b="1" dirty="0" smtClean="0"/>
              <a:t> node</a:t>
            </a:r>
          </a:p>
          <a:p>
            <a:r>
              <a:rPr lang="en-US" sz="2400" b="1" dirty="0" smtClean="0"/>
              <a:t> to top LL</a:t>
            </a:r>
            <a:endParaRPr lang="en-US" sz="2400" b="1" dirty="0"/>
          </a:p>
        </p:txBody>
      </p:sp>
      <p:sp>
        <p:nvSpPr>
          <p:cNvPr id="21" name="Freeform 20"/>
          <p:cNvSpPr/>
          <p:nvPr/>
        </p:nvSpPr>
        <p:spPr>
          <a:xfrm>
            <a:off x="5181600" y="1447800"/>
            <a:ext cx="1027875" cy="505097"/>
          </a:xfrm>
          <a:custGeom>
            <a:avLst/>
            <a:gdLst>
              <a:gd name="connsiteX0" fmla="*/ 0 w 1027875"/>
              <a:gd name="connsiteY0" fmla="*/ 148046 h 505097"/>
              <a:gd name="connsiteX1" fmla="*/ 78377 w 1027875"/>
              <a:gd name="connsiteY1" fmla="*/ 165463 h 505097"/>
              <a:gd name="connsiteX2" fmla="*/ 156754 w 1027875"/>
              <a:gd name="connsiteY2" fmla="*/ 252549 h 505097"/>
              <a:gd name="connsiteX3" fmla="*/ 243840 w 1027875"/>
              <a:gd name="connsiteY3" fmla="*/ 330926 h 505097"/>
              <a:gd name="connsiteX4" fmla="*/ 296091 w 1027875"/>
              <a:gd name="connsiteY4" fmla="*/ 365760 h 505097"/>
              <a:gd name="connsiteX5" fmla="*/ 348343 w 1027875"/>
              <a:gd name="connsiteY5" fmla="*/ 400595 h 505097"/>
              <a:gd name="connsiteX6" fmla="*/ 391886 w 1027875"/>
              <a:gd name="connsiteY6" fmla="*/ 426720 h 505097"/>
              <a:gd name="connsiteX7" fmla="*/ 418011 w 1027875"/>
              <a:gd name="connsiteY7" fmla="*/ 435429 h 505097"/>
              <a:gd name="connsiteX8" fmla="*/ 513806 w 1027875"/>
              <a:gd name="connsiteY8" fmla="*/ 470263 h 505097"/>
              <a:gd name="connsiteX9" fmla="*/ 557349 w 1027875"/>
              <a:gd name="connsiteY9" fmla="*/ 478972 h 505097"/>
              <a:gd name="connsiteX10" fmla="*/ 592183 w 1027875"/>
              <a:gd name="connsiteY10" fmla="*/ 487680 h 505097"/>
              <a:gd name="connsiteX11" fmla="*/ 679269 w 1027875"/>
              <a:gd name="connsiteY11" fmla="*/ 505097 h 505097"/>
              <a:gd name="connsiteX12" fmla="*/ 809897 w 1027875"/>
              <a:gd name="connsiteY12" fmla="*/ 496389 h 505097"/>
              <a:gd name="connsiteX13" fmla="*/ 844731 w 1027875"/>
              <a:gd name="connsiteY13" fmla="*/ 487680 h 505097"/>
              <a:gd name="connsiteX14" fmla="*/ 923109 w 1027875"/>
              <a:gd name="connsiteY14" fmla="*/ 452846 h 505097"/>
              <a:gd name="connsiteX15" fmla="*/ 992777 w 1027875"/>
              <a:gd name="connsiteY15" fmla="*/ 409303 h 505097"/>
              <a:gd name="connsiteX16" fmla="*/ 1027611 w 1027875"/>
              <a:gd name="connsiteY16" fmla="*/ 357052 h 505097"/>
              <a:gd name="connsiteX17" fmla="*/ 1010194 w 1027875"/>
              <a:gd name="connsiteY17" fmla="*/ 243840 h 505097"/>
              <a:gd name="connsiteX18" fmla="*/ 1001486 w 1027875"/>
              <a:gd name="connsiteY18" fmla="*/ 209006 h 505097"/>
              <a:gd name="connsiteX19" fmla="*/ 975360 w 1027875"/>
              <a:gd name="connsiteY19" fmla="*/ 182880 h 505097"/>
              <a:gd name="connsiteX20" fmla="*/ 923109 w 1027875"/>
              <a:gd name="connsiteY20" fmla="*/ 130629 h 505097"/>
              <a:gd name="connsiteX21" fmla="*/ 879566 w 1027875"/>
              <a:gd name="connsiteY21" fmla="*/ 95795 h 505097"/>
              <a:gd name="connsiteX22" fmla="*/ 844731 w 1027875"/>
              <a:gd name="connsiteY22" fmla="*/ 69669 h 505097"/>
              <a:gd name="connsiteX23" fmla="*/ 783771 w 1027875"/>
              <a:gd name="connsiteY23" fmla="*/ 34835 h 505097"/>
              <a:gd name="connsiteX24" fmla="*/ 757646 w 1027875"/>
              <a:gd name="connsiteY24" fmla="*/ 17417 h 505097"/>
              <a:gd name="connsiteX25" fmla="*/ 722811 w 1027875"/>
              <a:gd name="connsiteY25" fmla="*/ 8709 h 505097"/>
              <a:gd name="connsiteX26" fmla="*/ 696686 w 1027875"/>
              <a:gd name="connsiteY26" fmla="*/ 0 h 505097"/>
              <a:gd name="connsiteX27" fmla="*/ 670560 w 1027875"/>
              <a:gd name="connsiteY27" fmla="*/ 8709 h 505097"/>
              <a:gd name="connsiteX28" fmla="*/ 618309 w 1027875"/>
              <a:gd name="connsiteY28" fmla="*/ 113212 h 505097"/>
              <a:gd name="connsiteX29" fmla="*/ 609600 w 1027875"/>
              <a:gd name="connsiteY29" fmla="*/ 139337 h 505097"/>
              <a:gd name="connsiteX30" fmla="*/ 592183 w 1027875"/>
              <a:gd name="connsiteY30" fmla="*/ 174172 h 505097"/>
              <a:gd name="connsiteX31" fmla="*/ 600891 w 1027875"/>
              <a:gd name="connsiteY31" fmla="*/ 269966 h 505097"/>
              <a:gd name="connsiteX32" fmla="*/ 627017 w 1027875"/>
              <a:gd name="connsiteY32" fmla="*/ 287383 h 505097"/>
              <a:gd name="connsiteX33" fmla="*/ 661851 w 1027875"/>
              <a:gd name="connsiteY33" fmla="*/ 296092 h 505097"/>
              <a:gd name="connsiteX34" fmla="*/ 696686 w 1027875"/>
              <a:gd name="connsiteY34" fmla="*/ 313509 h 505097"/>
              <a:gd name="connsiteX35" fmla="*/ 801189 w 1027875"/>
              <a:gd name="connsiteY35" fmla="*/ 269966 h 505097"/>
              <a:gd name="connsiteX36" fmla="*/ 792480 w 1027875"/>
              <a:gd name="connsiteY36" fmla="*/ 209006 h 505097"/>
              <a:gd name="connsiteX37" fmla="*/ 783771 w 1027875"/>
              <a:gd name="connsiteY37" fmla="*/ 182880 h 505097"/>
              <a:gd name="connsiteX38" fmla="*/ 731520 w 1027875"/>
              <a:gd name="connsiteY38" fmla="*/ 165463 h 505097"/>
              <a:gd name="connsiteX39" fmla="*/ 731520 w 1027875"/>
              <a:gd name="connsiteY39" fmla="*/ 235132 h 505097"/>
              <a:gd name="connsiteX40" fmla="*/ 748937 w 1027875"/>
              <a:gd name="connsiteY40" fmla="*/ 235132 h 50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27875" h="505097">
                <a:moveTo>
                  <a:pt x="0" y="148046"/>
                </a:moveTo>
                <a:cubicBezTo>
                  <a:pt x="26126" y="153852"/>
                  <a:pt x="54763" y="152869"/>
                  <a:pt x="78377" y="165463"/>
                </a:cubicBezTo>
                <a:cubicBezTo>
                  <a:pt x="117102" y="186116"/>
                  <a:pt x="129868" y="222676"/>
                  <a:pt x="156754" y="252549"/>
                </a:cubicBezTo>
                <a:cubicBezTo>
                  <a:pt x="230962" y="335002"/>
                  <a:pt x="182411" y="278272"/>
                  <a:pt x="243840" y="330926"/>
                </a:cubicBezTo>
                <a:cubicBezTo>
                  <a:pt x="285351" y="366508"/>
                  <a:pt x="251653" y="350948"/>
                  <a:pt x="296091" y="365760"/>
                </a:cubicBezTo>
                <a:cubicBezTo>
                  <a:pt x="345615" y="415284"/>
                  <a:pt x="297932" y="375390"/>
                  <a:pt x="348343" y="400595"/>
                </a:cubicBezTo>
                <a:cubicBezTo>
                  <a:pt x="363482" y="408165"/>
                  <a:pt x="376747" y="419150"/>
                  <a:pt x="391886" y="426720"/>
                </a:cubicBezTo>
                <a:cubicBezTo>
                  <a:pt x="400096" y="430825"/>
                  <a:pt x="409416" y="432206"/>
                  <a:pt x="418011" y="435429"/>
                </a:cubicBezTo>
                <a:cubicBezTo>
                  <a:pt x="459562" y="451011"/>
                  <a:pt x="469084" y="458066"/>
                  <a:pt x="513806" y="470263"/>
                </a:cubicBezTo>
                <a:cubicBezTo>
                  <a:pt x="528086" y="474158"/>
                  <a:pt x="542900" y="475761"/>
                  <a:pt x="557349" y="478972"/>
                </a:cubicBezTo>
                <a:cubicBezTo>
                  <a:pt x="569033" y="481568"/>
                  <a:pt x="580480" y="485172"/>
                  <a:pt x="592183" y="487680"/>
                </a:cubicBezTo>
                <a:cubicBezTo>
                  <a:pt x="621129" y="493883"/>
                  <a:pt x="679269" y="505097"/>
                  <a:pt x="679269" y="505097"/>
                </a:cubicBezTo>
                <a:cubicBezTo>
                  <a:pt x="722812" y="502194"/>
                  <a:pt x="766497" y="500957"/>
                  <a:pt x="809897" y="496389"/>
                </a:cubicBezTo>
                <a:cubicBezTo>
                  <a:pt x="821800" y="495136"/>
                  <a:pt x="833223" y="490968"/>
                  <a:pt x="844731" y="487680"/>
                </a:cubicBezTo>
                <a:cubicBezTo>
                  <a:pt x="876170" y="478697"/>
                  <a:pt x="890565" y="470597"/>
                  <a:pt x="923109" y="452846"/>
                </a:cubicBezTo>
                <a:cubicBezTo>
                  <a:pt x="951985" y="437095"/>
                  <a:pt x="967186" y="426363"/>
                  <a:pt x="992777" y="409303"/>
                </a:cubicBezTo>
                <a:cubicBezTo>
                  <a:pt x="1004388" y="391886"/>
                  <a:pt x="1030794" y="377741"/>
                  <a:pt x="1027611" y="357052"/>
                </a:cubicBezTo>
                <a:cubicBezTo>
                  <a:pt x="1021805" y="319315"/>
                  <a:pt x="1016829" y="281440"/>
                  <a:pt x="1010194" y="243840"/>
                </a:cubicBezTo>
                <a:cubicBezTo>
                  <a:pt x="1008114" y="232053"/>
                  <a:pt x="1007424" y="219398"/>
                  <a:pt x="1001486" y="209006"/>
                </a:cubicBezTo>
                <a:cubicBezTo>
                  <a:pt x="995376" y="198313"/>
                  <a:pt x="983375" y="192231"/>
                  <a:pt x="975360" y="182880"/>
                </a:cubicBezTo>
                <a:cubicBezTo>
                  <a:pt x="932153" y="132472"/>
                  <a:pt x="969100" y="161290"/>
                  <a:pt x="923109" y="130629"/>
                </a:cubicBezTo>
                <a:cubicBezTo>
                  <a:pt x="890057" y="81053"/>
                  <a:pt x="924866" y="121681"/>
                  <a:pt x="879566" y="95795"/>
                </a:cubicBezTo>
                <a:cubicBezTo>
                  <a:pt x="866964" y="88594"/>
                  <a:pt x="856542" y="78105"/>
                  <a:pt x="844731" y="69669"/>
                </a:cubicBezTo>
                <a:cubicBezTo>
                  <a:pt x="802288" y="39353"/>
                  <a:pt x="834809" y="64000"/>
                  <a:pt x="783771" y="34835"/>
                </a:cubicBezTo>
                <a:cubicBezTo>
                  <a:pt x="774684" y="29642"/>
                  <a:pt x="767266" y="21540"/>
                  <a:pt x="757646" y="17417"/>
                </a:cubicBezTo>
                <a:cubicBezTo>
                  <a:pt x="746645" y="12702"/>
                  <a:pt x="734319" y="11997"/>
                  <a:pt x="722811" y="8709"/>
                </a:cubicBezTo>
                <a:cubicBezTo>
                  <a:pt x="713985" y="6187"/>
                  <a:pt x="705394" y="2903"/>
                  <a:pt x="696686" y="0"/>
                </a:cubicBezTo>
                <a:cubicBezTo>
                  <a:pt x="687977" y="2903"/>
                  <a:pt x="677051" y="2218"/>
                  <a:pt x="670560" y="8709"/>
                </a:cubicBezTo>
                <a:cubicBezTo>
                  <a:pt x="636795" y="42474"/>
                  <a:pt x="632475" y="70714"/>
                  <a:pt x="618309" y="113212"/>
                </a:cubicBezTo>
                <a:cubicBezTo>
                  <a:pt x="615406" y="121920"/>
                  <a:pt x="613705" y="131127"/>
                  <a:pt x="609600" y="139337"/>
                </a:cubicBezTo>
                <a:lnTo>
                  <a:pt x="592183" y="174172"/>
                </a:lnTo>
                <a:cubicBezTo>
                  <a:pt x="595086" y="206103"/>
                  <a:pt x="591462" y="239321"/>
                  <a:pt x="600891" y="269966"/>
                </a:cubicBezTo>
                <a:cubicBezTo>
                  <a:pt x="603969" y="279970"/>
                  <a:pt x="617397" y="283260"/>
                  <a:pt x="627017" y="287383"/>
                </a:cubicBezTo>
                <a:cubicBezTo>
                  <a:pt x="638018" y="292098"/>
                  <a:pt x="650644" y="291889"/>
                  <a:pt x="661851" y="296092"/>
                </a:cubicBezTo>
                <a:cubicBezTo>
                  <a:pt x="674007" y="300650"/>
                  <a:pt x="685074" y="307703"/>
                  <a:pt x="696686" y="313509"/>
                </a:cubicBezTo>
                <a:cubicBezTo>
                  <a:pt x="734435" y="306646"/>
                  <a:pt x="801189" y="323432"/>
                  <a:pt x="801189" y="269966"/>
                </a:cubicBezTo>
                <a:cubicBezTo>
                  <a:pt x="801189" y="249440"/>
                  <a:pt x="796506" y="229134"/>
                  <a:pt x="792480" y="209006"/>
                </a:cubicBezTo>
                <a:cubicBezTo>
                  <a:pt x="790680" y="200005"/>
                  <a:pt x="791241" y="188216"/>
                  <a:pt x="783771" y="182880"/>
                </a:cubicBezTo>
                <a:cubicBezTo>
                  <a:pt x="768832" y="172209"/>
                  <a:pt x="731520" y="165463"/>
                  <a:pt x="731520" y="165463"/>
                </a:cubicBezTo>
                <a:cubicBezTo>
                  <a:pt x="700105" y="196879"/>
                  <a:pt x="630696" y="235132"/>
                  <a:pt x="731520" y="235132"/>
                </a:cubicBezTo>
                <a:lnTo>
                  <a:pt x="748937" y="235132"/>
                </a:lnTo>
              </a:path>
            </a:pathLst>
          </a:custGeom>
          <a:noFill/>
          <a:ln>
            <a:solidFill>
              <a:schemeClr val="accent6">
                <a:lumMod val="50000"/>
              </a:schemeClr>
            </a:solidFill>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descr="http://tse1.mm.bing.net/th?&amp;id=OIP.Ma90306f3900d1f5275f02e446c1a2d2dH0&amp;w=300&amp;h=300&amp;c=0&amp;pid=1.9&amp;rs=0&amp;p=0&amp;r=0"/>
          <p:cNvPicPr>
            <a:picLocks noChangeAspect="1" noChangeArrowheads="1"/>
          </p:cNvPicPr>
          <p:nvPr/>
        </p:nvPicPr>
        <p:blipFill rotWithShape="1">
          <a:blip r:embed="rId4">
            <a:extLst>
              <a:ext uri="{BEBA8EAE-BF5A-486C-A8C5-ECC9F3942E4B}">
                <a14:imgProps xmlns:a14="http://schemas.microsoft.com/office/drawing/2010/main">
                  <a14:imgLayer r:embed="rId5">
                    <a14:imgEffect>
                      <a14:artisticGlowEdges/>
                    </a14:imgEffect>
                  </a14:imgLayer>
                </a14:imgProps>
              </a:ext>
              <a:ext uri="{28A0092B-C50C-407E-A947-70E740481C1C}">
                <a14:useLocalDpi xmlns:a14="http://schemas.microsoft.com/office/drawing/2010/main" val="0"/>
              </a:ext>
            </a:extLst>
          </a:blip>
          <a:srcRect l="6248" t="21537" r="17866" b="25638"/>
          <a:stretch/>
        </p:blipFill>
        <p:spPr bwMode="auto">
          <a:xfrm flipH="1">
            <a:off x="2209800" y="2362200"/>
            <a:ext cx="1421673" cy="742239"/>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3886200" y="2743200"/>
            <a:ext cx="4033989" cy="584775"/>
          </a:xfrm>
          <a:prstGeom prst="rect">
            <a:avLst/>
          </a:prstGeom>
          <a:noFill/>
        </p:spPr>
        <p:txBody>
          <a:bodyPr wrap="none" rtlCol="0">
            <a:spAutoFit/>
          </a:bodyPr>
          <a:lstStyle/>
          <a:p>
            <a:r>
              <a:rPr lang="en-US" sz="1600" dirty="0" smtClean="0"/>
              <a:t>Connect it to previous first boat</a:t>
            </a:r>
          </a:p>
          <a:p>
            <a:r>
              <a:rPr lang="en-US" sz="1600" dirty="0" smtClean="0"/>
              <a:t>by getting the name of that boat from the tug.</a:t>
            </a:r>
            <a:endParaRPr lang="en-US" sz="1600" dirty="0"/>
          </a:p>
        </p:txBody>
      </p:sp>
      <p:pic>
        <p:nvPicPr>
          <p:cNvPr id="26" name="Picture 2" descr="http://tse1.mm.bing.net/th?&amp;id=OIP.Ma90306f3900d1f5275f02e446c1a2d2dH0&amp;w=300&amp;h=300&amp;c=0&amp;pid=1.9&amp;rs=0&amp;p=0&amp;r=0"/>
          <p:cNvPicPr>
            <a:picLocks noChangeAspect="1" noChangeArrowheads="1"/>
          </p:cNvPicPr>
          <p:nvPr/>
        </p:nvPicPr>
        <p:blipFill rotWithShape="1">
          <a:blip r:embed="rId2">
            <a:extLst>
              <a:ext uri="{28A0092B-C50C-407E-A947-70E740481C1C}">
                <a14:useLocalDpi xmlns:a14="http://schemas.microsoft.com/office/drawing/2010/main" val="0"/>
              </a:ext>
            </a:extLst>
          </a:blip>
          <a:srcRect l="6248" t="21537" r="17866" b="25638"/>
          <a:stretch/>
        </p:blipFill>
        <p:spPr bwMode="auto">
          <a:xfrm flipH="1">
            <a:off x="2286000" y="3505200"/>
            <a:ext cx="1421673" cy="74223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tse1.mm.bing.net/th?&amp;id=OIP.M5a7f0b61dbd2eecb02ac157454294757o0&amp;w=300&amp;h=300&amp;c=0&amp;pid=1.9&amp;rs=0&amp;p=0&amp;r=0"/>
          <p:cNvPicPr>
            <a:picLocks noChangeAspect="1" noChangeArrowheads="1"/>
          </p:cNvPicPr>
          <p:nvPr/>
        </p:nvPicPr>
        <p:blipFill rotWithShape="1">
          <a:blip r:embed="rId3">
            <a:extLst>
              <a:ext uri="{28A0092B-C50C-407E-A947-70E740481C1C}">
                <a14:useLocalDpi xmlns:a14="http://schemas.microsoft.com/office/drawing/2010/main" val="0"/>
              </a:ext>
            </a:extLst>
          </a:blip>
          <a:srcRect l="12648" t="5545" r="35543" b="25205"/>
          <a:stretch/>
        </p:blipFill>
        <p:spPr bwMode="auto">
          <a:xfrm>
            <a:off x="304800" y="2514600"/>
            <a:ext cx="1480457" cy="1332412"/>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p:cNvCxnSpPr/>
          <p:nvPr/>
        </p:nvCxnSpPr>
        <p:spPr>
          <a:xfrm>
            <a:off x="1650273" y="3429000"/>
            <a:ext cx="838200" cy="152400"/>
          </a:xfrm>
          <a:prstGeom prst="line">
            <a:avLst/>
          </a:prstGeom>
          <a:ln w="381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488473" y="3200400"/>
            <a:ext cx="859594" cy="338554"/>
          </a:xfrm>
          <a:prstGeom prst="rect">
            <a:avLst/>
          </a:prstGeom>
          <a:noFill/>
        </p:spPr>
        <p:txBody>
          <a:bodyPr wrap="none" rtlCol="0">
            <a:spAutoFit/>
          </a:bodyPr>
          <a:lstStyle/>
          <a:p>
            <a:r>
              <a:rPr lang="en-US" sz="1600" dirty="0" smtClean="0"/>
              <a:t>1</a:t>
            </a:r>
            <a:r>
              <a:rPr lang="en-US" sz="1600" baseline="30000" dirty="0" smtClean="0"/>
              <a:t>st</a:t>
            </a:r>
            <a:r>
              <a:rPr lang="en-US" sz="1600" dirty="0" smtClean="0"/>
              <a:t> node</a:t>
            </a:r>
            <a:endParaRPr lang="en-US" sz="1600" dirty="0"/>
          </a:p>
        </p:txBody>
      </p:sp>
      <p:cxnSp>
        <p:nvCxnSpPr>
          <p:cNvPr id="31" name="Straight Connector 30"/>
          <p:cNvCxnSpPr/>
          <p:nvPr/>
        </p:nvCxnSpPr>
        <p:spPr>
          <a:xfrm flipH="1">
            <a:off x="2438400" y="2971800"/>
            <a:ext cx="1066800" cy="609600"/>
          </a:xfrm>
          <a:prstGeom prst="line">
            <a:avLst/>
          </a:prstGeom>
          <a:ln w="381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Freeform 31"/>
          <p:cNvSpPr/>
          <p:nvPr/>
        </p:nvSpPr>
        <p:spPr>
          <a:xfrm>
            <a:off x="3505200" y="3886200"/>
            <a:ext cx="1027875" cy="505097"/>
          </a:xfrm>
          <a:custGeom>
            <a:avLst/>
            <a:gdLst>
              <a:gd name="connsiteX0" fmla="*/ 0 w 1027875"/>
              <a:gd name="connsiteY0" fmla="*/ 148046 h 505097"/>
              <a:gd name="connsiteX1" fmla="*/ 78377 w 1027875"/>
              <a:gd name="connsiteY1" fmla="*/ 165463 h 505097"/>
              <a:gd name="connsiteX2" fmla="*/ 156754 w 1027875"/>
              <a:gd name="connsiteY2" fmla="*/ 252549 h 505097"/>
              <a:gd name="connsiteX3" fmla="*/ 243840 w 1027875"/>
              <a:gd name="connsiteY3" fmla="*/ 330926 h 505097"/>
              <a:gd name="connsiteX4" fmla="*/ 296091 w 1027875"/>
              <a:gd name="connsiteY4" fmla="*/ 365760 h 505097"/>
              <a:gd name="connsiteX5" fmla="*/ 348343 w 1027875"/>
              <a:gd name="connsiteY5" fmla="*/ 400595 h 505097"/>
              <a:gd name="connsiteX6" fmla="*/ 391886 w 1027875"/>
              <a:gd name="connsiteY6" fmla="*/ 426720 h 505097"/>
              <a:gd name="connsiteX7" fmla="*/ 418011 w 1027875"/>
              <a:gd name="connsiteY7" fmla="*/ 435429 h 505097"/>
              <a:gd name="connsiteX8" fmla="*/ 513806 w 1027875"/>
              <a:gd name="connsiteY8" fmla="*/ 470263 h 505097"/>
              <a:gd name="connsiteX9" fmla="*/ 557349 w 1027875"/>
              <a:gd name="connsiteY9" fmla="*/ 478972 h 505097"/>
              <a:gd name="connsiteX10" fmla="*/ 592183 w 1027875"/>
              <a:gd name="connsiteY10" fmla="*/ 487680 h 505097"/>
              <a:gd name="connsiteX11" fmla="*/ 679269 w 1027875"/>
              <a:gd name="connsiteY11" fmla="*/ 505097 h 505097"/>
              <a:gd name="connsiteX12" fmla="*/ 809897 w 1027875"/>
              <a:gd name="connsiteY12" fmla="*/ 496389 h 505097"/>
              <a:gd name="connsiteX13" fmla="*/ 844731 w 1027875"/>
              <a:gd name="connsiteY13" fmla="*/ 487680 h 505097"/>
              <a:gd name="connsiteX14" fmla="*/ 923109 w 1027875"/>
              <a:gd name="connsiteY14" fmla="*/ 452846 h 505097"/>
              <a:gd name="connsiteX15" fmla="*/ 992777 w 1027875"/>
              <a:gd name="connsiteY15" fmla="*/ 409303 h 505097"/>
              <a:gd name="connsiteX16" fmla="*/ 1027611 w 1027875"/>
              <a:gd name="connsiteY16" fmla="*/ 357052 h 505097"/>
              <a:gd name="connsiteX17" fmla="*/ 1010194 w 1027875"/>
              <a:gd name="connsiteY17" fmla="*/ 243840 h 505097"/>
              <a:gd name="connsiteX18" fmla="*/ 1001486 w 1027875"/>
              <a:gd name="connsiteY18" fmla="*/ 209006 h 505097"/>
              <a:gd name="connsiteX19" fmla="*/ 975360 w 1027875"/>
              <a:gd name="connsiteY19" fmla="*/ 182880 h 505097"/>
              <a:gd name="connsiteX20" fmla="*/ 923109 w 1027875"/>
              <a:gd name="connsiteY20" fmla="*/ 130629 h 505097"/>
              <a:gd name="connsiteX21" fmla="*/ 879566 w 1027875"/>
              <a:gd name="connsiteY21" fmla="*/ 95795 h 505097"/>
              <a:gd name="connsiteX22" fmla="*/ 844731 w 1027875"/>
              <a:gd name="connsiteY22" fmla="*/ 69669 h 505097"/>
              <a:gd name="connsiteX23" fmla="*/ 783771 w 1027875"/>
              <a:gd name="connsiteY23" fmla="*/ 34835 h 505097"/>
              <a:gd name="connsiteX24" fmla="*/ 757646 w 1027875"/>
              <a:gd name="connsiteY24" fmla="*/ 17417 h 505097"/>
              <a:gd name="connsiteX25" fmla="*/ 722811 w 1027875"/>
              <a:gd name="connsiteY25" fmla="*/ 8709 h 505097"/>
              <a:gd name="connsiteX26" fmla="*/ 696686 w 1027875"/>
              <a:gd name="connsiteY26" fmla="*/ 0 h 505097"/>
              <a:gd name="connsiteX27" fmla="*/ 670560 w 1027875"/>
              <a:gd name="connsiteY27" fmla="*/ 8709 h 505097"/>
              <a:gd name="connsiteX28" fmla="*/ 618309 w 1027875"/>
              <a:gd name="connsiteY28" fmla="*/ 113212 h 505097"/>
              <a:gd name="connsiteX29" fmla="*/ 609600 w 1027875"/>
              <a:gd name="connsiteY29" fmla="*/ 139337 h 505097"/>
              <a:gd name="connsiteX30" fmla="*/ 592183 w 1027875"/>
              <a:gd name="connsiteY30" fmla="*/ 174172 h 505097"/>
              <a:gd name="connsiteX31" fmla="*/ 600891 w 1027875"/>
              <a:gd name="connsiteY31" fmla="*/ 269966 h 505097"/>
              <a:gd name="connsiteX32" fmla="*/ 627017 w 1027875"/>
              <a:gd name="connsiteY32" fmla="*/ 287383 h 505097"/>
              <a:gd name="connsiteX33" fmla="*/ 661851 w 1027875"/>
              <a:gd name="connsiteY33" fmla="*/ 296092 h 505097"/>
              <a:gd name="connsiteX34" fmla="*/ 696686 w 1027875"/>
              <a:gd name="connsiteY34" fmla="*/ 313509 h 505097"/>
              <a:gd name="connsiteX35" fmla="*/ 801189 w 1027875"/>
              <a:gd name="connsiteY35" fmla="*/ 269966 h 505097"/>
              <a:gd name="connsiteX36" fmla="*/ 792480 w 1027875"/>
              <a:gd name="connsiteY36" fmla="*/ 209006 h 505097"/>
              <a:gd name="connsiteX37" fmla="*/ 783771 w 1027875"/>
              <a:gd name="connsiteY37" fmla="*/ 182880 h 505097"/>
              <a:gd name="connsiteX38" fmla="*/ 731520 w 1027875"/>
              <a:gd name="connsiteY38" fmla="*/ 165463 h 505097"/>
              <a:gd name="connsiteX39" fmla="*/ 731520 w 1027875"/>
              <a:gd name="connsiteY39" fmla="*/ 235132 h 505097"/>
              <a:gd name="connsiteX40" fmla="*/ 748937 w 1027875"/>
              <a:gd name="connsiteY40" fmla="*/ 235132 h 50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27875" h="505097">
                <a:moveTo>
                  <a:pt x="0" y="148046"/>
                </a:moveTo>
                <a:cubicBezTo>
                  <a:pt x="26126" y="153852"/>
                  <a:pt x="54763" y="152869"/>
                  <a:pt x="78377" y="165463"/>
                </a:cubicBezTo>
                <a:cubicBezTo>
                  <a:pt x="117102" y="186116"/>
                  <a:pt x="129868" y="222676"/>
                  <a:pt x="156754" y="252549"/>
                </a:cubicBezTo>
                <a:cubicBezTo>
                  <a:pt x="230962" y="335002"/>
                  <a:pt x="182411" y="278272"/>
                  <a:pt x="243840" y="330926"/>
                </a:cubicBezTo>
                <a:cubicBezTo>
                  <a:pt x="285351" y="366508"/>
                  <a:pt x="251653" y="350948"/>
                  <a:pt x="296091" y="365760"/>
                </a:cubicBezTo>
                <a:cubicBezTo>
                  <a:pt x="345615" y="415284"/>
                  <a:pt x="297932" y="375390"/>
                  <a:pt x="348343" y="400595"/>
                </a:cubicBezTo>
                <a:cubicBezTo>
                  <a:pt x="363482" y="408165"/>
                  <a:pt x="376747" y="419150"/>
                  <a:pt x="391886" y="426720"/>
                </a:cubicBezTo>
                <a:cubicBezTo>
                  <a:pt x="400096" y="430825"/>
                  <a:pt x="409416" y="432206"/>
                  <a:pt x="418011" y="435429"/>
                </a:cubicBezTo>
                <a:cubicBezTo>
                  <a:pt x="459562" y="451011"/>
                  <a:pt x="469084" y="458066"/>
                  <a:pt x="513806" y="470263"/>
                </a:cubicBezTo>
                <a:cubicBezTo>
                  <a:pt x="528086" y="474158"/>
                  <a:pt x="542900" y="475761"/>
                  <a:pt x="557349" y="478972"/>
                </a:cubicBezTo>
                <a:cubicBezTo>
                  <a:pt x="569033" y="481568"/>
                  <a:pt x="580480" y="485172"/>
                  <a:pt x="592183" y="487680"/>
                </a:cubicBezTo>
                <a:cubicBezTo>
                  <a:pt x="621129" y="493883"/>
                  <a:pt x="679269" y="505097"/>
                  <a:pt x="679269" y="505097"/>
                </a:cubicBezTo>
                <a:cubicBezTo>
                  <a:pt x="722812" y="502194"/>
                  <a:pt x="766497" y="500957"/>
                  <a:pt x="809897" y="496389"/>
                </a:cubicBezTo>
                <a:cubicBezTo>
                  <a:pt x="821800" y="495136"/>
                  <a:pt x="833223" y="490968"/>
                  <a:pt x="844731" y="487680"/>
                </a:cubicBezTo>
                <a:cubicBezTo>
                  <a:pt x="876170" y="478697"/>
                  <a:pt x="890565" y="470597"/>
                  <a:pt x="923109" y="452846"/>
                </a:cubicBezTo>
                <a:cubicBezTo>
                  <a:pt x="951985" y="437095"/>
                  <a:pt x="967186" y="426363"/>
                  <a:pt x="992777" y="409303"/>
                </a:cubicBezTo>
                <a:cubicBezTo>
                  <a:pt x="1004388" y="391886"/>
                  <a:pt x="1030794" y="377741"/>
                  <a:pt x="1027611" y="357052"/>
                </a:cubicBezTo>
                <a:cubicBezTo>
                  <a:pt x="1021805" y="319315"/>
                  <a:pt x="1016829" y="281440"/>
                  <a:pt x="1010194" y="243840"/>
                </a:cubicBezTo>
                <a:cubicBezTo>
                  <a:pt x="1008114" y="232053"/>
                  <a:pt x="1007424" y="219398"/>
                  <a:pt x="1001486" y="209006"/>
                </a:cubicBezTo>
                <a:cubicBezTo>
                  <a:pt x="995376" y="198313"/>
                  <a:pt x="983375" y="192231"/>
                  <a:pt x="975360" y="182880"/>
                </a:cubicBezTo>
                <a:cubicBezTo>
                  <a:pt x="932153" y="132472"/>
                  <a:pt x="969100" y="161290"/>
                  <a:pt x="923109" y="130629"/>
                </a:cubicBezTo>
                <a:cubicBezTo>
                  <a:pt x="890057" y="81053"/>
                  <a:pt x="924866" y="121681"/>
                  <a:pt x="879566" y="95795"/>
                </a:cubicBezTo>
                <a:cubicBezTo>
                  <a:pt x="866964" y="88594"/>
                  <a:pt x="856542" y="78105"/>
                  <a:pt x="844731" y="69669"/>
                </a:cubicBezTo>
                <a:cubicBezTo>
                  <a:pt x="802288" y="39353"/>
                  <a:pt x="834809" y="64000"/>
                  <a:pt x="783771" y="34835"/>
                </a:cubicBezTo>
                <a:cubicBezTo>
                  <a:pt x="774684" y="29642"/>
                  <a:pt x="767266" y="21540"/>
                  <a:pt x="757646" y="17417"/>
                </a:cubicBezTo>
                <a:cubicBezTo>
                  <a:pt x="746645" y="12702"/>
                  <a:pt x="734319" y="11997"/>
                  <a:pt x="722811" y="8709"/>
                </a:cubicBezTo>
                <a:cubicBezTo>
                  <a:pt x="713985" y="6187"/>
                  <a:pt x="705394" y="2903"/>
                  <a:pt x="696686" y="0"/>
                </a:cubicBezTo>
                <a:cubicBezTo>
                  <a:pt x="687977" y="2903"/>
                  <a:pt x="677051" y="2218"/>
                  <a:pt x="670560" y="8709"/>
                </a:cubicBezTo>
                <a:cubicBezTo>
                  <a:pt x="636795" y="42474"/>
                  <a:pt x="632475" y="70714"/>
                  <a:pt x="618309" y="113212"/>
                </a:cubicBezTo>
                <a:cubicBezTo>
                  <a:pt x="615406" y="121920"/>
                  <a:pt x="613705" y="131127"/>
                  <a:pt x="609600" y="139337"/>
                </a:cubicBezTo>
                <a:lnTo>
                  <a:pt x="592183" y="174172"/>
                </a:lnTo>
                <a:cubicBezTo>
                  <a:pt x="595086" y="206103"/>
                  <a:pt x="591462" y="239321"/>
                  <a:pt x="600891" y="269966"/>
                </a:cubicBezTo>
                <a:cubicBezTo>
                  <a:pt x="603969" y="279970"/>
                  <a:pt x="617397" y="283260"/>
                  <a:pt x="627017" y="287383"/>
                </a:cubicBezTo>
                <a:cubicBezTo>
                  <a:pt x="638018" y="292098"/>
                  <a:pt x="650644" y="291889"/>
                  <a:pt x="661851" y="296092"/>
                </a:cubicBezTo>
                <a:cubicBezTo>
                  <a:pt x="674007" y="300650"/>
                  <a:pt x="685074" y="307703"/>
                  <a:pt x="696686" y="313509"/>
                </a:cubicBezTo>
                <a:cubicBezTo>
                  <a:pt x="734435" y="306646"/>
                  <a:pt x="801189" y="323432"/>
                  <a:pt x="801189" y="269966"/>
                </a:cubicBezTo>
                <a:cubicBezTo>
                  <a:pt x="801189" y="249440"/>
                  <a:pt x="796506" y="229134"/>
                  <a:pt x="792480" y="209006"/>
                </a:cubicBezTo>
                <a:cubicBezTo>
                  <a:pt x="790680" y="200005"/>
                  <a:pt x="791241" y="188216"/>
                  <a:pt x="783771" y="182880"/>
                </a:cubicBezTo>
                <a:cubicBezTo>
                  <a:pt x="768832" y="172209"/>
                  <a:pt x="731520" y="165463"/>
                  <a:pt x="731520" y="165463"/>
                </a:cubicBezTo>
                <a:cubicBezTo>
                  <a:pt x="700105" y="196879"/>
                  <a:pt x="630696" y="235132"/>
                  <a:pt x="731520" y="235132"/>
                </a:cubicBezTo>
                <a:lnTo>
                  <a:pt x="748937" y="235132"/>
                </a:lnTo>
              </a:path>
            </a:pathLst>
          </a:custGeom>
          <a:noFill/>
          <a:ln>
            <a:solidFill>
              <a:schemeClr val="accent6">
                <a:lumMod val="50000"/>
              </a:schemeClr>
            </a:solidFill>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descr="http://tse1.mm.bing.net/th?&amp;id=OIP.Ma90306f3900d1f5275f02e446c1a2d2dH0&amp;w=300&amp;h=300&amp;c=0&amp;pid=1.9&amp;rs=0&amp;p=0&amp;r=0"/>
          <p:cNvPicPr>
            <a:picLocks noChangeAspect="1" noChangeArrowheads="1"/>
          </p:cNvPicPr>
          <p:nvPr/>
        </p:nvPicPr>
        <p:blipFill rotWithShape="1">
          <a:blip r:embed="rId4">
            <a:extLst>
              <a:ext uri="{BEBA8EAE-BF5A-486C-A8C5-ECC9F3942E4B}">
                <a14:imgProps xmlns:a14="http://schemas.microsoft.com/office/drawing/2010/main">
                  <a14:imgLayer r:embed="rId5">
                    <a14:imgEffect>
                      <a14:artisticGlowEdges/>
                    </a14:imgEffect>
                  </a14:imgLayer>
                </a14:imgProps>
              </a:ext>
              <a:ext uri="{28A0092B-C50C-407E-A947-70E740481C1C}">
                <a14:useLocalDpi xmlns:a14="http://schemas.microsoft.com/office/drawing/2010/main" val="0"/>
              </a:ext>
            </a:extLst>
          </a:blip>
          <a:srcRect l="6248" t="21537" r="17866" b="25638"/>
          <a:stretch/>
        </p:blipFill>
        <p:spPr bwMode="auto">
          <a:xfrm flipH="1">
            <a:off x="2971800" y="4918166"/>
            <a:ext cx="1421673" cy="742239"/>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p:nvPr/>
        </p:nvCxnSpPr>
        <p:spPr>
          <a:xfrm>
            <a:off x="4267200" y="5527766"/>
            <a:ext cx="838200" cy="304800"/>
          </a:xfrm>
          <a:prstGeom prst="line">
            <a:avLst/>
          </a:prstGeom>
          <a:ln w="38100">
            <a:solidFill>
              <a:schemeClr val="accent2">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81000" y="6137366"/>
            <a:ext cx="4350486" cy="338554"/>
          </a:xfrm>
          <a:prstGeom prst="rect">
            <a:avLst/>
          </a:prstGeom>
          <a:noFill/>
        </p:spPr>
        <p:txBody>
          <a:bodyPr wrap="none" rtlCol="0">
            <a:spAutoFit/>
          </a:bodyPr>
          <a:lstStyle/>
          <a:p>
            <a:r>
              <a:rPr lang="en-US" sz="1600" dirty="0" smtClean="0"/>
              <a:t>Disconnect tug from old, move to new “first” boat</a:t>
            </a:r>
            <a:endParaRPr lang="en-US" sz="1600" dirty="0"/>
          </a:p>
        </p:txBody>
      </p:sp>
      <p:sp>
        <p:nvSpPr>
          <p:cNvPr id="41" name="Freeform 40"/>
          <p:cNvSpPr/>
          <p:nvPr/>
        </p:nvSpPr>
        <p:spPr>
          <a:xfrm>
            <a:off x="6248400" y="5984966"/>
            <a:ext cx="1027875" cy="505097"/>
          </a:xfrm>
          <a:custGeom>
            <a:avLst/>
            <a:gdLst>
              <a:gd name="connsiteX0" fmla="*/ 0 w 1027875"/>
              <a:gd name="connsiteY0" fmla="*/ 148046 h 505097"/>
              <a:gd name="connsiteX1" fmla="*/ 78377 w 1027875"/>
              <a:gd name="connsiteY1" fmla="*/ 165463 h 505097"/>
              <a:gd name="connsiteX2" fmla="*/ 156754 w 1027875"/>
              <a:gd name="connsiteY2" fmla="*/ 252549 h 505097"/>
              <a:gd name="connsiteX3" fmla="*/ 243840 w 1027875"/>
              <a:gd name="connsiteY3" fmla="*/ 330926 h 505097"/>
              <a:gd name="connsiteX4" fmla="*/ 296091 w 1027875"/>
              <a:gd name="connsiteY4" fmla="*/ 365760 h 505097"/>
              <a:gd name="connsiteX5" fmla="*/ 348343 w 1027875"/>
              <a:gd name="connsiteY5" fmla="*/ 400595 h 505097"/>
              <a:gd name="connsiteX6" fmla="*/ 391886 w 1027875"/>
              <a:gd name="connsiteY6" fmla="*/ 426720 h 505097"/>
              <a:gd name="connsiteX7" fmla="*/ 418011 w 1027875"/>
              <a:gd name="connsiteY7" fmla="*/ 435429 h 505097"/>
              <a:gd name="connsiteX8" fmla="*/ 513806 w 1027875"/>
              <a:gd name="connsiteY8" fmla="*/ 470263 h 505097"/>
              <a:gd name="connsiteX9" fmla="*/ 557349 w 1027875"/>
              <a:gd name="connsiteY9" fmla="*/ 478972 h 505097"/>
              <a:gd name="connsiteX10" fmla="*/ 592183 w 1027875"/>
              <a:gd name="connsiteY10" fmla="*/ 487680 h 505097"/>
              <a:gd name="connsiteX11" fmla="*/ 679269 w 1027875"/>
              <a:gd name="connsiteY11" fmla="*/ 505097 h 505097"/>
              <a:gd name="connsiteX12" fmla="*/ 809897 w 1027875"/>
              <a:gd name="connsiteY12" fmla="*/ 496389 h 505097"/>
              <a:gd name="connsiteX13" fmla="*/ 844731 w 1027875"/>
              <a:gd name="connsiteY13" fmla="*/ 487680 h 505097"/>
              <a:gd name="connsiteX14" fmla="*/ 923109 w 1027875"/>
              <a:gd name="connsiteY14" fmla="*/ 452846 h 505097"/>
              <a:gd name="connsiteX15" fmla="*/ 992777 w 1027875"/>
              <a:gd name="connsiteY15" fmla="*/ 409303 h 505097"/>
              <a:gd name="connsiteX16" fmla="*/ 1027611 w 1027875"/>
              <a:gd name="connsiteY16" fmla="*/ 357052 h 505097"/>
              <a:gd name="connsiteX17" fmla="*/ 1010194 w 1027875"/>
              <a:gd name="connsiteY17" fmla="*/ 243840 h 505097"/>
              <a:gd name="connsiteX18" fmla="*/ 1001486 w 1027875"/>
              <a:gd name="connsiteY18" fmla="*/ 209006 h 505097"/>
              <a:gd name="connsiteX19" fmla="*/ 975360 w 1027875"/>
              <a:gd name="connsiteY19" fmla="*/ 182880 h 505097"/>
              <a:gd name="connsiteX20" fmla="*/ 923109 w 1027875"/>
              <a:gd name="connsiteY20" fmla="*/ 130629 h 505097"/>
              <a:gd name="connsiteX21" fmla="*/ 879566 w 1027875"/>
              <a:gd name="connsiteY21" fmla="*/ 95795 h 505097"/>
              <a:gd name="connsiteX22" fmla="*/ 844731 w 1027875"/>
              <a:gd name="connsiteY22" fmla="*/ 69669 h 505097"/>
              <a:gd name="connsiteX23" fmla="*/ 783771 w 1027875"/>
              <a:gd name="connsiteY23" fmla="*/ 34835 h 505097"/>
              <a:gd name="connsiteX24" fmla="*/ 757646 w 1027875"/>
              <a:gd name="connsiteY24" fmla="*/ 17417 h 505097"/>
              <a:gd name="connsiteX25" fmla="*/ 722811 w 1027875"/>
              <a:gd name="connsiteY25" fmla="*/ 8709 h 505097"/>
              <a:gd name="connsiteX26" fmla="*/ 696686 w 1027875"/>
              <a:gd name="connsiteY26" fmla="*/ 0 h 505097"/>
              <a:gd name="connsiteX27" fmla="*/ 670560 w 1027875"/>
              <a:gd name="connsiteY27" fmla="*/ 8709 h 505097"/>
              <a:gd name="connsiteX28" fmla="*/ 618309 w 1027875"/>
              <a:gd name="connsiteY28" fmla="*/ 113212 h 505097"/>
              <a:gd name="connsiteX29" fmla="*/ 609600 w 1027875"/>
              <a:gd name="connsiteY29" fmla="*/ 139337 h 505097"/>
              <a:gd name="connsiteX30" fmla="*/ 592183 w 1027875"/>
              <a:gd name="connsiteY30" fmla="*/ 174172 h 505097"/>
              <a:gd name="connsiteX31" fmla="*/ 600891 w 1027875"/>
              <a:gd name="connsiteY31" fmla="*/ 269966 h 505097"/>
              <a:gd name="connsiteX32" fmla="*/ 627017 w 1027875"/>
              <a:gd name="connsiteY32" fmla="*/ 287383 h 505097"/>
              <a:gd name="connsiteX33" fmla="*/ 661851 w 1027875"/>
              <a:gd name="connsiteY33" fmla="*/ 296092 h 505097"/>
              <a:gd name="connsiteX34" fmla="*/ 696686 w 1027875"/>
              <a:gd name="connsiteY34" fmla="*/ 313509 h 505097"/>
              <a:gd name="connsiteX35" fmla="*/ 801189 w 1027875"/>
              <a:gd name="connsiteY35" fmla="*/ 269966 h 505097"/>
              <a:gd name="connsiteX36" fmla="*/ 792480 w 1027875"/>
              <a:gd name="connsiteY36" fmla="*/ 209006 h 505097"/>
              <a:gd name="connsiteX37" fmla="*/ 783771 w 1027875"/>
              <a:gd name="connsiteY37" fmla="*/ 182880 h 505097"/>
              <a:gd name="connsiteX38" fmla="*/ 731520 w 1027875"/>
              <a:gd name="connsiteY38" fmla="*/ 165463 h 505097"/>
              <a:gd name="connsiteX39" fmla="*/ 731520 w 1027875"/>
              <a:gd name="connsiteY39" fmla="*/ 235132 h 505097"/>
              <a:gd name="connsiteX40" fmla="*/ 748937 w 1027875"/>
              <a:gd name="connsiteY40" fmla="*/ 235132 h 50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27875" h="505097">
                <a:moveTo>
                  <a:pt x="0" y="148046"/>
                </a:moveTo>
                <a:cubicBezTo>
                  <a:pt x="26126" y="153852"/>
                  <a:pt x="54763" y="152869"/>
                  <a:pt x="78377" y="165463"/>
                </a:cubicBezTo>
                <a:cubicBezTo>
                  <a:pt x="117102" y="186116"/>
                  <a:pt x="129868" y="222676"/>
                  <a:pt x="156754" y="252549"/>
                </a:cubicBezTo>
                <a:cubicBezTo>
                  <a:pt x="230962" y="335002"/>
                  <a:pt x="182411" y="278272"/>
                  <a:pt x="243840" y="330926"/>
                </a:cubicBezTo>
                <a:cubicBezTo>
                  <a:pt x="285351" y="366508"/>
                  <a:pt x="251653" y="350948"/>
                  <a:pt x="296091" y="365760"/>
                </a:cubicBezTo>
                <a:cubicBezTo>
                  <a:pt x="345615" y="415284"/>
                  <a:pt x="297932" y="375390"/>
                  <a:pt x="348343" y="400595"/>
                </a:cubicBezTo>
                <a:cubicBezTo>
                  <a:pt x="363482" y="408165"/>
                  <a:pt x="376747" y="419150"/>
                  <a:pt x="391886" y="426720"/>
                </a:cubicBezTo>
                <a:cubicBezTo>
                  <a:pt x="400096" y="430825"/>
                  <a:pt x="409416" y="432206"/>
                  <a:pt x="418011" y="435429"/>
                </a:cubicBezTo>
                <a:cubicBezTo>
                  <a:pt x="459562" y="451011"/>
                  <a:pt x="469084" y="458066"/>
                  <a:pt x="513806" y="470263"/>
                </a:cubicBezTo>
                <a:cubicBezTo>
                  <a:pt x="528086" y="474158"/>
                  <a:pt x="542900" y="475761"/>
                  <a:pt x="557349" y="478972"/>
                </a:cubicBezTo>
                <a:cubicBezTo>
                  <a:pt x="569033" y="481568"/>
                  <a:pt x="580480" y="485172"/>
                  <a:pt x="592183" y="487680"/>
                </a:cubicBezTo>
                <a:cubicBezTo>
                  <a:pt x="621129" y="493883"/>
                  <a:pt x="679269" y="505097"/>
                  <a:pt x="679269" y="505097"/>
                </a:cubicBezTo>
                <a:cubicBezTo>
                  <a:pt x="722812" y="502194"/>
                  <a:pt x="766497" y="500957"/>
                  <a:pt x="809897" y="496389"/>
                </a:cubicBezTo>
                <a:cubicBezTo>
                  <a:pt x="821800" y="495136"/>
                  <a:pt x="833223" y="490968"/>
                  <a:pt x="844731" y="487680"/>
                </a:cubicBezTo>
                <a:cubicBezTo>
                  <a:pt x="876170" y="478697"/>
                  <a:pt x="890565" y="470597"/>
                  <a:pt x="923109" y="452846"/>
                </a:cubicBezTo>
                <a:cubicBezTo>
                  <a:pt x="951985" y="437095"/>
                  <a:pt x="967186" y="426363"/>
                  <a:pt x="992777" y="409303"/>
                </a:cubicBezTo>
                <a:cubicBezTo>
                  <a:pt x="1004388" y="391886"/>
                  <a:pt x="1030794" y="377741"/>
                  <a:pt x="1027611" y="357052"/>
                </a:cubicBezTo>
                <a:cubicBezTo>
                  <a:pt x="1021805" y="319315"/>
                  <a:pt x="1016829" y="281440"/>
                  <a:pt x="1010194" y="243840"/>
                </a:cubicBezTo>
                <a:cubicBezTo>
                  <a:pt x="1008114" y="232053"/>
                  <a:pt x="1007424" y="219398"/>
                  <a:pt x="1001486" y="209006"/>
                </a:cubicBezTo>
                <a:cubicBezTo>
                  <a:pt x="995376" y="198313"/>
                  <a:pt x="983375" y="192231"/>
                  <a:pt x="975360" y="182880"/>
                </a:cubicBezTo>
                <a:cubicBezTo>
                  <a:pt x="932153" y="132472"/>
                  <a:pt x="969100" y="161290"/>
                  <a:pt x="923109" y="130629"/>
                </a:cubicBezTo>
                <a:cubicBezTo>
                  <a:pt x="890057" y="81053"/>
                  <a:pt x="924866" y="121681"/>
                  <a:pt x="879566" y="95795"/>
                </a:cubicBezTo>
                <a:cubicBezTo>
                  <a:pt x="866964" y="88594"/>
                  <a:pt x="856542" y="78105"/>
                  <a:pt x="844731" y="69669"/>
                </a:cubicBezTo>
                <a:cubicBezTo>
                  <a:pt x="802288" y="39353"/>
                  <a:pt x="834809" y="64000"/>
                  <a:pt x="783771" y="34835"/>
                </a:cubicBezTo>
                <a:cubicBezTo>
                  <a:pt x="774684" y="29642"/>
                  <a:pt x="767266" y="21540"/>
                  <a:pt x="757646" y="17417"/>
                </a:cubicBezTo>
                <a:cubicBezTo>
                  <a:pt x="746645" y="12702"/>
                  <a:pt x="734319" y="11997"/>
                  <a:pt x="722811" y="8709"/>
                </a:cubicBezTo>
                <a:cubicBezTo>
                  <a:pt x="713985" y="6187"/>
                  <a:pt x="705394" y="2903"/>
                  <a:pt x="696686" y="0"/>
                </a:cubicBezTo>
                <a:cubicBezTo>
                  <a:pt x="687977" y="2903"/>
                  <a:pt x="677051" y="2218"/>
                  <a:pt x="670560" y="8709"/>
                </a:cubicBezTo>
                <a:cubicBezTo>
                  <a:pt x="636795" y="42474"/>
                  <a:pt x="632475" y="70714"/>
                  <a:pt x="618309" y="113212"/>
                </a:cubicBezTo>
                <a:cubicBezTo>
                  <a:pt x="615406" y="121920"/>
                  <a:pt x="613705" y="131127"/>
                  <a:pt x="609600" y="139337"/>
                </a:cubicBezTo>
                <a:lnTo>
                  <a:pt x="592183" y="174172"/>
                </a:lnTo>
                <a:cubicBezTo>
                  <a:pt x="595086" y="206103"/>
                  <a:pt x="591462" y="239321"/>
                  <a:pt x="600891" y="269966"/>
                </a:cubicBezTo>
                <a:cubicBezTo>
                  <a:pt x="603969" y="279970"/>
                  <a:pt x="617397" y="283260"/>
                  <a:pt x="627017" y="287383"/>
                </a:cubicBezTo>
                <a:cubicBezTo>
                  <a:pt x="638018" y="292098"/>
                  <a:pt x="650644" y="291889"/>
                  <a:pt x="661851" y="296092"/>
                </a:cubicBezTo>
                <a:cubicBezTo>
                  <a:pt x="674007" y="300650"/>
                  <a:pt x="685074" y="307703"/>
                  <a:pt x="696686" y="313509"/>
                </a:cubicBezTo>
                <a:cubicBezTo>
                  <a:pt x="734435" y="306646"/>
                  <a:pt x="801189" y="323432"/>
                  <a:pt x="801189" y="269966"/>
                </a:cubicBezTo>
                <a:cubicBezTo>
                  <a:pt x="801189" y="249440"/>
                  <a:pt x="796506" y="229134"/>
                  <a:pt x="792480" y="209006"/>
                </a:cubicBezTo>
                <a:cubicBezTo>
                  <a:pt x="790680" y="200005"/>
                  <a:pt x="791241" y="188216"/>
                  <a:pt x="783771" y="182880"/>
                </a:cubicBezTo>
                <a:cubicBezTo>
                  <a:pt x="768832" y="172209"/>
                  <a:pt x="731520" y="165463"/>
                  <a:pt x="731520" y="165463"/>
                </a:cubicBezTo>
                <a:cubicBezTo>
                  <a:pt x="700105" y="196879"/>
                  <a:pt x="630696" y="235132"/>
                  <a:pt x="731520" y="235132"/>
                </a:cubicBezTo>
                <a:lnTo>
                  <a:pt x="748937" y="235132"/>
                </a:lnTo>
              </a:path>
            </a:pathLst>
          </a:custGeom>
          <a:noFill/>
          <a:ln>
            <a:solidFill>
              <a:schemeClr val="accent6">
                <a:lumMod val="50000"/>
              </a:schemeClr>
            </a:solidFill>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8709" y="4419600"/>
            <a:ext cx="9161417" cy="444137"/>
          </a:xfrm>
          <a:custGeom>
            <a:avLst/>
            <a:gdLst>
              <a:gd name="connsiteX0" fmla="*/ 0 w 9161417"/>
              <a:gd name="connsiteY0" fmla="*/ 0 h 444137"/>
              <a:gd name="connsiteX1" fmla="*/ 3178628 w 9161417"/>
              <a:gd name="connsiteY1" fmla="*/ 130629 h 444137"/>
              <a:gd name="connsiteX2" fmla="*/ 3283131 w 9161417"/>
              <a:gd name="connsiteY2" fmla="*/ 121920 h 444137"/>
              <a:gd name="connsiteX3" fmla="*/ 3466011 w 9161417"/>
              <a:gd name="connsiteY3" fmla="*/ 104503 h 444137"/>
              <a:gd name="connsiteX4" fmla="*/ 4162697 w 9161417"/>
              <a:gd name="connsiteY4" fmla="*/ 113212 h 444137"/>
              <a:gd name="connsiteX5" fmla="*/ 4258491 w 9161417"/>
              <a:gd name="connsiteY5" fmla="*/ 121920 h 444137"/>
              <a:gd name="connsiteX6" fmla="*/ 4580708 w 9161417"/>
              <a:gd name="connsiteY6" fmla="*/ 130629 h 444137"/>
              <a:gd name="connsiteX7" fmla="*/ 4667794 w 9161417"/>
              <a:gd name="connsiteY7" fmla="*/ 139337 h 444137"/>
              <a:gd name="connsiteX8" fmla="*/ 4693920 w 9161417"/>
              <a:gd name="connsiteY8" fmla="*/ 148046 h 444137"/>
              <a:gd name="connsiteX9" fmla="*/ 4746171 w 9161417"/>
              <a:gd name="connsiteY9" fmla="*/ 156755 h 444137"/>
              <a:gd name="connsiteX10" fmla="*/ 4859382 w 9161417"/>
              <a:gd name="connsiteY10" fmla="*/ 165463 h 444137"/>
              <a:gd name="connsiteX11" fmla="*/ 4894217 w 9161417"/>
              <a:gd name="connsiteY11" fmla="*/ 174172 h 444137"/>
              <a:gd name="connsiteX12" fmla="*/ 5016137 w 9161417"/>
              <a:gd name="connsiteY12" fmla="*/ 191589 h 444137"/>
              <a:gd name="connsiteX13" fmla="*/ 5155474 w 9161417"/>
              <a:gd name="connsiteY13" fmla="*/ 200297 h 444137"/>
              <a:gd name="connsiteX14" fmla="*/ 5242560 w 9161417"/>
              <a:gd name="connsiteY14" fmla="*/ 217715 h 444137"/>
              <a:gd name="connsiteX15" fmla="*/ 5277394 w 9161417"/>
              <a:gd name="connsiteY15" fmla="*/ 226423 h 444137"/>
              <a:gd name="connsiteX16" fmla="*/ 5364480 w 9161417"/>
              <a:gd name="connsiteY16" fmla="*/ 235132 h 444137"/>
              <a:gd name="connsiteX17" fmla="*/ 5416731 w 9161417"/>
              <a:gd name="connsiteY17" fmla="*/ 243840 h 444137"/>
              <a:gd name="connsiteX18" fmla="*/ 5486400 w 9161417"/>
              <a:gd name="connsiteY18" fmla="*/ 252549 h 444137"/>
              <a:gd name="connsiteX19" fmla="*/ 5529942 w 9161417"/>
              <a:gd name="connsiteY19" fmla="*/ 261257 h 444137"/>
              <a:gd name="connsiteX20" fmla="*/ 5808617 w 9161417"/>
              <a:gd name="connsiteY20" fmla="*/ 278675 h 444137"/>
              <a:gd name="connsiteX21" fmla="*/ 5895702 w 9161417"/>
              <a:gd name="connsiteY21" fmla="*/ 287383 h 444137"/>
              <a:gd name="connsiteX22" fmla="*/ 5947954 w 9161417"/>
              <a:gd name="connsiteY22" fmla="*/ 296092 h 444137"/>
              <a:gd name="connsiteX23" fmla="*/ 6017622 w 9161417"/>
              <a:gd name="connsiteY23" fmla="*/ 304800 h 444137"/>
              <a:gd name="connsiteX24" fmla="*/ 6069874 w 9161417"/>
              <a:gd name="connsiteY24" fmla="*/ 313509 h 444137"/>
              <a:gd name="connsiteX25" fmla="*/ 6113417 w 9161417"/>
              <a:gd name="connsiteY25" fmla="*/ 322217 h 444137"/>
              <a:gd name="connsiteX26" fmla="*/ 6209211 w 9161417"/>
              <a:gd name="connsiteY26" fmla="*/ 330926 h 444137"/>
              <a:gd name="connsiteX27" fmla="*/ 6287588 w 9161417"/>
              <a:gd name="connsiteY27" fmla="*/ 339635 h 444137"/>
              <a:gd name="connsiteX28" fmla="*/ 6453051 w 9161417"/>
              <a:gd name="connsiteY28" fmla="*/ 357052 h 444137"/>
              <a:gd name="connsiteX29" fmla="*/ 7132320 w 9161417"/>
              <a:gd name="connsiteY29" fmla="*/ 374469 h 444137"/>
              <a:gd name="connsiteX30" fmla="*/ 7506788 w 9161417"/>
              <a:gd name="connsiteY30" fmla="*/ 391886 h 444137"/>
              <a:gd name="connsiteX31" fmla="*/ 7680960 w 9161417"/>
              <a:gd name="connsiteY31" fmla="*/ 400595 h 444137"/>
              <a:gd name="connsiteX32" fmla="*/ 7820297 w 9161417"/>
              <a:gd name="connsiteY32" fmla="*/ 409303 h 444137"/>
              <a:gd name="connsiteX33" fmla="*/ 7863840 w 9161417"/>
              <a:gd name="connsiteY33" fmla="*/ 418012 h 444137"/>
              <a:gd name="connsiteX34" fmla="*/ 8046720 w 9161417"/>
              <a:gd name="connsiteY34" fmla="*/ 435429 h 444137"/>
              <a:gd name="connsiteX35" fmla="*/ 8429897 w 9161417"/>
              <a:gd name="connsiteY35" fmla="*/ 444137 h 444137"/>
              <a:gd name="connsiteX36" fmla="*/ 9161417 w 9161417"/>
              <a:gd name="connsiteY36" fmla="*/ 444137 h 44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161417" h="444137">
                <a:moveTo>
                  <a:pt x="0" y="0"/>
                </a:moveTo>
                <a:lnTo>
                  <a:pt x="3178628" y="130629"/>
                </a:lnTo>
                <a:cubicBezTo>
                  <a:pt x="3213559" y="131926"/>
                  <a:pt x="3248319" y="125085"/>
                  <a:pt x="3283131" y="121920"/>
                </a:cubicBezTo>
                <a:lnTo>
                  <a:pt x="3466011" y="104503"/>
                </a:lnTo>
                <a:lnTo>
                  <a:pt x="4162697" y="113212"/>
                </a:lnTo>
                <a:cubicBezTo>
                  <a:pt x="4194752" y="113917"/>
                  <a:pt x="4226456" y="120585"/>
                  <a:pt x="4258491" y="121920"/>
                </a:cubicBezTo>
                <a:cubicBezTo>
                  <a:pt x="4365843" y="126393"/>
                  <a:pt x="4473302" y="127726"/>
                  <a:pt x="4580708" y="130629"/>
                </a:cubicBezTo>
                <a:cubicBezTo>
                  <a:pt x="4609737" y="133532"/>
                  <a:pt x="4638960" y="134901"/>
                  <a:pt x="4667794" y="139337"/>
                </a:cubicBezTo>
                <a:cubicBezTo>
                  <a:pt x="4676867" y="140733"/>
                  <a:pt x="4684959" y="146055"/>
                  <a:pt x="4693920" y="148046"/>
                </a:cubicBezTo>
                <a:cubicBezTo>
                  <a:pt x="4711157" y="151877"/>
                  <a:pt x="4728611" y="154907"/>
                  <a:pt x="4746171" y="156755"/>
                </a:cubicBezTo>
                <a:cubicBezTo>
                  <a:pt x="4783812" y="160717"/>
                  <a:pt x="4821645" y="162560"/>
                  <a:pt x="4859382" y="165463"/>
                </a:cubicBezTo>
                <a:cubicBezTo>
                  <a:pt x="4870994" y="168366"/>
                  <a:pt x="4882480" y="171825"/>
                  <a:pt x="4894217" y="174172"/>
                </a:cubicBezTo>
                <a:cubicBezTo>
                  <a:pt x="4924527" y="180234"/>
                  <a:pt x="4988628" y="189297"/>
                  <a:pt x="5016137" y="191589"/>
                </a:cubicBezTo>
                <a:cubicBezTo>
                  <a:pt x="5062513" y="195454"/>
                  <a:pt x="5109028" y="197394"/>
                  <a:pt x="5155474" y="200297"/>
                </a:cubicBezTo>
                <a:cubicBezTo>
                  <a:pt x="5209126" y="218182"/>
                  <a:pt x="5154506" y="201705"/>
                  <a:pt x="5242560" y="217715"/>
                </a:cubicBezTo>
                <a:cubicBezTo>
                  <a:pt x="5254336" y="219856"/>
                  <a:pt x="5265546" y="224730"/>
                  <a:pt x="5277394" y="226423"/>
                </a:cubicBezTo>
                <a:cubicBezTo>
                  <a:pt x="5306274" y="230549"/>
                  <a:pt x="5335532" y="231514"/>
                  <a:pt x="5364480" y="235132"/>
                </a:cubicBezTo>
                <a:cubicBezTo>
                  <a:pt x="5382001" y="237322"/>
                  <a:pt x="5399251" y="241343"/>
                  <a:pt x="5416731" y="243840"/>
                </a:cubicBezTo>
                <a:cubicBezTo>
                  <a:pt x="5439900" y="247150"/>
                  <a:pt x="5463268" y="248990"/>
                  <a:pt x="5486400" y="252549"/>
                </a:cubicBezTo>
                <a:cubicBezTo>
                  <a:pt x="5501029" y="254800"/>
                  <a:pt x="5515189" y="260061"/>
                  <a:pt x="5529942" y="261257"/>
                </a:cubicBezTo>
                <a:cubicBezTo>
                  <a:pt x="5622710" y="268779"/>
                  <a:pt x="5716006" y="269414"/>
                  <a:pt x="5808617" y="278675"/>
                </a:cubicBezTo>
                <a:cubicBezTo>
                  <a:pt x="5837645" y="281578"/>
                  <a:pt x="5866754" y="283765"/>
                  <a:pt x="5895702" y="287383"/>
                </a:cubicBezTo>
                <a:cubicBezTo>
                  <a:pt x="5913223" y="289573"/>
                  <a:pt x="5930474" y="293595"/>
                  <a:pt x="5947954" y="296092"/>
                </a:cubicBezTo>
                <a:cubicBezTo>
                  <a:pt x="5971122" y="299402"/>
                  <a:pt x="5994454" y="301490"/>
                  <a:pt x="6017622" y="304800"/>
                </a:cubicBezTo>
                <a:cubicBezTo>
                  <a:pt x="6035102" y="307297"/>
                  <a:pt x="6052501" y="310350"/>
                  <a:pt x="6069874" y="313509"/>
                </a:cubicBezTo>
                <a:cubicBezTo>
                  <a:pt x="6084437" y="316157"/>
                  <a:pt x="6098730" y="320381"/>
                  <a:pt x="6113417" y="322217"/>
                </a:cubicBezTo>
                <a:cubicBezTo>
                  <a:pt x="6145232" y="326194"/>
                  <a:pt x="6177307" y="327735"/>
                  <a:pt x="6209211" y="330926"/>
                </a:cubicBezTo>
                <a:cubicBezTo>
                  <a:pt x="6235367" y="333542"/>
                  <a:pt x="6261482" y="336564"/>
                  <a:pt x="6287588" y="339635"/>
                </a:cubicBezTo>
                <a:cubicBezTo>
                  <a:pt x="6355948" y="347677"/>
                  <a:pt x="6379330" y="352584"/>
                  <a:pt x="6453051" y="357052"/>
                </a:cubicBezTo>
                <a:cubicBezTo>
                  <a:pt x="6681562" y="370901"/>
                  <a:pt x="6899887" y="370318"/>
                  <a:pt x="7132320" y="374469"/>
                </a:cubicBezTo>
                <a:lnTo>
                  <a:pt x="7506788" y="391886"/>
                </a:lnTo>
                <a:lnTo>
                  <a:pt x="7680960" y="400595"/>
                </a:lnTo>
                <a:lnTo>
                  <a:pt x="7820297" y="409303"/>
                </a:lnTo>
                <a:cubicBezTo>
                  <a:pt x="7834811" y="412206"/>
                  <a:pt x="7849210" y="415761"/>
                  <a:pt x="7863840" y="418012"/>
                </a:cubicBezTo>
                <a:cubicBezTo>
                  <a:pt x="7915268" y="425924"/>
                  <a:pt x="8000410" y="433804"/>
                  <a:pt x="8046720" y="435429"/>
                </a:cubicBezTo>
                <a:cubicBezTo>
                  <a:pt x="8174400" y="439909"/>
                  <a:pt x="8302142" y="443139"/>
                  <a:pt x="8429897" y="444137"/>
                </a:cubicBezTo>
                <a:lnTo>
                  <a:pt x="9161417" y="44413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26423" y="34834"/>
            <a:ext cx="6696892" cy="2168435"/>
          </a:xfrm>
          <a:custGeom>
            <a:avLst/>
            <a:gdLst>
              <a:gd name="connsiteX0" fmla="*/ 6696892 w 6696892"/>
              <a:gd name="connsiteY0" fmla="*/ 0 h 2168435"/>
              <a:gd name="connsiteX1" fmla="*/ 6679474 w 6696892"/>
              <a:gd name="connsiteY1" fmla="*/ 60960 h 2168435"/>
              <a:gd name="connsiteX2" fmla="*/ 6662057 w 6696892"/>
              <a:gd name="connsiteY2" fmla="*/ 113212 h 2168435"/>
              <a:gd name="connsiteX3" fmla="*/ 6653349 w 6696892"/>
              <a:gd name="connsiteY3" fmla="*/ 391886 h 2168435"/>
              <a:gd name="connsiteX4" fmla="*/ 6635932 w 6696892"/>
              <a:gd name="connsiteY4" fmla="*/ 670560 h 2168435"/>
              <a:gd name="connsiteX5" fmla="*/ 6627223 w 6696892"/>
              <a:gd name="connsiteY5" fmla="*/ 775063 h 2168435"/>
              <a:gd name="connsiteX6" fmla="*/ 6618514 w 6696892"/>
              <a:gd name="connsiteY6" fmla="*/ 818606 h 2168435"/>
              <a:gd name="connsiteX7" fmla="*/ 6609806 w 6696892"/>
              <a:gd name="connsiteY7" fmla="*/ 870857 h 2168435"/>
              <a:gd name="connsiteX8" fmla="*/ 6601097 w 6696892"/>
              <a:gd name="connsiteY8" fmla="*/ 1079863 h 2168435"/>
              <a:gd name="connsiteX9" fmla="*/ 6592389 w 6696892"/>
              <a:gd name="connsiteY9" fmla="*/ 1105989 h 2168435"/>
              <a:gd name="connsiteX10" fmla="*/ 6601097 w 6696892"/>
              <a:gd name="connsiteY10" fmla="*/ 1384663 h 2168435"/>
              <a:gd name="connsiteX11" fmla="*/ 6592389 w 6696892"/>
              <a:gd name="connsiteY11" fmla="*/ 2020389 h 2168435"/>
              <a:gd name="connsiteX12" fmla="*/ 6566263 w 6696892"/>
              <a:gd name="connsiteY12" fmla="*/ 2055223 h 2168435"/>
              <a:gd name="connsiteX13" fmla="*/ 6548846 w 6696892"/>
              <a:gd name="connsiteY13" fmla="*/ 2081349 h 2168435"/>
              <a:gd name="connsiteX14" fmla="*/ 6461760 w 6696892"/>
              <a:gd name="connsiteY14" fmla="*/ 2133600 h 2168435"/>
              <a:gd name="connsiteX15" fmla="*/ 6331132 w 6696892"/>
              <a:gd name="connsiteY15" fmla="*/ 2151017 h 2168435"/>
              <a:gd name="connsiteX16" fmla="*/ 6278880 w 6696892"/>
              <a:gd name="connsiteY16" fmla="*/ 2159726 h 2168435"/>
              <a:gd name="connsiteX17" fmla="*/ 6200503 w 6696892"/>
              <a:gd name="connsiteY17" fmla="*/ 2168435 h 2168435"/>
              <a:gd name="connsiteX18" fmla="*/ 5773783 w 6696892"/>
              <a:gd name="connsiteY18" fmla="*/ 2142309 h 2168435"/>
              <a:gd name="connsiteX19" fmla="*/ 5738949 w 6696892"/>
              <a:gd name="connsiteY19" fmla="*/ 2133600 h 2168435"/>
              <a:gd name="connsiteX20" fmla="*/ 5599612 w 6696892"/>
              <a:gd name="connsiteY20" fmla="*/ 2116183 h 2168435"/>
              <a:gd name="connsiteX21" fmla="*/ 5573486 w 6696892"/>
              <a:gd name="connsiteY21" fmla="*/ 2107475 h 2168435"/>
              <a:gd name="connsiteX22" fmla="*/ 5503817 w 6696892"/>
              <a:gd name="connsiteY22" fmla="*/ 2090057 h 2168435"/>
              <a:gd name="connsiteX23" fmla="*/ 5338354 w 6696892"/>
              <a:gd name="connsiteY23" fmla="*/ 2072640 h 2168435"/>
              <a:gd name="connsiteX24" fmla="*/ 5007429 w 6696892"/>
              <a:gd name="connsiteY24" fmla="*/ 2055223 h 2168435"/>
              <a:gd name="connsiteX25" fmla="*/ 4659086 w 6696892"/>
              <a:gd name="connsiteY25" fmla="*/ 2046515 h 2168435"/>
              <a:gd name="connsiteX26" fmla="*/ 4580709 w 6696892"/>
              <a:gd name="connsiteY26" fmla="*/ 2037806 h 2168435"/>
              <a:gd name="connsiteX27" fmla="*/ 4511040 w 6696892"/>
              <a:gd name="connsiteY27" fmla="*/ 2020389 h 2168435"/>
              <a:gd name="connsiteX28" fmla="*/ 4075612 w 6696892"/>
              <a:gd name="connsiteY28" fmla="*/ 2011680 h 2168435"/>
              <a:gd name="connsiteX29" fmla="*/ 3892732 w 6696892"/>
              <a:gd name="connsiteY29" fmla="*/ 1994263 h 2168435"/>
              <a:gd name="connsiteX30" fmla="*/ 3796937 w 6696892"/>
              <a:gd name="connsiteY30" fmla="*/ 1976846 h 2168435"/>
              <a:gd name="connsiteX31" fmla="*/ 3553097 w 6696892"/>
              <a:gd name="connsiteY31" fmla="*/ 1959429 h 2168435"/>
              <a:gd name="connsiteX32" fmla="*/ 3344092 w 6696892"/>
              <a:gd name="connsiteY32" fmla="*/ 1942012 h 2168435"/>
              <a:gd name="connsiteX33" fmla="*/ 3283132 w 6696892"/>
              <a:gd name="connsiteY33" fmla="*/ 1924595 h 2168435"/>
              <a:gd name="connsiteX34" fmla="*/ 3222172 w 6696892"/>
              <a:gd name="connsiteY34" fmla="*/ 1915886 h 2168435"/>
              <a:gd name="connsiteX35" fmla="*/ 3161212 w 6696892"/>
              <a:gd name="connsiteY35" fmla="*/ 1889760 h 2168435"/>
              <a:gd name="connsiteX36" fmla="*/ 3091543 w 6696892"/>
              <a:gd name="connsiteY36" fmla="*/ 1872343 h 2168435"/>
              <a:gd name="connsiteX37" fmla="*/ 3030583 w 6696892"/>
              <a:gd name="connsiteY37" fmla="*/ 1854926 h 2168435"/>
              <a:gd name="connsiteX38" fmla="*/ 2952206 w 6696892"/>
              <a:gd name="connsiteY38" fmla="*/ 1846217 h 2168435"/>
              <a:gd name="connsiteX39" fmla="*/ 2464526 w 6696892"/>
              <a:gd name="connsiteY39" fmla="*/ 1733006 h 2168435"/>
              <a:gd name="connsiteX40" fmla="*/ 2264229 w 6696892"/>
              <a:gd name="connsiteY40" fmla="*/ 1663337 h 2168435"/>
              <a:gd name="connsiteX41" fmla="*/ 2194560 w 6696892"/>
              <a:gd name="connsiteY41" fmla="*/ 1637212 h 2168435"/>
              <a:gd name="connsiteX42" fmla="*/ 2133600 w 6696892"/>
              <a:gd name="connsiteY42" fmla="*/ 1619795 h 2168435"/>
              <a:gd name="connsiteX43" fmla="*/ 2055223 w 6696892"/>
              <a:gd name="connsiteY43" fmla="*/ 1593669 h 2168435"/>
              <a:gd name="connsiteX44" fmla="*/ 2011680 w 6696892"/>
              <a:gd name="connsiteY44" fmla="*/ 1576252 h 2168435"/>
              <a:gd name="connsiteX45" fmla="*/ 1942012 w 6696892"/>
              <a:gd name="connsiteY45" fmla="*/ 1558835 h 2168435"/>
              <a:gd name="connsiteX46" fmla="*/ 1881052 w 6696892"/>
              <a:gd name="connsiteY46" fmla="*/ 1541417 h 2168435"/>
              <a:gd name="connsiteX47" fmla="*/ 1802674 w 6696892"/>
              <a:gd name="connsiteY47" fmla="*/ 1524000 h 2168435"/>
              <a:gd name="connsiteX48" fmla="*/ 1550126 w 6696892"/>
              <a:gd name="connsiteY48" fmla="*/ 1489166 h 2168435"/>
              <a:gd name="connsiteX49" fmla="*/ 1445623 w 6696892"/>
              <a:gd name="connsiteY49" fmla="*/ 1471749 h 2168435"/>
              <a:gd name="connsiteX50" fmla="*/ 1410789 w 6696892"/>
              <a:gd name="connsiteY50" fmla="*/ 1463040 h 2168435"/>
              <a:gd name="connsiteX51" fmla="*/ 1367246 w 6696892"/>
              <a:gd name="connsiteY51" fmla="*/ 1454332 h 2168435"/>
              <a:gd name="connsiteX52" fmla="*/ 1341120 w 6696892"/>
              <a:gd name="connsiteY52" fmla="*/ 1445623 h 2168435"/>
              <a:gd name="connsiteX53" fmla="*/ 1288869 w 6696892"/>
              <a:gd name="connsiteY53" fmla="*/ 1436915 h 2168435"/>
              <a:gd name="connsiteX54" fmla="*/ 1254034 w 6696892"/>
              <a:gd name="connsiteY54" fmla="*/ 1428206 h 2168435"/>
              <a:gd name="connsiteX55" fmla="*/ 1149532 w 6696892"/>
              <a:gd name="connsiteY55" fmla="*/ 1419497 h 2168435"/>
              <a:gd name="connsiteX56" fmla="*/ 1079863 w 6696892"/>
              <a:gd name="connsiteY56" fmla="*/ 1410789 h 2168435"/>
              <a:gd name="connsiteX57" fmla="*/ 1053737 w 6696892"/>
              <a:gd name="connsiteY57" fmla="*/ 1402080 h 2168435"/>
              <a:gd name="connsiteX58" fmla="*/ 644434 w 6696892"/>
              <a:gd name="connsiteY58" fmla="*/ 1375955 h 2168435"/>
              <a:gd name="connsiteX59" fmla="*/ 592183 w 6696892"/>
              <a:gd name="connsiteY59" fmla="*/ 1367246 h 2168435"/>
              <a:gd name="connsiteX60" fmla="*/ 539932 w 6696892"/>
              <a:gd name="connsiteY60" fmla="*/ 1349829 h 2168435"/>
              <a:gd name="connsiteX61" fmla="*/ 383177 w 6696892"/>
              <a:gd name="connsiteY61" fmla="*/ 1332412 h 2168435"/>
              <a:gd name="connsiteX62" fmla="*/ 269966 w 6696892"/>
              <a:gd name="connsiteY62" fmla="*/ 1306286 h 2168435"/>
              <a:gd name="connsiteX63" fmla="*/ 235132 w 6696892"/>
              <a:gd name="connsiteY63" fmla="*/ 1297577 h 2168435"/>
              <a:gd name="connsiteX64" fmla="*/ 87086 w 6696892"/>
              <a:gd name="connsiteY64" fmla="*/ 1280160 h 2168435"/>
              <a:gd name="connsiteX65" fmla="*/ 43543 w 6696892"/>
              <a:gd name="connsiteY65" fmla="*/ 1271452 h 2168435"/>
              <a:gd name="connsiteX66" fmla="*/ 0 w 6696892"/>
              <a:gd name="connsiteY66" fmla="*/ 1262743 h 2168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696892" h="2168435">
                <a:moveTo>
                  <a:pt x="6696892" y="0"/>
                </a:moveTo>
                <a:cubicBezTo>
                  <a:pt x="6691086" y="20320"/>
                  <a:pt x="6685689" y="40761"/>
                  <a:pt x="6679474" y="60960"/>
                </a:cubicBezTo>
                <a:cubicBezTo>
                  <a:pt x="6674075" y="78508"/>
                  <a:pt x="6662057" y="113212"/>
                  <a:pt x="6662057" y="113212"/>
                </a:cubicBezTo>
                <a:cubicBezTo>
                  <a:pt x="6659154" y="206103"/>
                  <a:pt x="6656445" y="299001"/>
                  <a:pt x="6653349" y="391886"/>
                </a:cubicBezTo>
                <a:cubicBezTo>
                  <a:pt x="6644916" y="644873"/>
                  <a:pt x="6664261" y="557236"/>
                  <a:pt x="6635932" y="670560"/>
                </a:cubicBezTo>
                <a:cubicBezTo>
                  <a:pt x="6633029" y="705394"/>
                  <a:pt x="6631307" y="740347"/>
                  <a:pt x="6627223" y="775063"/>
                </a:cubicBezTo>
                <a:cubicBezTo>
                  <a:pt x="6625493" y="789763"/>
                  <a:pt x="6621162" y="804043"/>
                  <a:pt x="6618514" y="818606"/>
                </a:cubicBezTo>
                <a:cubicBezTo>
                  <a:pt x="6615355" y="835978"/>
                  <a:pt x="6612709" y="853440"/>
                  <a:pt x="6609806" y="870857"/>
                </a:cubicBezTo>
                <a:cubicBezTo>
                  <a:pt x="6606903" y="940526"/>
                  <a:pt x="6606248" y="1010324"/>
                  <a:pt x="6601097" y="1079863"/>
                </a:cubicBezTo>
                <a:cubicBezTo>
                  <a:pt x="6600419" y="1089018"/>
                  <a:pt x="6592389" y="1096809"/>
                  <a:pt x="6592389" y="1105989"/>
                </a:cubicBezTo>
                <a:cubicBezTo>
                  <a:pt x="6592389" y="1198926"/>
                  <a:pt x="6598194" y="1291772"/>
                  <a:pt x="6601097" y="1384663"/>
                </a:cubicBezTo>
                <a:cubicBezTo>
                  <a:pt x="6598194" y="1596572"/>
                  <a:pt x="6603383" y="1808746"/>
                  <a:pt x="6592389" y="2020389"/>
                </a:cubicBezTo>
                <a:cubicBezTo>
                  <a:pt x="6591636" y="2034884"/>
                  <a:pt x="6574699" y="2043412"/>
                  <a:pt x="6566263" y="2055223"/>
                </a:cubicBezTo>
                <a:cubicBezTo>
                  <a:pt x="6560179" y="2063740"/>
                  <a:pt x="6556723" y="2074457"/>
                  <a:pt x="6548846" y="2081349"/>
                </a:cubicBezTo>
                <a:cubicBezTo>
                  <a:pt x="6538677" y="2090247"/>
                  <a:pt x="6482520" y="2127372"/>
                  <a:pt x="6461760" y="2133600"/>
                </a:cubicBezTo>
                <a:cubicBezTo>
                  <a:pt x="6437526" y="2140870"/>
                  <a:pt x="6346749" y="2148935"/>
                  <a:pt x="6331132" y="2151017"/>
                </a:cubicBezTo>
                <a:cubicBezTo>
                  <a:pt x="6313629" y="2153351"/>
                  <a:pt x="6296383" y="2157392"/>
                  <a:pt x="6278880" y="2159726"/>
                </a:cubicBezTo>
                <a:cubicBezTo>
                  <a:pt x="6252824" y="2163200"/>
                  <a:pt x="6226629" y="2165532"/>
                  <a:pt x="6200503" y="2168435"/>
                </a:cubicBezTo>
                <a:cubicBezTo>
                  <a:pt x="6178930" y="2167356"/>
                  <a:pt x="5887889" y="2159864"/>
                  <a:pt x="5773783" y="2142309"/>
                </a:cubicBezTo>
                <a:cubicBezTo>
                  <a:pt x="5761953" y="2140489"/>
                  <a:pt x="5750797" y="2135293"/>
                  <a:pt x="5738949" y="2133600"/>
                </a:cubicBezTo>
                <a:cubicBezTo>
                  <a:pt x="5671465" y="2123960"/>
                  <a:pt x="5658141" y="2129189"/>
                  <a:pt x="5599612" y="2116183"/>
                </a:cubicBezTo>
                <a:cubicBezTo>
                  <a:pt x="5590651" y="2114192"/>
                  <a:pt x="5582342" y="2109890"/>
                  <a:pt x="5573486" y="2107475"/>
                </a:cubicBezTo>
                <a:cubicBezTo>
                  <a:pt x="5550392" y="2101177"/>
                  <a:pt x="5527345" y="2094469"/>
                  <a:pt x="5503817" y="2090057"/>
                </a:cubicBezTo>
                <a:cubicBezTo>
                  <a:pt x="5468010" y="2083343"/>
                  <a:pt x="5367477" y="2075288"/>
                  <a:pt x="5338354" y="2072640"/>
                </a:cubicBezTo>
                <a:cubicBezTo>
                  <a:pt x="5208128" y="2040085"/>
                  <a:pt x="5312186" y="2063460"/>
                  <a:pt x="5007429" y="2055223"/>
                </a:cubicBezTo>
                <a:lnTo>
                  <a:pt x="4659086" y="2046515"/>
                </a:lnTo>
                <a:cubicBezTo>
                  <a:pt x="4632960" y="2043612"/>
                  <a:pt x="4606638" y="2042128"/>
                  <a:pt x="4580709" y="2037806"/>
                </a:cubicBezTo>
                <a:cubicBezTo>
                  <a:pt x="4530082" y="2029368"/>
                  <a:pt x="4580448" y="2022913"/>
                  <a:pt x="4511040" y="2020389"/>
                </a:cubicBezTo>
                <a:cubicBezTo>
                  <a:pt x="4365964" y="2015114"/>
                  <a:pt x="4220755" y="2014583"/>
                  <a:pt x="4075612" y="2011680"/>
                </a:cubicBezTo>
                <a:cubicBezTo>
                  <a:pt x="4009494" y="2006594"/>
                  <a:pt x="3956408" y="2004317"/>
                  <a:pt x="3892732" y="1994263"/>
                </a:cubicBezTo>
                <a:cubicBezTo>
                  <a:pt x="3860674" y="1989201"/>
                  <a:pt x="3829120" y="1981044"/>
                  <a:pt x="3796937" y="1976846"/>
                </a:cubicBezTo>
                <a:cubicBezTo>
                  <a:pt x="3748935" y="1970585"/>
                  <a:pt x="3590360" y="1961913"/>
                  <a:pt x="3553097" y="1959429"/>
                </a:cubicBezTo>
                <a:cubicBezTo>
                  <a:pt x="3423674" y="1950801"/>
                  <a:pt x="3456255" y="1953228"/>
                  <a:pt x="3344092" y="1942012"/>
                </a:cubicBezTo>
                <a:cubicBezTo>
                  <a:pt x="3323772" y="1936206"/>
                  <a:pt x="3303796" y="1929023"/>
                  <a:pt x="3283132" y="1924595"/>
                </a:cubicBezTo>
                <a:cubicBezTo>
                  <a:pt x="3263061" y="1920294"/>
                  <a:pt x="3241909" y="1921525"/>
                  <a:pt x="3222172" y="1915886"/>
                </a:cubicBezTo>
                <a:cubicBezTo>
                  <a:pt x="3200915" y="1909812"/>
                  <a:pt x="3182185" y="1896751"/>
                  <a:pt x="3161212" y="1889760"/>
                </a:cubicBezTo>
                <a:cubicBezTo>
                  <a:pt x="3138503" y="1882190"/>
                  <a:pt x="3114672" y="1878511"/>
                  <a:pt x="3091543" y="1872343"/>
                </a:cubicBezTo>
                <a:cubicBezTo>
                  <a:pt x="3071123" y="1866898"/>
                  <a:pt x="3051354" y="1858821"/>
                  <a:pt x="3030583" y="1854926"/>
                </a:cubicBezTo>
                <a:cubicBezTo>
                  <a:pt x="3004747" y="1850082"/>
                  <a:pt x="2978177" y="1850275"/>
                  <a:pt x="2952206" y="1846217"/>
                </a:cubicBezTo>
                <a:cubicBezTo>
                  <a:pt x="2775950" y="1818677"/>
                  <a:pt x="2638732" y="1793600"/>
                  <a:pt x="2464526" y="1733006"/>
                </a:cubicBezTo>
                <a:lnTo>
                  <a:pt x="2264229" y="1663337"/>
                </a:lnTo>
                <a:cubicBezTo>
                  <a:pt x="2213783" y="1645321"/>
                  <a:pt x="2234565" y="1649213"/>
                  <a:pt x="2194560" y="1637212"/>
                </a:cubicBezTo>
                <a:cubicBezTo>
                  <a:pt x="2174318" y="1631140"/>
                  <a:pt x="2153771" y="1626099"/>
                  <a:pt x="2133600" y="1619795"/>
                </a:cubicBezTo>
                <a:cubicBezTo>
                  <a:pt x="2107315" y="1611581"/>
                  <a:pt x="2080792" y="1603897"/>
                  <a:pt x="2055223" y="1593669"/>
                </a:cubicBezTo>
                <a:cubicBezTo>
                  <a:pt x="2040709" y="1587863"/>
                  <a:pt x="2026621" y="1580849"/>
                  <a:pt x="2011680" y="1576252"/>
                </a:cubicBezTo>
                <a:cubicBezTo>
                  <a:pt x="1988801" y="1569212"/>
                  <a:pt x="1965141" y="1565003"/>
                  <a:pt x="1942012" y="1558835"/>
                </a:cubicBezTo>
                <a:cubicBezTo>
                  <a:pt x="1921592" y="1553390"/>
                  <a:pt x="1901554" y="1546543"/>
                  <a:pt x="1881052" y="1541417"/>
                </a:cubicBezTo>
                <a:cubicBezTo>
                  <a:pt x="1855088" y="1534926"/>
                  <a:pt x="1829110" y="1528174"/>
                  <a:pt x="1802674" y="1524000"/>
                </a:cubicBezTo>
                <a:cubicBezTo>
                  <a:pt x="1718734" y="1510746"/>
                  <a:pt x="1632568" y="1509778"/>
                  <a:pt x="1550126" y="1489166"/>
                </a:cubicBezTo>
                <a:cubicBezTo>
                  <a:pt x="1492587" y="1474780"/>
                  <a:pt x="1527168" y="1481941"/>
                  <a:pt x="1445623" y="1471749"/>
                </a:cubicBezTo>
                <a:cubicBezTo>
                  <a:pt x="1434012" y="1468846"/>
                  <a:pt x="1422473" y="1465636"/>
                  <a:pt x="1410789" y="1463040"/>
                </a:cubicBezTo>
                <a:cubicBezTo>
                  <a:pt x="1396340" y="1459829"/>
                  <a:pt x="1381606" y="1457922"/>
                  <a:pt x="1367246" y="1454332"/>
                </a:cubicBezTo>
                <a:cubicBezTo>
                  <a:pt x="1358340" y="1452106"/>
                  <a:pt x="1350081" y="1447614"/>
                  <a:pt x="1341120" y="1445623"/>
                </a:cubicBezTo>
                <a:cubicBezTo>
                  <a:pt x="1323883" y="1441793"/>
                  <a:pt x="1306183" y="1440378"/>
                  <a:pt x="1288869" y="1436915"/>
                </a:cubicBezTo>
                <a:cubicBezTo>
                  <a:pt x="1277132" y="1434568"/>
                  <a:pt x="1265911" y="1429691"/>
                  <a:pt x="1254034" y="1428206"/>
                </a:cubicBezTo>
                <a:cubicBezTo>
                  <a:pt x="1219349" y="1423870"/>
                  <a:pt x="1184313" y="1422975"/>
                  <a:pt x="1149532" y="1419497"/>
                </a:cubicBezTo>
                <a:cubicBezTo>
                  <a:pt x="1126244" y="1417168"/>
                  <a:pt x="1103086" y="1413692"/>
                  <a:pt x="1079863" y="1410789"/>
                </a:cubicBezTo>
                <a:cubicBezTo>
                  <a:pt x="1071154" y="1407886"/>
                  <a:pt x="1062856" y="1403132"/>
                  <a:pt x="1053737" y="1402080"/>
                </a:cubicBezTo>
                <a:cubicBezTo>
                  <a:pt x="888004" y="1382957"/>
                  <a:pt x="812159" y="1382943"/>
                  <a:pt x="644434" y="1375955"/>
                </a:cubicBezTo>
                <a:cubicBezTo>
                  <a:pt x="627017" y="1373052"/>
                  <a:pt x="609313" y="1371529"/>
                  <a:pt x="592183" y="1367246"/>
                </a:cubicBezTo>
                <a:cubicBezTo>
                  <a:pt x="574372" y="1362793"/>
                  <a:pt x="558041" y="1352847"/>
                  <a:pt x="539932" y="1349829"/>
                </a:cubicBezTo>
                <a:cubicBezTo>
                  <a:pt x="453201" y="1335373"/>
                  <a:pt x="505277" y="1342586"/>
                  <a:pt x="383177" y="1332412"/>
                </a:cubicBezTo>
                <a:cubicBezTo>
                  <a:pt x="329916" y="1296904"/>
                  <a:pt x="375444" y="1321355"/>
                  <a:pt x="269966" y="1306286"/>
                </a:cubicBezTo>
                <a:cubicBezTo>
                  <a:pt x="258118" y="1304593"/>
                  <a:pt x="246938" y="1299545"/>
                  <a:pt x="235132" y="1297577"/>
                </a:cubicBezTo>
                <a:cubicBezTo>
                  <a:pt x="186348" y="1289446"/>
                  <a:pt x="135970" y="1287143"/>
                  <a:pt x="87086" y="1280160"/>
                </a:cubicBezTo>
                <a:cubicBezTo>
                  <a:pt x="72433" y="1278067"/>
                  <a:pt x="57903" y="1275042"/>
                  <a:pt x="43543" y="1271452"/>
                </a:cubicBezTo>
                <a:cubicBezTo>
                  <a:pt x="1362" y="1260907"/>
                  <a:pt x="33267" y="1262743"/>
                  <a:pt x="0" y="126274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6540137" y="34834"/>
            <a:ext cx="2577737" cy="2673532"/>
          </a:xfrm>
          <a:custGeom>
            <a:avLst/>
            <a:gdLst>
              <a:gd name="connsiteX0" fmla="*/ 165463 w 2577737"/>
              <a:gd name="connsiteY0" fmla="*/ 0 h 2673532"/>
              <a:gd name="connsiteX1" fmla="*/ 87086 w 2577737"/>
              <a:gd name="connsiteY1" fmla="*/ 1541417 h 2673532"/>
              <a:gd name="connsiteX2" fmla="*/ 69669 w 2577737"/>
              <a:gd name="connsiteY2" fmla="*/ 1593669 h 2673532"/>
              <a:gd name="connsiteX3" fmla="*/ 52252 w 2577737"/>
              <a:gd name="connsiteY3" fmla="*/ 1689463 h 2673532"/>
              <a:gd name="connsiteX4" fmla="*/ 43543 w 2577737"/>
              <a:gd name="connsiteY4" fmla="*/ 1724297 h 2673532"/>
              <a:gd name="connsiteX5" fmla="*/ 17417 w 2577737"/>
              <a:gd name="connsiteY5" fmla="*/ 1776549 h 2673532"/>
              <a:gd name="connsiteX6" fmla="*/ 8709 w 2577737"/>
              <a:gd name="connsiteY6" fmla="*/ 1828800 h 2673532"/>
              <a:gd name="connsiteX7" fmla="*/ 0 w 2577737"/>
              <a:gd name="connsiteY7" fmla="*/ 1872343 h 2673532"/>
              <a:gd name="connsiteX8" fmla="*/ 8709 w 2577737"/>
              <a:gd name="connsiteY8" fmla="*/ 2299063 h 2673532"/>
              <a:gd name="connsiteX9" fmla="*/ 34834 w 2577737"/>
              <a:gd name="connsiteY9" fmla="*/ 2386149 h 2673532"/>
              <a:gd name="connsiteX10" fmla="*/ 52252 w 2577737"/>
              <a:gd name="connsiteY10" fmla="*/ 2447109 h 2673532"/>
              <a:gd name="connsiteX11" fmla="*/ 69669 w 2577737"/>
              <a:gd name="connsiteY11" fmla="*/ 2473235 h 2673532"/>
              <a:gd name="connsiteX12" fmla="*/ 87086 w 2577737"/>
              <a:gd name="connsiteY12" fmla="*/ 2542903 h 2673532"/>
              <a:gd name="connsiteX13" fmla="*/ 113212 w 2577737"/>
              <a:gd name="connsiteY13" fmla="*/ 2569029 h 2673532"/>
              <a:gd name="connsiteX14" fmla="*/ 130629 w 2577737"/>
              <a:gd name="connsiteY14" fmla="*/ 2595155 h 2673532"/>
              <a:gd name="connsiteX15" fmla="*/ 235132 w 2577737"/>
              <a:gd name="connsiteY15" fmla="*/ 2647406 h 2673532"/>
              <a:gd name="connsiteX16" fmla="*/ 278674 w 2577737"/>
              <a:gd name="connsiteY16" fmla="*/ 2656115 h 2673532"/>
              <a:gd name="connsiteX17" fmla="*/ 304800 w 2577737"/>
              <a:gd name="connsiteY17" fmla="*/ 2664823 h 2673532"/>
              <a:gd name="connsiteX18" fmla="*/ 339634 w 2577737"/>
              <a:gd name="connsiteY18" fmla="*/ 2673532 h 2673532"/>
              <a:gd name="connsiteX19" fmla="*/ 1027612 w 2577737"/>
              <a:gd name="connsiteY19" fmla="*/ 2664823 h 2673532"/>
              <a:gd name="connsiteX20" fmla="*/ 1079863 w 2577737"/>
              <a:gd name="connsiteY20" fmla="*/ 2656115 h 2673532"/>
              <a:gd name="connsiteX21" fmla="*/ 1750423 w 2577737"/>
              <a:gd name="connsiteY21" fmla="*/ 2638697 h 2673532"/>
              <a:gd name="connsiteX22" fmla="*/ 2577737 w 2577737"/>
              <a:gd name="connsiteY22" fmla="*/ 2621280 h 2673532"/>
              <a:gd name="connsiteX23" fmla="*/ 2569029 w 2577737"/>
              <a:gd name="connsiteY23" fmla="*/ 2586446 h 267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7737" h="2673532">
                <a:moveTo>
                  <a:pt x="165463" y="0"/>
                </a:moveTo>
                <a:cubicBezTo>
                  <a:pt x="139337" y="513806"/>
                  <a:pt x="117955" y="1027874"/>
                  <a:pt x="87086" y="1541417"/>
                </a:cubicBezTo>
                <a:cubicBezTo>
                  <a:pt x="85984" y="1559743"/>
                  <a:pt x="72687" y="1575559"/>
                  <a:pt x="69669" y="1593669"/>
                </a:cubicBezTo>
                <a:cubicBezTo>
                  <a:pt x="63370" y="1631459"/>
                  <a:pt x="60362" y="1652967"/>
                  <a:pt x="52252" y="1689463"/>
                </a:cubicBezTo>
                <a:cubicBezTo>
                  <a:pt x="49656" y="1701147"/>
                  <a:pt x="48258" y="1713296"/>
                  <a:pt x="43543" y="1724297"/>
                </a:cubicBezTo>
                <a:cubicBezTo>
                  <a:pt x="-7104" y="1842472"/>
                  <a:pt x="54115" y="1666459"/>
                  <a:pt x="17417" y="1776549"/>
                </a:cubicBezTo>
                <a:cubicBezTo>
                  <a:pt x="14514" y="1793966"/>
                  <a:pt x="11868" y="1811428"/>
                  <a:pt x="8709" y="1828800"/>
                </a:cubicBezTo>
                <a:cubicBezTo>
                  <a:pt x="6061" y="1843363"/>
                  <a:pt x="0" y="1857541"/>
                  <a:pt x="0" y="1872343"/>
                </a:cubicBezTo>
                <a:cubicBezTo>
                  <a:pt x="0" y="2014613"/>
                  <a:pt x="3344" y="2156895"/>
                  <a:pt x="8709" y="2299063"/>
                </a:cubicBezTo>
                <a:cubicBezTo>
                  <a:pt x="9323" y="2315344"/>
                  <a:pt x="32878" y="2378324"/>
                  <a:pt x="34834" y="2386149"/>
                </a:cubicBezTo>
                <a:cubicBezTo>
                  <a:pt x="37625" y="2397311"/>
                  <a:pt x="46005" y="2434615"/>
                  <a:pt x="52252" y="2447109"/>
                </a:cubicBezTo>
                <a:cubicBezTo>
                  <a:pt x="56933" y="2456470"/>
                  <a:pt x="63863" y="2464526"/>
                  <a:pt x="69669" y="2473235"/>
                </a:cubicBezTo>
                <a:cubicBezTo>
                  <a:pt x="75475" y="2496458"/>
                  <a:pt x="70160" y="2525977"/>
                  <a:pt x="87086" y="2542903"/>
                </a:cubicBezTo>
                <a:cubicBezTo>
                  <a:pt x="95795" y="2551612"/>
                  <a:pt x="105328" y="2559568"/>
                  <a:pt x="113212" y="2569029"/>
                </a:cubicBezTo>
                <a:cubicBezTo>
                  <a:pt x="119912" y="2577070"/>
                  <a:pt x="122752" y="2588263"/>
                  <a:pt x="130629" y="2595155"/>
                </a:cubicBezTo>
                <a:cubicBezTo>
                  <a:pt x="161075" y="2621796"/>
                  <a:pt x="195544" y="2639488"/>
                  <a:pt x="235132" y="2647406"/>
                </a:cubicBezTo>
                <a:cubicBezTo>
                  <a:pt x="249646" y="2650309"/>
                  <a:pt x="264314" y="2652525"/>
                  <a:pt x="278674" y="2656115"/>
                </a:cubicBezTo>
                <a:cubicBezTo>
                  <a:pt x="287580" y="2658341"/>
                  <a:pt x="295974" y="2662301"/>
                  <a:pt x="304800" y="2664823"/>
                </a:cubicBezTo>
                <a:cubicBezTo>
                  <a:pt x="316308" y="2668111"/>
                  <a:pt x="328023" y="2670629"/>
                  <a:pt x="339634" y="2673532"/>
                </a:cubicBezTo>
                <a:lnTo>
                  <a:pt x="1027612" y="2664823"/>
                </a:lnTo>
                <a:cubicBezTo>
                  <a:pt x="1045264" y="2664408"/>
                  <a:pt x="1062217" y="2656753"/>
                  <a:pt x="1079863" y="2656115"/>
                </a:cubicBezTo>
                <a:cubicBezTo>
                  <a:pt x="1303312" y="2648038"/>
                  <a:pt x="1527039" y="2648409"/>
                  <a:pt x="1750423" y="2638697"/>
                </a:cubicBezTo>
                <a:cubicBezTo>
                  <a:pt x="2159549" y="2620910"/>
                  <a:pt x="1883898" y="2630917"/>
                  <a:pt x="2577737" y="2621280"/>
                </a:cubicBezTo>
                <a:lnTo>
                  <a:pt x="2569029" y="258644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07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Define Nested </a:t>
            </a:r>
            <a:r>
              <a:rPr lang="en-US" sz="3600" dirty="0"/>
              <a:t>Class, </a:t>
            </a:r>
            <a:r>
              <a:rPr lang="en-US" sz="3600" dirty="0" smtClean="0"/>
              <a:t>class </a:t>
            </a:r>
            <a:r>
              <a:rPr lang="en-US" sz="3600" dirty="0"/>
              <a:t>that defines the objects that are in the linked lists</a:t>
            </a:r>
          </a:p>
        </p:txBody>
      </p:sp>
      <p:sp>
        <p:nvSpPr>
          <p:cNvPr id="3" name="Content Placeholder 2"/>
          <p:cNvSpPr>
            <a:spLocks noGrp="1"/>
          </p:cNvSpPr>
          <p:nvPr>
            <p:ph idx="1"/>
          </p:nvPr>
        </p:nvSpPr>
        <p:spPr>
          <a:xfrm>
            <a:off x="457200" y="1600200"/>
            <a:ext cx="8229600" cy="4876800"/>
          </a:xfrm>
        </p:spPr>
        <p:txBody>
          <a:bodyPr>
            <a:normAutofit fontScale="47500" lnSpcReduction="20000"/>
          </a:bodyPr>
          <a:lstStyle/>
          <a:p>
            <a:pPr marL="0" indent="0">
              <a:buNone/>
            </a:pPr>
            <a:r>
              <a:rPr lang="en-US" dirty="0" smtClean="0">
                <a:solidFill>
                  <a:srgbClr val="0000FF"/>
                </a:solidFill>
                <a:highlight>
                  <a:srgbClr val="FFFFFF"/>
                </a:highlight>
                <a:latin typeface="Consolas" panose="020B0609020204030204" pitchFamily="49" charset="0"/>
              </a:rPr>
              <a:t>class</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IntLinkedList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    protected</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LinkedListNode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//Property </a:t>
            </a:r>
            <a:r>
              <a:rPr lang="en-US" dirty="0">
                <a:solidFill>
                  <a:srgbClr val="008000"/>
                </a:solidFill>
                <a:highlight>
                  <a:srgbClr val="FFFFFF"/>
                </a:highlight>
                <a:latin typeface="Consolas" panose="020B0609020204030204" pitchFamily="49" charset="0"/>
              </a:rPr>
              <a:t>holds "data"</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node_data</a:t>
            </a: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//Property holds reference pointer, which is next </a:t>
            </a:r>
            <a:r>
              <a:rPr lang="en-US" dirty="0">
                <a:solidFill>
                  <a:srgbClr val="008000"/>
                </a:solidFill>
                <a:highlight>
                  <a:srgbClr val="FFFFFF"/>
                </a:highlight>
                <a:latin typeface="Consolas" panose="020B0609020204030204" pitchFamily="49" charset="0"/>
              </a:rPr>
              <a:t>node in the list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LinkedListNode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node_next_pointer</a:t>
            </a:r>
            <a:r>
              <a:rPr lang="en-US" dirty="0">
                <a:solidFill>
                  <a:srgbClr val="000000"/>
                </a:solidFill>
                <a:highlight>
                  <a:srgbClr val="FFFFFF"/>
                </a:highlight>
                <a:latin typeface="Consolas" panose="020B0609020204030204" pitchFamily="49" charset="0"/>
              </a:rPr>
              <a:t>; </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//Constructor: </a:t>
            </a:r>
            <a:r>
              <a:rPr lang="en-US" dirty="0" err="1">
                <a:solidFill>
                  <a:srgbClr val="008000"/>
                </a:solidFill>
                <a:highlight>
                  <a:srgbClr val="FFFFFF"/>
                </a:highlight>
                <a:latin typeface="Consolas" panose="020B0609020204030204" pitchFamily="49" charset="0"/>
              </a:rPr>
              <a:t>node_next_pointer</a:t>
            </a:r>
            <a:r>
              <a:rPr lang="en-US" dirty="0">
                <a:solidFill>
                  <a:srgbClr val="008000"/>
                </a:solidFill>
                <a:highlight>
                  <a:srgbClr val="FFFFFF"/>
                </a:highlight>
                <a:latin typeface="Consolas" panose="020B0609020204030204" pitchFamily="49" charset="0"/>
              </a:rPr>
              <a:t> property is set to null by default      </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LinkedListNode</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value)</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node_data</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value;</a:t>
            </a:r>
          </a:p>
          <a:p>
            <a:pPr marL="0" indent="0">
              <a:buNone/>
            </a:pPr>
            <a:r>
              <a:rPr lang="en-US" dirty="0" smtClean="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 </a:t>
            </a:r>
            <a:r>
              <a:rPr lang="en-US" dirty="0" smtClean="0">
                <a:solidFill>
                  <a:srgbClr val="008000"/>
                </a:solidFill>
                <a:highlight>
                  <a:srgbClr val="FFFFFF"/>
                </a:highlight>
                <a:latin typeface="Consolas" panose="020B0609020204030204" pitchFamily="49" charset="0"/>
              </a:rPr>
              <a:t>// end of nested class definition</a:t>
            </a:r>
            <a:endParaRPr lang="en-US" dirty="0" smtClean="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8000"/>
                </a:solidFill>
                <a:highlight>
                  <a:srgbClr val="FFFFFF"/>
                </a:highlight>
                <a:latin typeface="Consolas" panose="020B0609020204030204" pitchFamily="49" charset="0"/>
              </a:rPr>
              <a:t>// rest of </a:t>
            </a:r>
            <a:r>
              <a:rPr lang="en-US" dirty="0">
                <a:solidFill>
                  <a:srgbClr val="008000"/>
                </a:solidFill>
                <a:highlight>
                  <a:srgbClr val="FFFFFF"/>
                </a:highlight>
                <a:latin typeface="Consolas" panose="020B0609020204030204" pitchFamily="49" charset="0"/>
              </a:rPr>
              <a:t>the </a:t>
            </a:r>
            <a:r>
              <a:rPr lang="en-US" dirty="0" err="1" smtClean="0">
                <a:solidFill>
                  <a:srgbClr val="008000"/>
                </a:solidFill>
                <a:highlight>
                  <a:srgbClr val="FFFFFF"/>
                </a:highlight>
                <a:latin typeface="Consolas" panose="020B0609020204030204" pitchFamily="49" charset="0"/>
              </a:rPr>
              <a:t>IntLinkedList</a:t>
            </a:r>
            <a:r>
              <a:rPr lang="en-US" dirty="0" smtClean="0">
                <a:solidFill>
                  <a:srgbClr val="008000"/>
                </a:solidFill>
                <a:highlight>
                  <a:srgbClr val="FFFFFF"/>
                </a:highlight>
                <a:latin typeface="Consolas" panose="020B0609020204030204" pitchFamily="49" charset="0"/>
              </a:rPr>
              <a:t> class </a:t>
            </a:r>
            <a:r>
              <a:rPr lang="en-US" dirty="0" err="1" smtClean="0">
                <a:solidFill>
                  <a:srgbClr val="008000"/>
                </a:solidFill>
                <a:highlight>
                  <a:srgbClr val="FFFFFF"/>
                </a:highlight>
                <a:latin typeface="Consolas" panose="020B0609020204030204" pitchFamily="49" charset="0"/>
              </a:rPr>
              <a:t>def</a:t>
            </a:r>
            <a:endParaRPr lang="en-US" dirty="0" smtClean="0">
              <a:solidFill>
                <a:srgbClr val="008000"/>
              </a:solidFill>
              <a:highlight>
                <a:srgbClr val="FFFFFF"/>
              </a:highlight>
              <a:latin typeface="Consolas" panose="020B0609020204030204" pitchFamily="49" charset="0"/>
            </a:endParaRPr>
          </a:p>
          <a:p>
            <a:pPr marL="0" indent="0">
              <a:buNone/>
            </a:pPr>
            <a:r>
              <a:rPr lang="en-US" dirty="0" smtClean="0">
                <a:solidFill>
                  <a:srgbClr val="008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endParaRPr lang="en-US" dirty="0"/>
          </a:p>
        </p:txBody>
      </p:sp>
    </p:spTree>
    <p:extLst>
      <p:ext uri="{BB962C8B-B14F-4D97-AF65-F5344CB8AC3E}">
        <p14:creationId xmlns:p14="http://schemas.microsoft.com/office/powerpoint/2010/main" val="9668081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More of </a:t>
            </a:r>
            <a:r>
              <a:rPr lang="en-US" sz="3600" dirty="0"/>
              <a:t>the </a:t>
            </a:r>
            <a:r>
              <a:rPr lang="en-US" sz="3600" dirty="0" err="1"/>
              <a:t>IntLinkedList</a:t>
            </a:r>
            <a:r>
              <a:rPr lang="en-US" sz="3600" dirty="0"/>
              <a:t> class </a:t>
            </a:r>
            <a:r>
              <a:rPr lang="en-US" sz="3600" dirty="0" err="1" smtClean="0"/>
              <a:t>def</a:t>
            </a:r>
            <a:endParaRPr lang="en-US" sz="3600" dirty="0"/>
          </a:p>
        </p:txBody>
      </p:sp>
      <p:sp>
        <p:nvSpPr>
          <p:cNvPr id="3" name="Content Placeholder 2"/>
          <p:cNvSpPr>
            <a:spLocks noGrp="1"/>
          </p:cNvSpPr>
          <p:nvPr>
            <p:ph idx="1"/>
          </p:nvPr>
        </p:nvSpPr>
        <p:spPr>
          <a:xfrm>
            <a:off x="457200" y="1219200"/>
            <a:ext cx="8229600" cy="4906963"/>
          </a:xfrm>
        </p:spPr>
        <p:txBody>
          <a:bodyPr>
            <a:normAutofit fontScale="47500" lnSpcReduction="20000"/>
          </a:bodyPr>
          <a:lstStyle/>
          <a:p>
            <a:pPr marL="0" indent="0">
              <a:buNone/>
            </a:pP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the only data item the class has is the pointer </a:t>
            </a:r>
            <a:r>
              <a:rPr lang="en-US" dirty="0" smtClean="0">
                <a:solidFill>
                  <a:srgbClr val="008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actually a node with a </a:t>
            </a:r>
            <a:r>
              <a:rPr lang="en-US" dirty="0" smtClean="0">
                <a:solidFill>
                  <a:srgbClr val="008000"/>
                </a:solidFill>
                <a:highlight>
                  <a:srgbClr val="FFFFFF"/>
                </a:highlight>
                <a:latin typeface="Consolas" panose="020B0609020204030204" pitchFamily="49" charset="0"/>
              </a:rPr>
              <a:t>reference object </a:t>
            </a:r>
            <a:r>
              <a:rPr lang="en-US" dirty="0">
                <a:solidFill>
                  <a:srgbClr val="008000"/>
                </a:solidFill>
                <a:highlight>
                  <a:srgbClr val="FFFFFF"/>
                </a:highlight>
                <a:latin typeface="Consolas" panose="020B0609020204030204" pitchFamily="49" charset="0"/>
              </a:rPr>
              <a:t>in it) to the </a:t>
            </a:r>
            <a:r>
              <a:rPr lang="en-US" dirty="0" smtClean="0">
                <a:solidFill>
                  <a:srgbClr val="008000"/>
                </a:solidFill>
                <a:highlight>
                  <a:srgbClr val="FFFFFF"/>
                </a:highlight>
                <a:latin typeface="Consolas" panose="020B0609020204030204" pitchFamily="49" charset="0"/>
              </a:rPr>
              <a:t>first </a:t>
            </a:r>
            <a:r>
              <a:rPr lang="en-US" dirty="0">
                <a:solidFill>
                  <a:srgbClr val="008000"/>
                </a:solidFill>
                <a:highlight>
                  <a:srgbClr val="FFFFFF"/>
                </a:highlight>
                <a:latin typeface="Consolas" panose="020B0609020204030204" pitchFamily="49" charset="0"/>
              </a:rPr>
              <a:t>item in the list </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protected</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LinkedListNode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frontOfList</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No constructor, but an undefined object has the value null; which is our flag that the list is empty</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Method to add a node to the front of the list: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InsertAtFront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value)</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LinkedListNode</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newNode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LinkedListNode</a:t>
            </a:r>
            <a:r>
              <a:rPr lang="en-US" dirty="0">
                <a:solidFill>
                  <a:srgbClr val="000000"/>
                </a:solidFill>
                <a:highlight>
                  <a:srgbClr val="FFFFFF"/>
                </a:highlight>
                <a:latin typeface="Consolas" panose="020B0609020204030204" pitchFamily="49" charset="0"/>
              </a:rPr>
              <a:t>(value);  </a:t>
            </a:r>
            <a:r>
              <a:rPr lang="en-US" dirty="0">
                <a:solidFill>
                  <a:srgbClr val="008000"/>
                </a:solidFill>
                <a:highlight>
                  <a:srgbClr val="FFFFFF"/>
                </a:highlight>
                <a:latin typeface="Consolas" panose="020B0609020204030204" pitchFamily="49" charset="0"/>
              </a:rPr>
              <a:t>// create </a:t>
            </a:r>
            <a:r>
              <a:rPr lang="en-US" dirty="0" smtClean="0">
                <a:solidFill>
                  <a:srgbClr val="008000"/>
                </a:solidFill>
                <a:highlight>
                  <a:srgbClr val="FFFFFF"/>
                </a:highlight>
                <a:latin typeface="Consolas" panose="020B0609020204030204" pitchFamily="49" charset="0"/>
              </a:rPr>
              <a:t>new </a:t>
            </a:r>
            <a:r>
              <a:rPr lang="en-US" dirty="0">
                <a:solidFill>
                  <a:srgbClr val="008000"/>
                </a:solidFill>
                <a:highlight>
                  <a:srgbClr val="FFFFFF"/>
                </a:highlight>
                <a:latin typeface="Consolas" panose="020B0609020204030204" pitchFamily="49" charset="0"/>
              </a:rPr>
              <a:t>node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newNode.node_next_pointer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frontOfList</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make this new first node </a:t>
            </a:r>
            <a:endParaRPr lang="en-US" dirty="0" smtClean="0">
              <a:solidFill>
                <a:srgbClr val="008000"/>
              </a:solidFill>
              <a:highlight>
                <a:srgbClr val="FFFFFF"/>
              </a:highlight>
              <a:latin typeface="Consolas" panose="020B0609020204030204" pitchFamily="49" charset="0"/>
            </a:endParaRPr>
          </a:p>
          <a:p>
            <a:pPr marL="0" indent="0">
              <a:buNone/>
            </a:pPr>
            <a:r>
              <a:rPr lang="en-US" dirty="0" smtClean="0">
                <a:solidFill>
                  <a:srgbClr val="008000"/>
                </a:solidFill>
                <a:highlight>
                  <a:srgbClr val="FFFFFF"/>
                </a:highlight>
                <a:latin typeface="Consolas" panose="020B0609020204030204" pitchFamily="49" charset="0"/>
              </a:rPr>
              <a:t>point </a:t>
            </a:r>
            <a:r>
              <a:rPr lang="en-US" dirty="0">
                <a:solidFill>
                  <a:srgbClr val="008000"/>
                </a:solidFill>
                <a:highlight>
                  <a:srgbClr val="FFFFFF"/>
                </a:highlight>
                <a:latin typeface="Consolas" panose="020B0609020204030204" pitchFamily="49" charset="0"/>
              </a:rPr>
              <a:t>to what was </a:t>
            </a:r>
            <a:r>
              <a:rPr lang="en-US" dirty="0" smtClean="0">
                <a:solidFill>
                  <a:srgbClr val="008000"/>
                </a:solidFill>
                <a:highlight>
                  <a:srgbClr val="FFFFFF"/>
                </a:highlight>
                <a:latin typeface="Consolas" panose="020B0609020204030204" pitchFamily="49" charset="0"/>
              </a:rPr>
              <a:t>previously the </a:t>
            </a:r>
            <a:r>
              <a:rPr lang="en-US" dirty="0">
                <a:solidFill>
                  <a:srgbClr val="008000"/>
                </a:solidFill>
                <a:highlight>
                  <a:srgbClr val="FFFFFF"/>
                </a:highlight>
                <a:latin typeface="Consolas" panose="020B0609020204030204" pitchFamily="49" charset="0"/>
              </a:rPr>
              <a:t>first node;</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if the List had been empty, then we just made the </a:t>
            </a:r>
            <a:r>
              <a:rPr lang="en-US" dirty="0" err="1">
                <a:solidFill>
                  <a:srgbClr val="008000"/>
                </a:solidFill>
                <a:highlight>
                  <a:srgbClr val="FFFFFF"/>
                </a:highlight>
                <a:latin typeface="Consolas" panose="020B0609020204030204" pitchFamily="49" charset="0"/>
              </a:rPr>
              <a:t>newNode</a:t>
            </a:r>
            <a:r>
              <a:rPr lang="en-US" dirty="0">
                <a:solidFill>
                  <a:srgbClr val="008000"/>
                </a:solidFill>
                <a:highlight>
                  <a:srgbClr val="FFFFFF"/>
                </a:highlight>
                <a:latin typeface="Consolas" panose="020B0609020204030204" pitchFamily="49" charset="0"/>
              </a:rPr>
              <a:t> point to "null", which says there is no 2nd node</a:t>
            </a:r>
            <a:r>
              <a:rPr lang="en-US" dirty="0" smtClean="0">
                <a:solidFill>
                  <a:srgbClr val="008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frontOfList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newNode</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change the "reference" to front of list to point to this new one, which itself now points to the prior front of list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8000"/>
                </a:solidFill>
                <a:highlight>
                  <a:srgbClr val="FFFFFF"/>
                </a:highlight>
                <a:latin typeface="Consolas" panose="020B0609020204030204" pitchFamily="49" charset="0"/>
              </a:rPr>
              <a:t>// we are dealing with this </a:t>
            </a:r>
            <a:r>
              <a:rPr lang="en-US" dirty="0" err="1" smtClean="0">
                <a:solidFill>
                  <a:srgbClr val="008000"/>
                </a:solidFill>
                <a:highlight>
                  <a:srgbClr val="FFFFFF"/>
                </a:highlight>
                <a:latin typeface="Consolas" panose="020B0609020204030204" pitchFamily="49" charset="0"/>
              </a:rPr>
              <a:t>frontOfList</a:t>
            </a:r>
            <a:r>
              <a:rPr lang="en-US" dirty="0" smtClean="0">
                <a:solidFill>
                  <a:srgbClr val="008000"/>
                </a:solidFill>
                <a:highlight>
                  <a:srgbClr val="FFFFFF"/>
                </a:highlight>
                <a:latin typeface="Consolas" panose="020B0609020204030204" pitchFamily="49" charset="0"/>
              </a:rPr>
              <a:t> because this method specifically says to add to the front.  Later we will insert into other places.</a:t>
            </a:r>
            <a:endParaRPr lang="en-US" dirty="0"/>
          </a:p>
        </p:txBody>
      </p:sp>
    </p:spTree>
    <p:extLst>
      <p:ext uri="{BB962C8B-B14F-4D97-AF65-F5344CB8AC3E}">
        <p14:creationId xmlns:p14="http://schemas.microsoft.com/office/powerpoint/2010/main" val="3227784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Method </a:t>
            </a:r>
            <a:r>
              <a:rPr lang="en-US" sz="3600" dirty="0"/>
              <a:t>to remove the node from the front of the list</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RemoveFromFront</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returns the "value" that the list object stores, in this case, an </a:t>
            </a:r>
            <a:r>
              <a:rPr lang="en-US" dirty="0" err="1">
                <a:solidFill>
                  <a:srgbClr val="008000"/>
                </a:solidFill>
                <a:highlight>
                  <a:srgbClr val="FFFFFF"/>
                </a:highlight>
                <a:latin typeface="Consolas" panose="020B0609020204030204" pitchFamily="49" charset="0"/>
              </a:rPr>
              <a:t>int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returnVal</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frontOfList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throw</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IndexOutOfRangeException</a:t>
            </a:r>
            <a:r>
              <a:rPr lang="en-US" dirty="0" smtClean="0">
                <a:solidFill>
                  <a:srgbClr val="000000"/>
                </a:solidFill>
                <a:highlight>
                  <a:srgbClr val="FFFFFF"/>
                </a:highlight>
                <a:latin typeface="Consolas" panose="020B0609020204030204" pitchFamily="49" charset="0"/>
              </a:rPr>
              <a:t>(</a:t>
            </a:r>
            <a:r>
              <a:rPr lang="en-US" dirty="0" smtClean="0">
                <a:solidFill>
                  <a:srgbClr val="A31515"/>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list is empty"</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else</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returnVal</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frontOfList.node_data</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get the data from the node at the front of the </a:t>
            </a:r>
            <a:r>
              <a:rPr lang="en-US" dirty="0" smtClean="0">
                <a:solidFill>
                  <a:srgbClr val="008000"/>
                </a:solidFill>
                <a:highlight>
                  <a:srgbClr val="FFFFFF"/>
                </a:highlight>
                <a:latin typeface="Consolas" panose="020B0609020204030204" pitchFamily="49" charset="0"/>
              </a:rPr>
              <a:t>list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frontOfList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frontOfList.node_next_pointer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copy the </a:t>
            </a:r>
            <a:r>
              <a:rPr lang="en-US">
                <a:solidFill>
                  <a:srgbClr val="008000"/>
                </a:solidFill>
                <a:highlight>
                  <a:srgbClr val="FFFFFF"/>
                </a:highlight>
                <a:latin typeface="Consolas" panose="020B0609020204030204" pitchFamily="49" charset="0"/>
              </a:rPr>
              <a:t>front </a:t>
            </a:r>
            <a:r>
              <a:rPr lang="en-US" smtClean="0">
                <a:solidFill>
                  <a:srgbClr val="008000"/>
                </a:solidFill>
                <a:highlight>
                  <a:srgbClr val="FFFFFF"/>
                </a:highlight>
                <a:latin typeface="Consolas" panose="020B0609020204030204" pitchFamily="49" charset="0"/>
              </a:rPr>
              <a:t>of</a:t>
            </a:r>
          </a:p>
          <a:p>
            <a:pPr marL="0" indent="0">
              <a:buNone/>
            </a:pPr>
            <a:r>
              <a:rPr lang="en-US"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list's node's pointer to the next node, into the front of List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if there was not another node, we just copied a null into the pointer, which says the list is now empty</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returnVal</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414143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We will cover</a:t>
            </a:r>
            <a:endParaRPr lang="en-US" sz="3600" dirty="0"/>
          </a:p>
        </p:txBody>
      </p:sp>
      <p:sp>
        <p:nvSpPr>
          <p:cNvPr id="3" name="Content Placeholder 2"/>
          <p:cNvSpPr>
            <a:spLocks noGrp="1"/>
          </p:cNvSpPr>
          <p:nvPr>
            <p:ph idx="1"/>
          </p:nvPr>
        </p:nvSpPr>
        <p:spPr/>
        <p:txBody>
          <a:bodyPr>
            <a:normAutofit/>
          </a:bodyPr>
          <a:lstStyle/>
          <a:p>
            <a:r>
              <a:rPr lang="en-US" sz="2800" dirty="0" smtClean="0"/>
              <a:t>Nested classes</a:t>
            </a:r>
          </a:p>
          <a:p>
            <a:r>
              <a:rPr lang="en-US" sz="2800" dirty="0" smtClean="0"/>
              <a:t>Linked lists using iteration </a:t>
            </a:r>
          </a:p>
          <a:p>
            <a:r>
              <a:rPr lang="en-US" sz="2800" dirty="0" smtClean="0"/>
              <a:t>Recursion</a:t>
            </a:r>
          </a:p>
          <a:p>
            <a:r>
              <a:rPr lang="en-US" sz="2800" dirty="0" smtClean="0"/>
              <a:t>Linked lists using recursion.</a:t>
            </a:r>
            <a:endParaRPr lang="en-US" sz="2800" dirty="0"/>
          </a:p>
        </p:txBody>
      </p:sp>
    </p:spTree>
    <p:extLst>
      <p:ext uri="{BB962C8B-B14F-4D97-AF65-F5344CB8AC3E}">
        <p14:creationId xmlns:p14="http://schemas.microsoft.com/office/powerpoint/2010/main" val="1026666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600" dirty="0" smtClean="0"/>
              <a:t>Nested Classes – you know how to create a class</a:t>
            </a:r>
            <a:endParaRPr lang="en-US" sz="3600"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marL="0" indent="0">
              <a:buNone/>
            </a:pPr>
            <a:r>
              <a:rPr lang="en-US" sz="2000" dirty="0" smtClean="0">
                <a:solidFill>
                  <a:srgbClr val="4F76AC"/>
                </a:solidFill>
              </a:rPr>
              <a:t>public</a:t>
            </a:r>
            <a:r>
              <a:rPr lang="en-US" sz="2000" dirty="0" smtClean="0"/>
              <a:t> </a:t>
            </a:r>
            <a:r>
              <a:rPr lang="en-US" sz="2000" dirty="0">
                <a:solidFill>
                  <a:srgbClr val="4F76AC"/>
                </a:solidFill>
              </a:rPr>
              <a:t>class</a:t>
            </a:r>
            <a:r>
              <a:rPr lang="en-US" sz="2000" dirty="0"/>
              <a:t> </a:t>
            </a:r>
            <a:r>
              <a:rPr lang="en-US" sz="2000" dirty="0" smtClean="0">
                <a:solidFill>
                  <a:srgbClr val="1E7C70"/>
                </a:solidFill>
              </a:rPr>
              <a:t>Bank</a:t>
            </a:r>
          </a:p>
          <a:p>
            <a:pPr marL="0" indent="0">
              <a:buNone/>
            </a:pPr>
            <a:r>
              <a:rPr lang="en-US" sz="2000" dirty="0" smtClean="0">
                <a:solidFill>
                  <a:srgbClr val="222222"/>
                </a:solidFill>
              </a:rPr>
              <a:t>{</a:t>
            </a:r>
            <a:r>
              <a:rPr lang="en-US" sz="2000" dirty="0" smtClean="0"/>
              <a:t> </a:t>
            </a:r>
          </a:p>
          <a:p>
            <a:pPr marL="0" indent="0">
              <a:buNone/>
            </a:pPr>
            <a:r>
              <a:rPr lang="en-US" sz="2000" dirty="0" smtClean="0">
                <a:solidFill>
                  <a:srgbClr val="4F76AC"/>
                </a:solidFill>
              </a:rPr>
              <a:t>    public</a:t>
            </a:r>
            <a:r>
              <a:rPr lang="en-US" sz="2000" dirty="0" smtClean="0"/>
              <a:t> </a:t>
            </a:r>
            <a:r>
              <a:rPr lang="en-US" sz="2000" dirty="0">
                <a:solidFill>
                  <a:srgbClr val="4F76AC"/>
                </a:solidFill>
              </a:rPr>
              <a:t>void</a:t>
            </a:r>
            <a:r>
              <a:rPr lang="en-US" sz="2000" dirty="0"/>
              <a:t> </a:t>
            </a:r>
            <a:r>
              <a:rPr lang="en-US" sz="2000" dirty="0" err="1" smtClean="0">
                <a:solidFill>
                  <a:srgbClr val="222222"/>
                </a:solidFill>
              </a:rPr>
              <a:t>AddNewAcct</a:t>
            </a:r>
            <a:r>
              <a:rPr lang="en-US" sz="2000" dirty="0" smtClean="0">
                <a:solidFill>
                  <a:srgbClr val="222222"/>
                </a:solidFill>
              </a:rPr>
              <a:t>(</a:t>
            </a:r>
            <a:r>
              <a:rPr lang="en-US" sz="2000" dirty="0" smtClean="0">
                <a:solidFill>
                  <a:srgbClr val="1E7C70"/>
                </a:solidFill>
              </a:rPr>
              <a:t>Account </a:t>
            </a:r>
            <a:r>
              <a:rPr lang="en-US" sz="2000" dirty="0" smtClean="0"/>
              <a:t> </a:t>
            </a:r>
            <a:r>
              <a:rPr lang="en-US" sz="2000" dirty="0" err="1" smtClean="0">
                <a:solidFill>
                  <a:srgbClr val="222222"/>
                </a:solidFill>
              </a:rPr>
              <a:t>newAcct</a:t>
            </a:r>
            <a:r>
              <a:rPr lang="en-US" sz="2000" dirty="0" smtClean="0">
                <a:solidFill>
                  <a:srgbClr val="222222"/>
                </a:solidFill>
              </a:rPr>
              <a:t>)</a:t>
            </a:r>
            <a:r>
              <a:rPr lang="en-US" sz="2000" dirty="0" smtClean="0"/>
              <a:t> </a:t>
            </a:r>
            <a:r>
              <a:rPr lang="en-US" sz="2000" dirty="0" smtClean="0">
                <a:solidFill>
                  <a:srgbClr val="46830D"/>
                </a:solidFill>
              </a:rPr>
              <a:t>//method to add new account</a:t>
            </a:r>
          </a:p>
          <a:p>
            <a:pPr marL="0" indent="0">
              <a:buNone/>
            </a:pPr>
            <a:r>
              <a:rPr lang="en-US" sz="2000" dirty="0"/>
              <a:t> </a:t>
            </a:r>
            <a:r>
              <a:rPr lang="en-US" sz="2000" dirty="0" smtClean="0"/>
              <a:t>   </a:t>
            </a:r>
            <a:r>
              <a:rPr lang="en-US" sz="2000" dirty="0" smtClean="0">
                <a:solidFill>
                  <a:srgbClr val="222222"/>
                </a:solidFill>
              </a:rPr>
              <a:t>{</a:t>
            </a:r>
          </a:p>
          <a:p>
            <a:pPr marL="0" indent="0">
              <a:buNone/>
            </a:pPr>
            <a:r>
              <a:rPr lang="en-US" sz="2000" dirty="0" smtClean="0">
                <a:solidFill>
                  <a:srgbClr val="222222"/>
                </a:solidFill>
              </a:rPr>
              <a:t>        </a:t>
            </a:r>
            <a:r>
              <a:rPr lang="en-US" sz="2000" dirty="0" smtClean="0">
                <a:solidFill>
                  <a:srgbClr val="46830D"/>
                </a:solidFill>
              </a:rPr>
              <a:t>// do something</a:t>
            </a:r>
          </a:p>
          <a:p>
            <a:pPr marL="0" indent="0">
              <a:buNone/>
            </a:pPr>
            <a:r>
              <a:rPr lang="en-US" sz="2000" dirty="0">
                <a:solidFill>
                  <a:srgbClr val="222222"/>
                </a:solidFill>
              </a:rPr>
              <a:t> </a:t>
            </a:r>
            <a:r>
              <a:rPr lang="en-US" sz="2000" dirty="0" smtClean="0">
                <a:solidFill>
                  <a:srgbClr val="222222"/>
                </a:solidFill>
              </a:rPr>
              <a:t>   }</a:t>
            </a:r>
          </a:p>
          <a:p>
            <a:pPr marL="0" indent="0">
              <a:buNone/>
            </a:pPr>
            <a:r>
              <a:rPr lang="en-US" sz="2000" dirty="0" smtClean="0">
                <a:solidFill>
                  <a:srgbClr val="222222"/>
                </a:solidFill>
              </a:rPr>
              <a:t>}</a:t>
            </a:r>
          </a:p>
          <a:p>
            <a:pPr lvl="0"/>
            <a:r>
              <a:rPr lang="en-US" sz="2400" dirty="0" smtClean="0">
                <a:solidFill>
                  <a:prstClr val="black"/>
                </a:solidFill>
              </a:rPr>
              <a:t>If class best defined using other “helper” classes, you create them, </a:t>
            </a:r>
            <a:r>
              <a:rPr lang="en-US" sz="2400" i="1" dirty="0" smtClean="0">
                <a:solidFill>
                  <a:prstClr val="black"/>
                </a:solidFill>
              </a:rPr>
              <a:t>outside</a:t>
            </a:r>
            <a:r>
              <a:rPr lang="en-US" sz="2400" dirty="0" smtClean="0">
                <a:solidFill>
                  <a:prstClr val="black"/>
                </a:solidFill>
              </a:rPr>
              <a:t> of the primary class</a:t>
            </a:r>
            <a:endParaRPr lang="en-US" sz="2400" dirty="0">
              <a:solidFill>
                <a:prstClr val="black"/>
              </a:solidFill>
            </a:endParaRPr>
          </a:p>
          <a:p>
            <a:pPr marL="0" indent="0">
              <a:buNone/>
            </a:pPr>
            <a:r>
              <a:rPr lang="en-US" sz="2000" dirty="0" smtClean="0">
                <a:solidFill>
                  <a:srgbClr val="4F76AC"/>
                </a:solidFill>
              </a:rPr>
              <a:t>public</a:t>
            </a:r>
            <a:r>
              <a:rPr lang="en-US" sz="2000" dirty="0" smtClean="0"/>
              <a:t> </a:t>
            </a:r>
            <a:r>
              <a:rPr lang="en-US" sz="2000" dirty="0">
                <a:solidFill>
                  <a:srgbClr val="4F76AC"/>
                </a:solidFill>
              </a:rPr>
              <a:t>class</a:t>
            </a:r>
            <a:r>
              <a:rPr lang="en-US" sz="2000" dirty="0"/>
              <a:t> </a:t>
            </a:r>
            <a:r>
              <a:rPr lang="en-US" sz="2000" dirty="0" smtClean="0">
                <a:solidFill>
                  <a:srgbClr val="1E7C70"/>
                </a:solidFill>
              </a:rPr>
              <a:t>Account</a:t>
            </a:r>
            <a:endParaRPr lang="en-US" sz="2000" dirty="0">
              <a:solidFill>
                <a:srgbClr val="1E7C70"/>
              </a:solidFill>
            </a:endParaRPr>
          </a:p>
          <a:p>
            <a:pPr marL="0" indent="0">
              <a:buNone/>
            </a:pPr>
            <a:r>
              <a:rPr lang="en-US" sz="2000" dirty="0">
                <a:solidFill>
                  <a:srgbClr val="222222"/>
                </a:solidFill>
              </a:rPr>
              <a:t>{</a:t>
            </a:r>
            <a:r>
              <a:rPr lang="en-US" sz="2000" dirty="0"/>
              <a:t> </a:t>
            </a:r>
          </a:p>
          <a:p>
            <a:pPr marL="0" indent="0">
              <a:buNone/>
            </a:pPr>
            <a:r>
              <a:rPr lang="en-US" sz="2000" dirty="0">
                <a:solidFill>
                  <a:srgbClr val="4F76AC"/>
                </a:solidFill>
              </a:rPr>
              <a:t> </a:t>
            </a:r>
            <a:r>
              <a:rPr lang="en-US" sz="2000" dirty="0" smtClean="0">
                <a:solidFill>
                  <a:srgbClr val="4F76AC"/>
                </a:solidFill>
              </a:rPr>
              <a:t>   public</a:t>
            </a:r>
            <a:r>
              <a:rPr lang="en-US" sz="2000" dirty="0" smtClean="0"/>
              <a:t> </a:t>
            </a:r>
            <a:r>
              <a:rPr lang="en-US" sz="2000" dirty="0">
                <a:solidFill>
                  <a:srgbClr val="4F76AC"/>
                </a:solidFill>
              </a:rPr>
              <a:t>string</a:t>
            </a:r>
            <a:r>
              <a:rPr lang="en-US" sz="2000" dirty="0"/>
              <a:t> </a:t>
            </a:r>
            <a:r>
              <a:rPr lang="en-US" sz="2000" dirty="0">
                <a:solidFill>
                  <a:srgbClr val="222222"/>
                </a:solidFill>
              </a:rPr>
              <a:t>Name</a:t>
            </a:r>
            <a:r>
              <a:rPr lang="en-US" sz="2000" dirty="0"/>
              <a:t> </a:t>
            </a:r>
            <a:r>
              <a:rPr lang="en-US" sz="2000" dirty="0">
                <a:solidFill>
                  <a:srgbClr val="222222"/>
                </a:solidFill>
              </a:rPr>
              <a:t>{</a:t>
            </a:r>
            <a:r>
              <a:rPr lang="en-US" sz="2000" dirty="0"/>
              <a:t> </a:t>
            </a:r>
            <a:r>
              <a:rPr lang="en-US" sz="2000" dirty="0">
                <a:solidFill>
                  <a:srgbClr val="4F76AC"/>
                </a:solidFill>
              </a:rPr>
              <a:t>get</a:t>
            </a:r>
            <a:r>
              <a:rPr lang="en-US" sz="2000" dirty="0">
                <a:solidFill>
                  <a:srgbClr val="222222"/>
                </a:solidFill>
              </a:rPr>
              <a:t>;</a:t>
            </a:r>
            <a:r>
              <a:rPr lang="en-US" sz="2000" dirty="0"/>
              <a:t> </a:t>
            </a:r>
            <a:r>
              <a:rPr lang="en-US" sz="2000" dirty="0">
                <a:solidFill>
                  <a:srgbClr val="4F76AC"/>
                </a:solidFill>
              </a:rPr>
              <a:t>set</a:t>
            </a:r>
            <a:r>
              <a:rPr lang="en-US" sz="2000" dirty="0">
                <a:solidFill>
                  <a:srgbClr val="222222"/>
                </a:solidFill>
              </a:rPr>
              <a:t>;</a:t>
            </a:r>
            <a:r>
              <a:rPr lang="en-US" sz="2000" dirty="0"/>
              <a:t> </a:t>
            </a:r>
            <a:r>
              <a:rPr lang="en-US" sz="2000" dirty="0" smtClean="0">
                <a:solidFill>
                  <a:srgbClr val="222222"/>
                </a:solidFill>
              </a:rPr>
              <a:t>}</a:t>
            </a:r>
          </a:p>
          <a:p>
            <a:pPr marL="0" indent="0">
              <a:buNone/>
            </a:pPr>
            <a:r>
              <a:rPr lang="en-US" sz="2000" dirty="0" smtClean="0">
                <a:solidFill>
                  <a:srgbClr val="4F76AC"/>
                </a:solidFill>
              </a:rPr>
              <a:t>    public</a:t>
            </a:r>
            <a:r>
              <a:rPr lang="en-US" sz="2000" dirty="0" smtClean="0"/>
              <a:t> </a:t>
            </a:r>
            <a:r>
              <a:rPr lang="en-US" sz="2000" dirty="0" smtClean="0">
                <a:solidFill>
                  <a:srgbClr val="4F76AC"/>
                </a:solidFill>
              </a:rPr>
              <a:t>double</a:t>
            </a:r>
            <a:r>
              <a:rPr lang="en-US" sz="2000" dirty="0" smtClean="0"/>
              <a:t> Balance </a:t>
            </a:r>
            <a:r>
              <a:rPr lang="en-US" sz="2000" dirty="0">
                <a:solidFill>
                  <a:srgbClr val="222222"/>
                </a:solidFill>
              </a:rPr>
              <a:t>{</a:t>
            </a:r>
            <a:r>
              <a:rPr lang="en-US" sz="2000" dirty="0"/>
              <a:t> </a:t>
            </a:r>
            <a:r>
              <a:rPr lang="en-US" sz="2000" dirty="0">
                <a:solidFill>
                  <a:srgbClr val="4F76AC"/>
                </a:solidFill>
              </a:rPr>
              <a:t>get</a:t>
            </a:r>
            <a:r>
              <a:rPr lang="en-US" sz="2000" dirty="0">
                <a:solidFill>
                  <a:srgbClr val="222222"/>
                </a:solidFill>
              </a:rPr>
              <a:t>;</a:t>
            </a:r>
            <a:r>
              <a:rPr lang="en-US" sz="2000" dirty="0"/>
              <a:t> </a:t>
            </a:r>
            <a:r>
              <a:rPr lang="en-US" sz="2000" dirty="0">
                <a:solidFill>
                  <a:srgbClr val="4F76AC"/>
                </a:solidFill>
              </a:rPr>
              <a:t>set</a:t>
            </a:r>
            <a:r>
              <a:rPr lang="en-US" sz="2000" dirty="0">
                <a:solidFill>
                  <a:srgbClr val="222222"/>
                </a:solidFill>
              </a:rPr>
              <a:t>;</a:t>
            </a:r>
            <a:r>
              <a:rPr lang="en-US" sz="2000" dirty="0"/>
              <a:t> </a:t>
            </a:r>
            <a:r>
              <a:rPr lang="en-US" sz="2000" dirty="0">
                <a:solidFill>
                  <a:srgbClr val="222222"/>
                </a:solidFill>
              </a:rPr>
              <a:t>}</a:t>
            </a:r>
          </a:p>
          <a:p>
            <a:pPr marL="0" indent="0">
              <a:buNone/>
            </a:pPr>
            <a:r>
              <a:rPr lang="en-US" sz="2000" dirty="0" smtClean="0">
                <a:solidFill>
                  <a:srgbClr val="222222"/>
                </a:solidFill>
              </a:rPr>
              <a:t>}</a:t>
            </a:r>
          </a:p>
          <a:p>
            <a:pPr marL="0" indent="0">
              <a:buNone/>
            </a:pPr>
            <a:endParaRPr lang="en-US" sz="2000" dirty="0">
              <a:solidFill>
                <a:srgbClr val="222222"/>
              </a:solidFill>
            </a:endParaRPr>
          </a:p>
        </p:txBody>
      </p:sp>
    </p:spTree>
    <p:extLst>
      <p:ext uri="{BB962C8B-B14F-4D97-AF65-F5344CB8AC3E}">
        <p14:creationId xmlns:p14="http://schemas.microsoft.com/office/powerpoint/2010/main" val="111067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Normally do not create classes </a:t>
            </a:r>
            <a:r>
              <a:rPr lang="en-US" sz="3600" i="1" dirty="0" smtClean="0"/>
              <a:t>inside</a:t>
            </a:r>
            <a:r>
              <a:rPr lang="en-US" sz="3600" dirty="0" smtClean="0"/>
              <a:t> of other classes</a:t>
            </a:r>
            <a:endParaRPr lang="en-US" sz="3600" dirty="0"/>
          </a:p>
        </p:txBody>
      </p:sp>
      <p:sp>
        <p:nvSpPr>
          <p:cNvPr id="3" name="Content Placeholder 2"/>
          <p:cNvSpPr>
            <a:spLocks noGrp="1"/>
          </p:cNvSpPr>
          <p:nvPr>
            <p:ph idx="1"/>
          </p:nvPr>
        </p:nvSpPr>
        <p:spPr/>
        <p:txBody>
          <a:bodyPr>
            <a:normAutofit/>
          </a:bodyPr>
          <a:lstStyle/>
          <a:p>
            <a:r>
              <a:rPr lang="en-US" dirty="0" smtClean="0">
                <a:solidFill>
                  <a:prstClr val="black"/>
                </a:solidFill>
              </a:rPr>
              <a:t>That way they </a:t>
            </a:r>
            <a:r>
              <a:rPr lang="en-US" dirty="0">
                <a:solidFill>
                  <a:prstClr val="black"/>
                </a:solidFill>
              </a:rPr>
              <a:t>are usable from other </a:t>
            </a:r>
            <a:r>
              <a:rPr lang="en-US" dirty="0" smtClean="0">
                <a:solidFill>
                  <a:prstClr val="black"/>
                </a:solidFill>
              </a:rPr>
              <a:t>classes</a:t>
            </a:r>
          </a:p>
          <a:p>
            <a:pPr lvl="1"/>
            <a:r>
              <a:rPr lang="en-US" dirty="0" smtClean="0">
                <a:solidFill>
                  <a:prstClr val="black"/>
                </a:solidFill>
              </a:rPr>
              <a:t>For code re-use</a:t>
            </a:r>
          </a:p>
          <a:p>
            <a:pPr lvl="1"/>
            <a:r>
              <a:rPr lang="en-US" dirty="0" smtClean="0">
                <a:solidFill>
                  <a:prstClr val="black"/>
                </a:solidFill>
              </a:rPr>
              <a:t>Also so you can pass a class from one part of your code to another (a method call, or in a List&lt;object) and you must to be able to have the class definition to cast an object back into a recognizable class.</a:t>
            </a:r>
          </a:p>
        </p:txBody>
      </p:sp>
    </p:spTree>
    <p:extLst>
      <p:ext uri="{BB962C8B-B14F-4D97-AF65-F5344CB8AC3E}">
        <p14:creationId xmlns:p14="http://schemas.microsoft.com/office/powerpoint/2010/main" val="70028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But:  sometimes it does make sense to create a class which is 100% for the sole use of a class</a:t>
            </a:r>
          </a:p>
          <a:p>
            <a:r>
              <a:rPr lang="en-US" dirty="0" smtClean="0"/>
              <a:t>In which case a new helper class is defined </a:t>
            </a:r>
            <a:r>
              <a:rPr lang="en-US" i="1" dirty="0" smtClean="0"/>
              <a:t>inside</a:t>
            </a:r>
            <a:r>
              <a:rPr lang="en-US" dirty="0" smtClean="0"/>
              <a:t> another class, the class that needs this private data structure.</a:t>
            </a:r>
          </a:p>
          <a:p>
            <a:pPr lvl="1"/>
            <a:r>
              <a:rPr lang="en-US" dirty="0" smtClean="0"/>
              <a:t>No other classes need to use it,</a:t>
            </a:r>
          </a:p>
          <a:p>
            <a:pPr lvl="1"/>
            <a:r>
              <a:rPr lang="en-US" dirty="0" smtClean="0"/>
              <a:t>You don’t want anyone else assuming they know what it is for, or what it holds</a:t>
            </a:r>
          </a:p>
          <a:p>
            <a:pPr lvl="1"/>
            <a:r>
              <a:rPr lang="en-US" dirty="0" smtClean="0"/>
              <a:t>By marking the </a:t>
            </a:r>
            <a:r>
              <a:rPr lang="en-US" smtClean="0"/>
              <a:t>class protected</a:t>
            </a:r>
            <a:r>
              <a:rPr lang="en-US" dirty="0" smtClean="0"/>
              <a:t>, then no other classes can access it except the class in which it is defined</a:t>
            </a:r>
            <a:endParaRPr lang="en-US" dirty="0"/>
          </a:p>
        </p:txBody>
      </p:sp>
    </p:spTree>
    <p:extLst>
      <p:ext uri="{BB962C8B-B14F-4D97-AF65-F5344CB8AC3E}">
        <p14:creationId xmlns:p14="http://schemas.microsoft.com/office/powerpoint/2010/main" val="2378371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Linked List</a:t>
            </a:r>
            <a:endParaRPr lang="en-US" dirty="0"/>
          </a:p>
        </p:txBody>
      </p:sp>
      <p:sp>
        <p:nvSpPr>
          <p:cNvPr id="3" name="Content Placeholder 2"/>
          <p:cNvSpPr>
            <a:spLocks noGrp="1"/>
          </p:cNvSpPr>
          <p:nvPr>
            <p:ph idx="1"/>
          </p:nvPr>
        </p:nvSpPr>
        <p:spPr>
          <a:xfrm>
            <a:off x="457200" y="1600200"/>
            <a:ext cx="5638800" cy="4525963"/>
          </a:xfrm>
        </p:spPr>
        <p:txBody>
          <a:bodyPr>
            <a:normAutofit fontScale="70000" lnSpcReduction="20000"/>
          </a:bodyPr>
          <a:lstStyle/>
          <a:p>
            <a:r>
              <a:rPr lang="en-US" dirty="0" smtClean="0"/>
              <a:t>Will be a class that maintains (via methods) a chain of objects that all store a value and contain a reference object to the next item (object) in the list. Remember objects are ref variables, so 2 names for the same memory locations.</a:t>
            </a:r>
          </a:p>
          <a:p>
            <a:r>
              <a:rPr lang="en-US" dirty="0" smtClean="0"/>
              <a:t>The “value” that we store will be an integer in our examples for simplicity, but could be a complex object holding many different data types, like a LL of Bank Accounts.</a:t>
            </a:r>
          </a:p>
          <a:p>
            <a:r>
              <a:rPr lang="en-US" dirty="0" smtClean="0"/>
              <a:t>These objects that we use to create the list are very special purpose, and are part of the List design, so we will define their class definition </a:t>
            </a:r>
            <a:r>
              <a:rPr lang="en-US" i="1" dirty="0" smtClean="0"/>
              <a:t>inside</a:t>
            </a:r>
            <a:r>
              <a:rPr lang="en-US" dirty="0" smtClean="0"/>
              <a:t> our Linked List class, as a </a:t>
            </a:r>
            <a:r>
              <a:rPr lang="en-US" b="1" dirty="0" smtClean="0"/>
              <a:t>nested class</a:t>
            </a:r>
            <a:r>
              <a:rPr lang="en-US" dirty="0" smtClean="0"/>
              <a:t>.</a:t>
            </a:r>
            <a:endParaRPr lang="en-US" dirty="0"/>
          </a:p>
        </p:txBody>
      </p:sp>
      <p:sp>
        <p:nvSpPr>
          <p:cNvPr id="4" name="Rectangle 3"/>
          <p:cNvSpPr/>
          <p:nvPr/>
        </p:nvSpPr>
        <p:spPr>
          <a:xfrm>
            <a:off x="6553200" y="2286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err="1" smtClean="0"/>
              <a:t>Obj</a:t>
            </a:r>
            <a:r>
              <a:rPr lang="en-US" dirty="0" smtClean="0"/>
              <a:t> ref</a:t>
            </a:r>
            <a:endParaRPr lang="en-US" dirty="0"/>
          </a:p>
        </p:txBody>
      </p:sp>
      <p:sp>
        <p:nvSpPr>
          <p:cNvPr id="5" name="Rectangle 4"/>
          <p:cNvSpPr/>
          <p:nvPr/>
        </p:nvSpPr>
        <p:spPr>
          <a:xfrm>
            <a:off x="7010400" y="31242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err="1" smtClean="0"/>
              <a:t>Obj</a:t>
            </a:r>
            <a:r>
              <a:rPr lang="en-US" dirty="0" smtClean="0"/>
              <a:t> ref</a:t>
            </a:r>
            <a:endParaRPr lang="en-US" dirty="0"/>
          </a:p>
        </p:txBody>
      </p:sp>
      <p:sp>
        <p:nvSpPr>
          <p:cNvPr id="6" name="Rectangle 5"/>
          <p:cNvSpPr/>
          <p:nvPr/>
        </p:nvSpPr>
        <p:spPr>
          <a:xfrm>
            <a:off x="7467600" y="3962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err="1" smtClean="0"/>
              <a:t>Obj</a:t>
            </a:r>
            <a:r>
              <a:rPr lang="en-US" dirty="0" smtClean="0"/>
              <a:t> ref</a:t>
            </a:r>
            <a:endParaRPr lang="en-US" dirty="0"/>
          </a:p>
        </p:txBody>
      </p:sp>
      <p:cxnSp>
        <p:nvCxnSpPr>
          <p:cNvPr id="7" name="Straight Arrow Connector 6"/>
          <p:cNvCxnSpPr>
            <a:stCxn id="4" idx="2"/>
            <a:endCxn id="5" idx="0"/>
          </p:cNvCxnSpPr>
          <p:nvPr/>
        </p:nvCxnSpPr>
        <p:spPr>
          <a:xfrm>
            <a:off x="7086600" y="28956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2"/>
            <a:endCxn id="6" idx="0"/>
          </p:cNvCxnSpPr>
          <p:nvPr/>
        </p:nvCxnSpPr>
        <p:spPr>
          <a:xfrm>
            <a:off x="7543800" y="37338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781800" y="1066800"/>
            <a:ext cx="160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LL-Class</a:t>
            </a:r>
          </a:p>
          <a:p>
            <a:pPr algn="ctr"/>
            <a:r>
              <a:rPr lang="en-US" dirty="0" smtClean="0"/>
              <a:t>1</a:t>
            </a:r>
            <a:r>
              <a:rPr lang="en-US" baseline="30000" dirty="0" smtClean="0"/>
              <a:t>st</a:t>
            </a:r>
            <a:r>
              <a:rPr lang="en-US" dirty="0" smtClean="0"/>
              <a:t> </a:t>
            </a:r>
            <a:r>
              <a:rPr lang="en-US" dirty="0" err="1" smtClean="0"/>
              <a:t>Obj</a:t>
            </a:r>
            <a:r>
              <a:rPr lang="en-US" dirty="0" smtClean="0"/>
              <a:t> ref</a:t>
            </a:r>
            <a:endParaRPr lang="en-US" dirty="0"/>
          </a:p>
        </p:txBody>
      </p:sp>
      <p:cxnSp>
        <p:nvCxnSpPr>
          <p:cNvPr id="11" name="Straight Arrow Connector 10"/>
          <p:cNvCxnSpPr>
            <a:stCxn id="9" idx="2"/>
            <a:endCxn id="4" idx="0"/>
          </p:cNvCxnSpPr>
          <p:nvPr/>
        </p:nvCxnSpPr>
        <p:spPr>
          <a:xfrm flipH="1">
            <a:off x="7086600" y="1981200"/>
            <a:ext cx="4953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514600" y="3657600"/>
            <a:ext cx="4495800" cy="838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2820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dirty="0" smtClean="0"/>
              <a:t>Which data structure to store related information into?</a:t>
            </a:r>
            <a:endParaRPr lang="en-US" sz="2800" dirty="0"/>
          </a:p>
        </p:txBody>
      </p:sp>
      <p:sp>
        <p:nvSpPr>
          <p:cNvPr id="3" name="Content Placeholder 2"/>
          <p:cNvSpPr>
            <a:spLocks noGrp="1"/>
          </p:cNvSpPr>
          <p:nvPr>
            <p:ph idx="1"/>
          </p:nvPr>
        </p:nvSpPr>
        <p:spPr>
          <a:xfrm>
            <a:off x="457200" y="914400"/>
            <a:ext cx="8229600" cy="5211763"/>
          </a:xfrm>
        </p:spPr>
        <p:txBody>
          <a:bodyPr>
            <a:normAutofit/>
          </a:bodyPr>
          <a:lstStyle/>
          <a:p>
            <a:r>
              <a:rPr lang="en-US" sz="1800" dirty="0" smtClean="0"/>
              <a:t>We have been using arrays. Easy to directly get at any value, but all entries must be of same type, and the size is fixed. So when you create it, you are wasting space, until it gets full, then you have to write you own code to clone it,  waste the CPU time cloning, and waste a bigger chuck of memory with the new larger array</a:t>
            </a:r>
            <a:r>
              <a:rPr lang="en-US" sz="1800" dirty="0"/>
              <a:t>. </a:t>
            </a:r>
            <a:r>
              <a:rPr lang="en-US" sz="1800" i="1" dirty="0"/>
              <a:t>Finding a </a:t>
            </a:r>
            <a:r>
              <a:rPr lang="en-US" sz="1800" i="1" dirty="0" smtClean="0"/>
              <a:t>particular data </a:t>
            </a:r>
            <a:r>
              <a:rPr lang="en-US" sz="1800" i="1" dirty="0"/>
              <a:t>value requires </a:t>
            </a:r>
            <a:r>
              <a:rPr lang="en-US" sz="1800" i="1" dirty="0" smtClean="0"/>
              <a:t>looping </a:t>
            </a:r>
            <a:r>
              <a:rPr lang="en-US" sz="1800" i="1" dirty="0"/>
              <a:t>thru the array. </a:t>
            </a:r>
            <a:endParaRPr lang="en-US" sz="1800" i="1" dirty="0" smtClean="0"/>
          </a:p>
          <a:p>
            <a:r>
              <a:rPr lang="en-US" sz="1800" dirty="0" smtClean="0"/>
              <a:t>Linked List allow one-at-a-time expansion and contraction as needed, using only as much memory as needed. The size is always correct. </a:t>
            </a:r>
            <a:r>
              <a:rPr lang="en-US" sz="1800" i="1" dirty="0" smtClean="0"/>
              <a:t>But finding a value </a:t>
            </a:r>
            <a:r>
              <a:rPr lang="en-US" sz="1800" i="1" dirty="0" smtClean="0"/>
              <a:t>also requires </a:t>
            </a:r>
            <a:r>
              <a:rPr lang="en-US" sz="1800" i="1" dirty="0" smtClean="0"/>
              <a:t>walking down the List.</a:t>
            </a:r>
            <a:endParaRPr lang="en-US" sz="1800" i="1" dirty="0"/>
          </a:p>
        </p:txBody>
      </p:sp>
      <p:graphicFrame>
        <p:nvGraphicFramePr>
          <p:cNvPr id="4" name="Table 3"/>
          <p:cNvGraphicFramePr>
            <a:graphicFrameLocks noGrp="1"/>
          </p:cNvGraphicFramePr>
          <p:nvPr>
            <p:extLst>
              <p:ext uri="{D42A27DB-BD31-4B8C-83A1-F6EECF244321}">
                <p14:modId xmlns:p14="http://schemas.microsoft.com/office/powerpoint/2010/main" val="3519293026"/>
              </p:ext>
            </p:extLst>
          </p:nvPr>
        </p:nvGraphicFramePr>
        <p:xfrm>
          <a:off x="533400" y="3429000"/>
          <a:ext cx="1676400" cy="2966720"/>
        </p:xfrm>
        <a:graphic>
          <a:graphicData uri="http://schemas.openxmlformats.org/drawingml/2006/table">
            <a:tbl>
              <a:tblPr firstRow="1" bandRow="1">
                <a:tableStyleId>{9D7B26C5-4107-4FEC-AEDC-1716B250A1EF}</a:tableStyleId>
              </a:tblPr>
              <a:tblGrid>
                <a:gridCol w="1676400">
                  <a:extLst>
                    <a:ext uri="{9D8B030D-6E8A-4147-A177-3AD203B41FA5}">
                      <a16:colId xmlns:a16="http://schemas.microsoft.com/office/drawing/2014/main" val="20000"/>
                    </a:ext>
                  </a:extLst>
                </a:gridCol>
              </a:tblGrid>
              <a:tr h="370840">
                <a:tc>
                  <a:txBody>
                    <a:bodyPr/>
                    <a:lstStyle/>
                    <a:p>
                      <a:r>
                        <a:rPr lang="en-US" b="0" dirty="0" smtClean="0"/>
                        <a:t>[0]</a:t>
                      </a:r>
                      <a:endParaRPr lang="en-US" b="0"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extLst>
                  <a:ext uri="{0D108BD9-81ED-4DB2-BD59-A6C34878D82A}">
                    <a16:rowId xmlns:a16="http://schemas.microsoft.com/office/drawing/2014/main" val="10003"/>
                  </a:ext>
                </a:extLst>
              </a:tr>
              <a:tr h="370840">
                <a:tc>
                  <a:txBody>
                    <a:bodyPr/>
                    <a:lstStyle/>
                    <a:p>
                      <a:r>
                        <a:rPr lang="en-US" dirty="0" smtClean="0"/>
                        <a:t>[4]</a:t>
                      </a:r>
                      <a:endParaRPr lang="en-US" dirty="0"/>
                    </a:p>
                  </a:txBody>
                  <a:tcPr/>
                </a:tc>
                <a:extLst>
                  <a:ext uri="{0D108BD9-81ED-4DB2-BD59-A6C34878D82A}">
                    <a16:rowId xmlns:a16="http://schemas.microsoft.com/office/drawing/2014/main" val="10004"/>
                  </a:ext>
                </a:extLst>
              </a:tr>
              <a:tr h="370840">
                <a:tc>
                  <a:txBody>
                    <a:bodyPr/>
                    <a:lstStyle/>
                    <a:p>
                      <a:r>
                        <a:rPr lang="en-US" dirty="0" smtClean="0"/>
                        <a:t>[5]</a:t>
                      </a:r>
                      <a:endParaRPr lang="en-US" dirty="0"/>
                    </a:p>
                  </a:txBody>
                  <a:tcPr/>
                </a:tc>
                <a:extLst>
                  <a:ext uri="{0D108BD9-81ED-4DB2-BD59-A6C34878D82A}">
                    <a16:rowId xmlns:a16="http://schemas.microsoft.com/office/drawing/2014/main" val="10005"/>
                  </a:ext>
                </a:extLst>
              </a:tr>
              <a:tr h="370840">
                <a:tc>
                  <a:txBody>
                    <a:bodyPr/>
                    <a:lstStyle/>
                    <a:p>
                      <a:r>
                        <a:rPr lang="en-US" dirty="0" smtClean="0"/>
                        <a:t>[6]</a:t>
                      </a:r>
                      <a:endParaRPr lang="en-US" dirty="0"/>
                    </a:p>
                  </a:txBody>
                  <a:tcPr/>
                </a:tc>
                <a:extLst>
                  <a:ext uri="{0D108BD9-81ED-4DB2-BD59-A6C34878D82A}">
                    <a16:rowId xmlns:a16="http://schemas.microsoft.com/office/drawing/2014/main" val="10006"/>
                  </a:ext>
                </a:extLst>
              </a:tr>
              <a:tr h="370840">
                <a:tc>
                  <a:txBody>
                    <a:bodyPr/>
                    <a:lstStyle/>
                    <a:p>
                      <a:r>
                        <a:rPr lang="en-US" dirty="0" smtClean="0"/>
                        <a:t>[7]</a:t>
                      </a:r>
                      <a:endParaRPr lang="en-US" dirty="0"/>
                    </a:p>
                  </a:txBody>
                  <a:tcPr/>
                </a:tc>
                <a:extLst>
                  <a:ext uri="{0D108BD9-81ED-4DB2-BD59-A6C34878D82A}">
                    <a16:rowId xmlns:a16="http://schemas.microsoft.com/office/drawing/2014/main" val="10007"/>
                  </a:ext>
                </a:extLst>
              </a:tr>
            </a:tbl>
          </a:graphicData>
        </a:graphic>
      </p:graphicFrame>
      <p:sp>
        <p:nvSpPr>
          <p:cNvPr id="5" name="Rectangle 4"/>
          <p:cNvSpPr/>
          <p:nvPr/>
        </p:nvSpPr>
        <p:spPr>
          <a:xfrm>
            <a:off x="3657600" y="36576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err="1" smtClean="0"/>
              <a:t>Obj</a:t>
            </a:r>
            <a:r>
              <a:rPr lang="en-US" dirty="0" smtClean="0"/>
              <a:t> ref</a:t>
            </a:r>
            <a:endParaRPr lang="en-US" dirty="0"/>
          </a:p>
        </p:txBody>
      </p:sp>
      <p:sp>
        <p:nvSpPr>
          <p:cNvPr id="6" name="Rectangle 5"/>
          <p:cNvSpPr/>
          <p:nvPr/>
        </p:nvSpPr>
        <p:spPr>
          <a:xfrm>
            <a:off x="4114800" y="44958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err="1" smtClean="0"/>
              <a:t>Obj</a:t>
            </a:r>
            <a:r>
              <a:rPr lang="en-US" dirty="0" smtClean="0"/>
              <a:t> ref</a:t>
            </a:r>
            <a:endParaRPr lang="en-US" dirty="0"/>
          </a:p>
        </p:txBody>
      </p:sp>
      <p:sp>
        <p:nvSpPr>
          <p:cNvPr id="7" name="Rectangle 6"/>
          <p:cNvSpPr/>
          <p:nvPr/>
        </p:nvSpPr>
        <p:spPr>
          <a:xfrm>
            <a:off x="4572000" y="53340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Value = x</a:t>
            </a:r>
          </a:p>
          <a:p>
            <a:pPr algn="ctr"/>
            <a:r>
              <a:rPr lang="en-US" dirty="0" err="1" smtClean="0"/>
              <a:t>Obj</a:t>
            </a:r>
            <a:r>
              <a:rPr lang="en-US" dirty="0" smtClean="0"/>
              <a:t> ref</a:t>
            </a:r>
            <a:endParaRPr lang="en-US" dirty="0"/>
          </a:p>
        </p:txBody>
      </p:sp>
      <p:cxnSp>
        <p:nvCxnSpPr>
          <p:cNvPr id="9" name="Straight Arrow Connector 8"/>
          <p:cNvCxnSpPr>
            <a:stCxn id="5" idx="2"/>
            <a:endCxn id="6" idx="0"/>
          </p:cNvCxnSpPr>
          <p:nvPr/>
        </p:nvCxnSpPr>
        <p:spPr>
          <a:xfrm>
            <a:off x="4191000" y="42672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2"/>
            <a:endCxn id="7" idx="0"/>
          </p:cNvCxnSpPr>
          <p:nvPr/>
        </p:nvCxnSpPr>
        <p:spPr>
          <a:xfrm>
            <a:off x="4648200" y="51054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57800" y="3362235"/>
            <a:ext cx="3276600" cy="646331"/>
          </a:xfrm>
          <a:prstGeom prst="rect">
            <a:avLst/>
          </a:prstGeom>
          <a:noFill/>
        </p:spPr>
        <p:txBody>
          <a:bodyPr wrap="square" rtlCol="0">
            <a:spAutoFit/>
          </a:bodyPr>
          <a:lstStyle/>
          <a:p>
            <a:r>
              <a:rPr lang="en-US" dirty="0" smtClean="0"/>
              <a:t>Add or remove any item and</a:t>
            </a:r>
          </a:p>
          <a:p>
            <a:r>
              <a:rPr lang="en-US" dirty="0" smtClean="0"/>
              <a:t>the LL grows or shrinks</a:t>
            </a:r>
            <a:endParaRPr lang="en-US" dirty="0"/>
          </a:p>
        </p:txBody>
      </p:sp>
      <p:sp>
        <p:nvSpPr>
          <p:cNvPr id="14" name="TextBox 13"/>
          <p:cNvSpPr txBox="1"/>
          <p:nvPr/>
        </p:nvSpPr>
        <p:spPr>
          <a:xfrm>
            <a:off x="5637376" y="4264707"/>
            <a:ext cx="3424207" cy="923330"/>
          </a:xfrm>
          <a:prstGeom prst="rect">
            <a:avLst/>
          </a:prstGeom>
          <a:noFill/>
        </p:spPr>
        <p:txBody>
          <a:bodyPr wrap="none" rtlCol="0">
            <a:spAutoFit/>
          </a:bodyPr>
          <a:lstStyle/>
          <a:p>
            <a:r>
              <a:rPr lang="en-US" dirty="0" smtClean="0"/>
              <a:t>Adding to top, bottom, or middle</a:t>
            </a:r>
          </a:p>
          <a:p>
            <a:r>
              <a:rPr lang="en-US" dirty="0" smtClean="0"/>
              <a:t>Is done just by moving the </a:t>
            </a:r>
          </a:p>
          <a:p>
            <a:r>
              <a:rPr lang="en-US" dirty="0"/>
              <a:t>p</a:t>
            </a:r>
            <a:r>
              <a:rPr lang="en-US" dirty="0" smtClean="0"/>
              <a:t>ointers to get the result you want</a:t>
            </a:r>
            <a:endParaRPr lang="en-US" dirty="0"/>
          </a:p>
        </p:txBody>
      </p:sp>
      <p:sp>
        <p:nvSpPr>
          <p:cNvPr id="15" name="TextBox 14"/>
          <p:cNvSpPr txBox="1"/>
          <p:nvPr/>
        </p:nvSpPr>
        <p:spPr>
          <a:xfrm>
            <a:off x="5867400" y="5620434"/>
            <a:ext cx="3124200" cy="923330"/>
          </a:xfrm>
          <a:prstGeom prst="rect">
            <a:avLst/>
          </a:prstGeom>
          <a:noFill/>
        </p:spPr>
        <p:txBody>
          <a:bodyPr wrap="square" rtlCol="0">
            <a:spAutoFit/>
          </a:bodyPr>
          <a:lstStyle/>
          <a:p>
            <a:r>
              <a:rPr lang="en-US" dirty="0" smtClean="0"/>
              <a:t>You only have to keep track of</a:t>
            </a:r>
          </a:p>
          <a:p>
            <a:r>
              <a:rPr lang="en-US" dirty="0" smtClean="0"/>
              <a:t>the top item, not all the items.</a:t>
            </a:r>
          </a:p>
          <a:p>
            <a:r>
              <a:rPr lang="en-US" dirty="0" smtClean="0"/>
              <a:t>(</a:t>
            </a:r>
            <a:r>
              <a:rPr lang="en-US" smtClean="0"/>
              <a:t>doing singly-LL</a:t>
            </a:r>
            <a:r>
              <a:rPr lang="en-US" dirty="0" smtClean="0"/>
              <a:t>, </a:t>
            </a:r>
            <a:r>
              <a:rPr lang="en-US" smtClean="0"/>
              <a:t>not doubly-LL)</a:t>
            </a:r>
            <a:endParaRPr lang="en-US" dirty="0"/>
          </a:p>
        </p:txBody>
      </p:sp>
      <p:sp>
        <p:nvSpPr>
          <p:cNvPr id="16" name="TextBox 15"/>
          <p:cNvSpPr txBox="1"/>
          <p:nvPr/>
        </p:nvSpPr>
        <p:spPr>
          <a:xfrm>
            <a:off x="2286000" y="5196331"/>
            <a:ext cx="1828800" cy="1477328"/>
          </a:xfrm>
          <a:prstGeom prst="rect">
            <a:avLst/>
          </a:prstGeom>
          <a:noFill/>
        </p:spPr>
        <p:txBody>
          <a:bodyPr wrap="square" rtlCol="0">
            <a:spAutoFit/>
          </a:bodyPr>
          <a:lstStyle/>
          <a:p>
            <a:r>
              <a:rPr lang="en-US" dirty="0" smtClean="0">
                <a:solidFill>
                  <a:srgbClr val="FF0000"/>
                </a:solidFill>
              </a:rPr>
              <a:t>IF the order is important, then inserting </a:t>
            </a:r>
            <a:r>
              <a:rPr lang="en-US" dirty="0" smtClean="0">
                <a:solidFill>
                  <a:srgbClr val="FF0000"/>
                </a:solidFill>
              </a:rPr>
              <a:t>in array</a:t>
            </a:r>
          </a:p>
          <a:p>
            <a:r>
              <a:rPr lang="en-US" dirty="0" smtClean="0">
                <a:solidFill>
                  <a:srgbClr val="FF0000"/>
                </a:solidFill>
              </a:rPr>
              <a:t>requires moving</a:t>
            </a:r>
          </a:p>
          <a:p>
            <a:r>
              <a:rPr lang="en-US" dirty="0" smtClean="0">
                <a:solidFill>
                  <a:srgbClr val="FF0000"/>
                </a:solidFill>
              </a:rPr>
              <a:t>Lots of values</a:t>
            </a:r>
            <a:endParaRPr lang="en-US" dirty="0">
              <a:solidFill>
                <a:srgbClr val="FF0000"/>
              </a:solidFill>
            </a:endParaRPr>
          </a:p>
        </p:txBody>
      </p:sp>
      <p:sp>
        <p:nvSpPr>
          <p:cNvPr id="17" name="Right Arrow 16"/>
          <p:cNvSpPr/>
          <p:nvPr/>
        </p:nvSpPr>
        <p:spPr>
          <a:xfrm rot="10800000">
            <a:off x="2247899" y="4726372"/>
            <a:ext cx="381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66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ADTs: store them in arrays, LL’s, Dictionaries?</a:t>
            </a:r>
            <a:endParaRPr lang="en-US" sz="4000" dirty="0"/>
          </a:p>
        </p:txBody>
      </p:sp>
      <p:sp>
        <p:nvSpPr>
          <p:cNvPr id="3" name="Content Placeholder 2"/>
          <p:cNvSpPr>
            <a:spLocks noGrp="1"/>
          </p:cNvSpPr>
          <p:nvPr>
            <p:ph idx="1"/>
          </p:nvPr>
        </p:nvSpPr>
        <p:spPr/>
        <p:txBody>
          <a:bodyPr>
            <a:normAutofit/>
          </a:bodyPr>
          <a:lstStyle/>
          <a:p>
            <a:r>
              <a:rPr lang="en-US" sz="2400" dirty="0" smtClean="0"/>
              <a:t>Dictionaries require more overhead then Lists, and finding a value without a key is expensive, but accessing with a key is very fast.</a:t>
            </a:r>
          </a:p>
          <a:p>
            <a:r>
              <a:rPr lang="en-US" sz="2400" dirty="0" smtClean="0"/>
              <a:t>Comes down to tradeoffs in</a:t>
            </a:r>
          </a:p>
          <a:p>
            <a:pPr lvl="1"/>
            <a:r>
              <a:rPr lang="en-US" sz="2000" dirty="0" smtClean="0"/>
              <a:t>Efficient memory usage</a:t>
            </a:r>
          </a:p>
          <a:p>
            <a:pPr lvl="1"/>
            <a:r>
              <a:rPr lang="en-US" sz="2000" dirty="0" smtClean="0"/>
              <a:t>Type of data to be stored</a:t>
            </a:r>
          </a:p>
          <a:p>
            <a:pPr lvl="1"/>
            <a:r>
              <a:rPr lang="en-US" sz="2000" dirty="0" smtClean="0"/>
              <a:t>Frequency of insert, update, delete</a:t>
            </a:r>
          </a:p>
          <a:p>
            <a:pPr lvl="1"/>
            <a:r>
              <a:rPr lang="en-US" sz="2000" dirty="0" smtClean="0"/>
              <a:t>Prevalent access paradigm (LIFO, FIFO, select by entry number, search on value)</a:t>
            </a:r>
          </a:p>
        </p:txBody>
      </p:sp>
    </p:spTree>
    <p:extLst>
      <p:ext uri="{BB962C8B-B14F-4D97-AF65-F5344CB8AC3E}">
        <p14:creationId xmlns:p14="http://schemas.microsoft.com/office/powerpoint/2010/main" val="2954422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600" dirty="0" smtClean="0"/>
              <a:t>Linked </a:t>
            </a:r>
            <a:r>
              <a:rPr lang="en-US" sz="3600" dirty="0" smtClean="0"/>
              <a:t>List</a:t>
            </a:r>
            <a:endParaRPr lang="en-US" sz="3600" dirty="0"/>
          </a:p>
        </p:txBody>
      </p:sp>
      <p:pic>
        <p:nvPicPr>
          <p:cNvPr id="4" name="Picture 3"/>
          <p:cNvPicPr>
            <a:picLocks noChangeAspect="1"/>
          </p:cNvPicPr>
          <p:nvPr/>
        </p:nvPicPr>
        <p:blipFill>
          <a:blip r:embed="rId2"/>
          <a:stretch>
            <a:fillRect/>
          </a:stretch>
        </p:blipFill>
        <p:spPr>
          <a:xfrm>
            <a:off x="43543" y="1371600"/>
            <a:ext cx="9056914" cy="4457700"/>
          </a:xfrm>
          <a:prstGeom prst="rect">
            <a:avLst/>
          </a:prstGeom>
        </p:spPr>
      </p:pic>
      <p:sp>
        <p:nvSpPr>
          <p:cNvPr id="5" name="Rectangle 4"/>
          <p:cNvSpPr/>
          <p:nvPr/>
        </p:nvSpPr>
        <p:spPr>
          <a:xfrm>
            <a:off x="1981200" y="4038600"/>
            <a:ext cx="76200" cy="76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72000" y="2605778"/>
            <a:ext cx="76200" cy="76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72200" y="3124200"/>
            <a:ext cx="76200" cy="76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381500" y="4463808"/>
            <a:ext cx="76200" cy="76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53400" y="3429000"/>
            <a:ext cx="76200" cy="762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5" idx="0"/>
            <a:endCxn id="11" idx="1"/>
          </p:cNvCxnSpPr>
          <p:nvPr/>
        </p:nvCxnSpPr>
        <p:spPr>
          <a:xfrm flipV="1">
            <a:off x="2019300" y="3162300"/>
            <a:ext cx="4152900" cy="87630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a:endCxn id="12" idx="0"/>
          </p:cNvCxnSpPr>
          <p:nvPr/>
        </p:nvCxnSpPr>
        <p:spPr>
          <a:xfrm flipH="1">
            <a:off x="4419600" y="3162300"/>
            <a:ext cx="1828800" cy="130150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1"/>
          </p:cNvCxnSpPr>
          <p:nvPr/>
        </p:nvCxnSpPr>
        <p:spPr>
          <a:xfrm flipV="1">
            <a:off x="4495800" y="3467100"/>
            <a:ext cx="3657600" cy="103480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0"/>
          </p:cNvCxnSpPr>
          <p:nvPr/>
        </p:nvCxnSpPr>
        <p:spPr>
          <a:xfrm flipH="1" flipV="1">
            <a:off x="4648200" y="2625846"/>
            <a:ext cx="3543300" cy="803154"/>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04800" y="121247"/>
            <a:ext cx="2590800" cy="1200329"/>
          </a:xfrm>
          <a:prstGeom prst="rect">
            <a:avLst/>
          </a:prstGeom>
          <a:solidFill>
            <a:srgbClr val="FFFF00"/>
          </a:solidFill>
          <a:ln>
            <a:solidFill>
              <a:srgbClr val="FFFF00"/>
            </a:solidFill>
          </a:ln>
        </p:spPr>
        <p:txBody>
          <a:bodyPr wrap="square" rtlCol="0">
            <a:spAutoFit/>
          </a:bodyPr>
          <a:lstStyle/>
          <a:p>
            <a:r>
              <a:rPr lang="en-US" dirty="0" smtClean="0"/>
              <a:t>Captain Kirk, your instructions start</a:t>
            </a:r>
          </a:p>
          <a:p>
            <a:r>
              <a:rPr lang="en-US" dirty="0" smtClean="0"/>
              <a:t>With a note </a:t>
            </a:r>
          </a:p>
          <a:p>
            <a:r>
              <a:rPr lang="en-US" b="1" dirty="0" smtClean="0"/>
              <a:t>[ on living room table]</a:t>
            </a:r>
            <a:endParaRPr lang="en-US" b="1" dirty="0"/>
          </a:p>
        </p:txBody>
      </p:sp>
    </p:spTree>
    <p:extLst>
      <p:ext uri="{BB962C8B-B14F-4D97-AF65-F5344CB8AC3E}">
        <p14:creationId xmlns:p14="http://schemas.microsoft.com/office/powerpoint/2010/main" val="1836485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1730</TotalTime>
  <Words>1568</Words>
  <Application>Microsoft Office PowerPoint</Application>
  <PresentationFormat>On-screen Show (4:3)</PresentationFormat>
  <Paragraphs>197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Consolas</vt:lpstr>
      <vt:lpstr>Office Theme</vt:lpstr>
      <vt:lpstr>Linked Lists</vt:lpstr>
      <vt:lpstr>We will cover</vt:lpstr>
      <vt:lpstr>Nested Classes – you know how to create a class</vt:lpstr>
      <vt:lpstr>Normally do not create classes inside of other classes</vt:lpstr>
      <vt:lpstr>Nested Classes</vt:lpstr>
      <vt:lpstr>Our Linked List</vt:lpstr>
      <vt:lpstr>Which data structure to store related information into?</vt:lpstr>
      <vt:lpstr>ADTs: store them in arrays, LL’s, Dictionaries?</vt:lpstr>
      <vt:lpstr>Linked List</vt:lpstr>
      <vt:lpstr>Linked List that stores integers</vt:lpstr>
      <vt:lpstr>Add 1st node to Linked List</vt:lpstr>
      <vt:lpstr>Add node to front of Linked List</vt:lpstr>
      <vt:lpstr>Remove node from front of Linked List</vt:lpstr>
      <vt:lpstr>PowerPoint Presentation</vt:lpstr>
      <vt:lpstr>PowerPoint Presentation</vt:lpstr>
      <vt:lpstr>Define Nested Class, class that defines the objects that are in the linked lists</vt:lpstr>
      <vt:lpstr>More of the IntLinkedList class def</vt:lpstr>
      <vt:lpstr>Method to remove the node from the front of the list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ADO.NET</dc:title>
  <dc:creator>Kurt Friedrich</dc:creator>
  <cp:lastModifiedBy>Kurt Friedrich</cp:lastModifiedBy>
  <cp:revision>138</cp:revision>
  <dcterms:created xsi:type="dcterms:W3CDTF">2013-01-27T23:57:48Z</dcterms:created>
  <dcterms:modified xsi:type="dcterms:W3CDTF">2018-04-17T18:57:26Z</dcterms:modified>
</cp:coreProperties>
</file>