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61a11461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61a11461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We can go over some of these algorithms at the end of the presentation if there is any interest (and why we determined that they would not work for out project)</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61a11461f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61a11461f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go over some of these algorithms at the end of the presentation if there is any interest (and why we determined that they would not work for out project)</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61a11461f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61a11461f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61a11461f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61a11461f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61a11461f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61a11461f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61a11461f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61a11461f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61a11461f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61a11461f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61a11461f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61a11461f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to know...</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61a11461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61a11461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61a11461f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61a11461f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61a11461f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61a11461f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Gold star: we did 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61a11461f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61a11461f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61a11461f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61a11461f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that we could find; doesn’t seem likely either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61a11461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61a11461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We can go over some of these algorithms at the end of the presentation if there is any interest (and why we determined that they would not work for out project)</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61a11461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61a11461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go over some of these algorithms at the end of the presentation if there is any interest (and why we determined that they would not work for out project)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61a11461f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61a11461f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We can go over some of these algorithms at the end of the presentation if there is any interest (and why we determined that they would not work for out project)</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youtube.com/watch?v=0ZxoPOfo_hc" TargetMode="External"/><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arp.povusers.org/DoubleBurstSelectionSor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cs-students.stanford.edu/~rashmi/projects/Sorting.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Double Ended</a:t>
            </a:r>
            <a:endParaRPr/>
          </a:p>
          <a:p>
            <a:pPr indent="0" lvl="0" marL="0" rtl="0" algn="l">
              <a:spcBef>
                <a:spcPts val="0"/>
              </a:spcBef>
              <a:spcAft>
                <a:spcPts val="0"/>
              </a:spcAft>
              <a:buNone/>
            </a:pPr>
            <a:r>
              <a:rPr lang="en"/>
              <a:t>Selection Sort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 Titus</a:t>
            </a:r>
            <a:endParaRPr/>
          </a:p>
          <a:p>
            <a:pPr indent="0" lvl="0" marL="0" rtl="0" algn="l">
              <a:spcBef>
                <a:spcPts val="0"/>
              </a:spcBef>
              <a:spcAft>
                <a:spcPts val="0"/>
              </a:spcAft>
              <a:buNone/>
            </a:pPr>
            <a:r>
              <a:rPr lang="en"/>
              <a:t>Sean Brittingham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a:t>
            </a:r>
            <a:endParaRPr/>
          </a:p>
        </p:txBody>
      </p:sp>
      <p:sp>
        <p:nvSpPr>
          <p:cNvPr id="193" name="Google Shape;193;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At first we developed some variations on the DES sort which we hoped to implement in parallel</a:t>
            </a:r>
            <a:endParaRPr sz="1400"/>
          </a:p>
          <a:p>
            <a:pPr indent="-317500" lvl="1" marL="914400" rtl="0" algn="l">
              <a:spcBef>
                <a:spcPts val="0"/>
              </a:spcBef>
              <a:spcAft>
                <a:spcPts val="0"/>
              </a:spcAft>
              <a:buSzPts val="1400"/>
              <a:buChar char="-"/>
            </a:pPr>
            <a:r>
              <a:rPr lang="en" sz="1400"/>
              <a:t>This was justified by attempting to calculate the time complexity of these new algorithms.</a:t>
            </a:r>
            <a:endParaRPr sz="1400"/>
          </a:p>
          <a:p>
            <a:pPr indent="-317500" lvl="1" marL="914400" rtl="0" algn="l">
              <a:spcBef>
                <a:spcPts val="0"/>
              </a:spcBef>
              <a:spcAft>
                <a:spcPts val="0"/>
              </a:spcAft>
              <a:buSzPts val="1400"/>
              <a:buChar char="-"/>
            </a:pPr>
            <a:r>
              <a:rPr lang="en" sz="1400"/>
              <a:t>In every case the ‘improved algorithm was determined to have the same or worse time</a:t>
            </a:r>
            <a:endParaRPr sz="1400"/>
          </a:p>
          <a:p>
            <a:pPr indent="-317500" lvl="1" marL="914400" rtl="0" algn="l">
              <a:spcBef>
                <a:spcPts val="0"/>
              </a:spcBef>
              <a:spcAft>
                <a:spcPts val="0"/>
              </a:spcAft>
              <a:buSzPts val="1400"/>
              <a:buChar char="-"/>
            </a:pPr>
            <a:r>
              <a:rPr lang="en" sz="1400"/>
              <a:t>The new algorithms also seemed to defy the spirit of the DES sort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a:t>
            </a:r>
            <a:endParaRPr/>
          </a:p>
        </p:txBody>
      </p:sp>
      <p:sp>
        <p:nvSpPr>
          <p:cNvPr id="199" name="Google Shape;199;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At first we developed some variations on the DES sort which we hoped to implement in parallel</a:t>
            </a:r>
            <a:endParaRPr sz="1400"/>
          </a:p>
          <a:p>
            <a:pPr indent="-317500" lvl="1" marL="914400" rtl="0" algn="l">
              <a:spcBef>
                <a:spcPts val="0"/>
              </a:spcBef>
              <a:spcAft>
                <a:spcPts val="0"/>
              </a:spcAft>
              <a:buSzPts val="1400"/>
              <a:buChar char="-"/>
            </a:pPr>
            <a:r>
              <a:rPr lang="en" sz="1400"/>
              <a:t>This was justified by attempting to calculate the time complexity of these new algorithms.</a:t>
            </a:r>
            <a:endParaRPr sz="1400"/>
          </a:p>
          <a:p>
            <a:pPr indent="-317500" lvl="1" marL="914400" rtl="0" algn="l">
              <a:spcBef>
                <a:spcPts val="0"/>
              </a:spcBef>
              <a:spcAft>
                <a:spcPts val="0"/>
              </a:spcAft>
              <a:buSzPts val="1400"/>
              <a:buChar char="-"/>
            </a:pPr>
            <a:r>
              <a:rPr lang="en" sz="1400"/>
              <a:t>In every case the ‘improved algorithm was determined to have the same or worse time</a:t>
            </a:r>
            <a:endParaRPr sz="1400"/>
          </a:p>
          <a:p>
            <a:pPr indent="-317500" lvl="1" marL="914400" rtl="0" algn="l">
              <a:spcBef>
                <a:spcPts val="0"/>
              </a:spcBef>
              <a:spcAft>
                <a:spcPts val="0"/>
              </a:spcAft>
              <a:buSzPts val="1400"/>
              <a:buChar char="-"/>
            </a:pPr>
            <a:r>
              <a:rPr lang="en" sz="1400"/>
              <a:t>The new algorithms also seemed to defy the spirit of the DES sort </a:t>
            </a:r>
            <a:endParaRPr sz="1400"/>
          </a:p>
          <a:p>
            <a:pPr indent="-317500" lvl="0" marL="457200" rtl="0" algn="l">
              <a:spcBef>
                <a:spcPts val="0"/>
              </a:spcBef>
              <a:spcAft>
                <a:spcPts val="0"/>
              </a:spcAft>
              <a:buSzPts val="1400"/>
              <a:buChar char="-"/>
            </a:pPr>
            <a:r>
              <a:rPr lang="en" sz="1400"/>
              <a:t>In the end we decided to implement an algorithm which was both simple and equivalent in terms of time complexity</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learned</a:t>
            </a:r>
            <a:endParaRPr/>
          </a:p>
        </p:txBody>
      </p:sp>
      <p:sp>
        <p:nvSpPr>
          <p:cNvPr id="205" name="Google Shape;205;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Double ended selection sort does not translate to parallel computing very well.</a:t>
            </a:r>
            <a:endParaRPr sz="1400"/>
          </a:p>
          <a:p>
            <a:pPr indent="-317500" lvl="1" marL="914400" rtl="0" algn="l">
              <a:spcBef>
                <a:spcPts val="0"/>
              </a:spcBef>
              <a:spcAft>
                <a:spcPts val="0"/>
              </a:spcAft>
              <a:buSzPts val="1400"/>
              <a:buChar char="-"/>
            </a:pPr>
            <a:r>
              <a:rPr lang="en" sz="1400"/>
              <a:t> Some of the variations we came up with </a:t>
            </a:r>
            <a:r>
              <a:rPr lang="en" sz="1400"/>
              <a:t>resembled merge sort which is an example of a serial sort algorithm</a:t>
            </a:r>
            <a:r>
              <a:rPr lang="en" sz="1400"/>
              <a:t> which easily works well in parallel computation</a:t>
            </a:r>
            <a:endParaRPr sz="1400"/>
          </a:p>
          <a:p>
            <a:pPr indent="0" lvl="0" marL="914400" rtl="0" algn="l">
              <a:spcBef>
                <a:spcPts val="1600"/>
              </a:spcBef>
              <a:spcAft>
                <a:spcPts val="16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learned</a:t>
            </a:r>
            <a:endParaRPr/>
          </a:p>
        </p:txBody>
      </p:sp>
      <p:sp>
        <p:nvSpPr>
          <p:cNvPr id="211" name="Google Shape;211;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Double ended selection sort does not translate to parallel computing very well.</a:t>
            </a:r>
            <a:endParaRPr sz="1400"/>
          </a:p>
          <a:p>
            <a:pPr indent="-317500" lvl="1" marL="914400" rtl="0" algn="l">
              <a:spcBef>
                <a:spcPts val="0"/>
              </a:spcBef>
              <a:spcAft>
                <a:spcPts val="0"/>
              </a:spcAft>
              <a:buSzPts val="1400"/>
              <a:buChar char="-"/>
            </a:pPr>
            <a:r>
              <a:rPr lang="en" sz="1400"/>
              <a:t> Some of the variations we came up with resembled merge sort which is an example of a serial sort algorithm which easily works well in parallel computation</a:t>
            </a:r>
            <a:endParaRPr sz="1400"/>
          </a:p>
          <a:p>
            <a:pPr indent="0" lvl="0" marL="91440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Many parallel sorting algorithms exist (although fewer than sequential ones)</a:t>
            </a:r>
            <a:endParaRPr sz="1400"/>
          </a:p>
          <a:p>
            <a:pPr indent="-317500" lvl="1" marL="914400" rtl="0" algn="l">
              <a:spcBef>
                <a:spcPts val="0"/>
              </a:spcBef>
              <a:spcAft>
                <a:spcPts val="0"/>
              </a:spcAft>
              <a:buSzPts val="1400"/>
              <a:buChar char="-"/>
            </a:pPr>
            <a:r>
              <a:rPr lang="en" sz="1400"/>
              <a:t>Examples include bingo sort, parallel quick sort, and brick sort</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a parallel sorting algorithm look like?</a:t>
            </a:r>
            <a:endParaRPr/>
          </a:p>
        </p:txBody>
      </p:sp>
      <p:pic>
        <p:nvPicPr>
          <p:cNvPr descr="This video is part of an online course, Intro to Parallel Programming. Check out the course here: https://www.udacity.com/course/cs344." id="217" name="Google Shape;217;p26" title="Sort - Intro to Parallel Programming">
            <a:hlinkClick r:id="rId3"/>
          </p:cNvPr>
          <p:cNvPicPr preferRelativeResize="0"/>
          <p:nvPr/>
        </p:nvPicPr>
        <p:blipFill>
          <a:blip r:embed="rId4">
            <a:alphaModFix/>
          </a:blip>
          <a:stretch>
            <a:fillRect/>
          </a:stretch>
        </p:blipFill>
        <p:spPr>
          <a:xfrm>
            <a:off x="2504513" y="1792475"/>
            <a:ext cx="4134976" cy="3145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notes of interest</a:t>
            </a:r>
            <a:endParaRPr/>
          </a:p>
        </p:txBody>
      </p:sp>
      <p:sp>
        <p:nvSpPr>
          <p:cNvPr id="223" name="Google Shape;223;p27"/>
          <p:cNvSpPr txBox="1"/>
          <p:nvPr>
            <p:ph idx="1" type="body"/>
          </p:nvPr>
        </p:nvSpPr>
        <p:spPr>
          <a:xfrm>
            <a:off x="1297500" y="1433200"/>
            <a:ext cx="7038900" cy="33648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How can you ensure a large array (5k, 50k, 100k, 1M, etc…) is truly random?</a:t>
            </a:r>
            <a:endParaRPr sz="1400"/>
          </a:p>
          <a:p>
            <a:pPr indent="-317500" lvl="1" marL="914400" rtl="0" algn="l">
              <a:spcBef>
                <a:spcPts val="0"/>
              </a:spcBef>
              <a:spcAft>
                <a:spcPts val="0"/>
              </a:spcAft>
              <a:buSzPts val="1400"/>
              <a:buChar char="-"/>
            </a:pPr>
            <a:r>
              <a:rPr lang="en" sz="1400"/>
              <a:t>We settled for sufficiently random</a:t>
            </a:r>
            <a:endParaRPr sz="1400"/>
          </a:p>
          <a:p>
            <a:pPr indent="-317500" lvl="1" marL="914400" rtl="0" algn="l">
              <a:spcBef>
                <a:spcPts val="0"/>
              </a:spcBef>
              <a:spcAft>
                <a:spcPts val="0"/>
              </a:spcAft>
              <a:buSzPts val="1400"/>
              <a:buChar char="-"/>
            </a:pPr>
            <a:r>
              <a:rPr lang="en" sz="1400"/>
              <a:t>Since array was </a:t>
            </a:r>
            <a:r>
              <a:rPr lang="en" sz="1400"/>
              <a:t>initialized</a:t>
            </a:r>
            <a:r>
              <a:rPr lang="en" sz="1400"/>
              <a:t> in worst case (descending order) any shuffling done to it was an improvement</a:t>
            </a:r>
            <a:endParaRPr sz="1400"/>
          </a:p>
          <a:p>
            <a:pPr indent="0" lvl="0" marL="1371600" rtl="0" algn="l">
              <a:spcBef>
                <a:spcPts val="1600"/>
              </a:spcBef>
              <a:spcAft>
                <a:spcPts val="1600"/>
              </a:spcAft>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notes of interest</a:t>
            </a:r>
            <a:endParaRPr/>
          </a:p>
        </p:txBody>
      </p:sp>
      <p:sp>
        <p:nvSpPr>
          <p:cNvPr id="229" name="Google Shape;229;p28"/>
          <p:cNvSpPr txBox="1"/>
          <p:nvPr>
            <p:ph idx="1" type="body"/>
          </p:nvPr>
        </p:nvSpPr>
        <p:spPr>
          <a:xfrm>
            <a:off x="1297500" y="1433200"/>
            <a:ext cx="7038900" cy="33648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How can you ensure a large array (5k, 50k, 100k, 1M, etc…) is truly random?</a:t>
            </a:r>
            <a:endParaRPr sz="1400"/>
          </a:p>
          <a:p>
            <a:pPr indent="-317500" lvl="1" marL="914400" rtl="0" algn="l">
              <a:spcBef>
                <a:spcPts val="0"/>
              </a:spcBef>
              <a:spcAft>
                <a:spcPts val="0"/>
              </a:spcAft>
              <a:buSzPts val="1400"/>
              <a:buChar char="-"/>
            </a:pPr>
            <a:r>
              <a:rPr lang="en" sz="1400"/>
              <a:t>We settled for sufficiently random</a:t>
            </a:r>
            <a:endParaRPr sz="1400"/>
          </a:p>
          <a:p>
            <a:pPr indent="-317500" lvl="1" marL="914400" rtl="0" algn="l">
              <a:spcBef>
                <a:spcPts val="0"/>
              </a:spcBef>
              <a:spcAft>
                <a:spcPts val="0"/>
              </a:spcAft>
              <a:buSzPts val="1400"/>
              <a:buChar char="-"/>
            </a:pPr>
            <a:r>
              <a:rPr lang="en" sz="1400"/>
              <a:t>Since array was initialized in worst case (descending order) any shuffling done to it was an improvement</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Real world uses (beyond the obvious):</a:t>
            </a:r>
            <a:endParaRPr sz="1400"/>
          </a:p>
          <a:p>
            <a:pPr indent="-317500" lvl="1" marL="914400" rtl="0" algn="l">
              <a:spcBef>
                <a:spcPts val="0"/>
              </a:spcBef>
              <a:spcAft>
                <a:spcPts val="0"/>
              </a:spcAft>
              <a:buSzPts val="1400"/>
              <a:buChar char="-"/>
            </a:pPr>
            <a:r>
              <a:rPr lang="en" sz="1400"/>
              <a:t>“O(n log n) sorting algorithms usually perform very poorly when the amount of data to be sorted is very small (eg. 10-20 items). For example with 10 items to sort, insertion sort can be severl times faster than for example quicksort.”</a:t>
            </a:r>
            <a:endParaRPr sz="1400"/>
          </a:p>
          <a:p>
            <a:pPr indent="-317500" lvl="2" marL="1371600" rtl="0" algn="l">
              <a:spcBef>
                <a:spcPts val="0"/>
              </a:spcBef>
              <a:spcAft>
                <a:spcPts val="0"/>
              </a:spcAft>
              <a:buSzPts val="1400"/>
              <a:buChar char="-"/>
            </a:pPr>
            <a:r>
              <a:rPr lang="en" sz="1400" u="sng">
                <a:solidFill>
                  <a:schemeClr val="hlink"/>
                </a:solidFill>
                <a:hlinkClick r:id="rId3"/>
              </a:rPr>
              <a:t>Juha Nieminen</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notes of interest</a:t>
            </a:r>
            <a:endParaRPr/>
          </a:p>
        </p:txBody>
      </p:sp>
      <p:sp>
        <p:nvSpPr>
          <p:cNvPr id="235" name="Google Shape;235;p29"/>
          <p:cNvSpPr txBox="1"/>
          <p:nvPr>
            <p:ph idx="1" type="body"/>
          </p:nvPr>
        </p:nvSpPr>
        <p:spPr>
          <a:xfrm>
            <a:off x="1297500" y="15867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Selection Sort: It yields a 60% performance improvement over the bubble sort, but the insertion sort is over twice as fast as the bubble sort and is just as easy to implement as the selection sort. In short, there really isn’t any reason to use the selection sort - use the insertion sort instead. “</a:t>
            </a:r>
            <a:endParaRPr/>
          </a:p>
          <a:p>
            <a:pPr indent="-298450" lvl="2" marL="1371600" rtl="0" algn="l">
              <a:spcBef>
                <a:spcPts val="1600"/>
              </a:spcBef>
              <a:spcAft>
                <a:spcPts val="0"/>
              </a:spcAft>
              <a:buSzPts val="1100"/>
              <a:buChar char="-"/>
            </a:pPr>
            <a:r>
              <a:rPr lang="en" u="sng">
                <a:solidFill>
                  <a:schemeClr val="hlink"/>
                </a:solidFill>
                <a:hlinkClick r:id="rId3"/>
              </a:rPr>
              <a:t>Rashmi Raj “Analysis of Algorithms”</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set out to do two things:</a:t>
            </a:r>
            <a:endParaRPr sz="1400"/>
          </a:p>
          <a:p>
            <a:pPr indent="0" lvl="0" marL="0" rtl="0" algn="l">
              <a:spcBef>
                <a:spcPts val="1600"/>
              </a:spcBef>
              <a:spcAft>
                <a:spcPts val="1600"/>
              </a:spcAft>
              <a:buNone/>
            </a:pPr>
            <a:r>
              <a:rPr lang="en" sz="1400"/>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set out to do two things:</a:t>
            </a:r>
            <a:endParaRPr sz="1400"/>
          </a:p>
          <a:p>
            <a:pPr indent="0" lvl="0" marL="0" rtl="0" algn="l">
              <a:spcBef>
                <a:spcPts val="1600"/>
              </a:spcBef>
              <a:spcAft>
                <a:spcPts val="0"/>
              </a:spcAft>
              <a:buNone/>
            </a:pPr>
            <a:r>
              <a:rPr lang="en" sz="1400"/>
              <a:t>	1: Implement the double ended selection sort algorithm in parallel</a:t>
            </a:r>
            <a:endParaRPr sz="1400"/>
          </a:p>
          <a:p>
            <a:pPr indent="0" lvl="0" marL="0" rtl="0" algn="l">
              <a:spcBef>
                <a:spcPts val="1600"/>
              </a:spcBef>
              <a:spcAft>
                <a:spcPts val="0"/>
              </a:spcAft>
              <a:buNone/>
            </a:pPr>
            <a:r>
              <a:rPr lang="en" sz="1400"/>
              <a:t>		-Specifically to have a thread run each end of the algorithm</a:t>
            </a:r>
            <a:endParaRPr sz="1400"/>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set out to do two things:</a:t>
            </a:r>
            <a:endParaRPr sz="1400"/>
          </a:p>
          <a:p>
            <a:pPr indent="0" lvl="0" marL="0" rtl="0" algn="l">
              <a:spcBef>
                <a:spcPts val="1600"/>
              </a:spcBef>
              <a:spcAft>
                <a:spcPts val="0"/>
              </a:spcAft>
              <a:buNone/>
            </a:pPr>
            <a:r>
              <a:rPr lang="en" sz="1400"/>
              <a:t>	1: Implement the double ended selection sort algorithm in parallel</a:t>
            </a:r>
            <a:endParaRPr sz="1400"/>
          </a:p>
          <a:p>
            <a:pPr indent="0" lvl="0" marL="0" rtl="0" algn="l">
              <a:spcBef>
                <a:spcPts val="1600"/>
              </a:spcBef>
              <a:spcAft>
                <a:spcPts val="0"/>
              </a:spcAft>
              <a:buNone/>
            </a:pPr>
            <a:r>
              <a:rPr lang="en" sz="1400"/>
              <a:t>		-Specifically to have a thread run each end of the algorithm</a:t>
            </a:r>
            <a:endParaRPr sz="1400"/>
          </a:p>
          <a:p>
            <a:pPr indent="0" lvl="0" marL="0" rtl="0" algn="l">
              <a:spcBef>
                <a:spcPts val="1600"/>
              </a:spcBef>
              <a:spcAft>
                <a:spcPts val="1600"/>
              </a:spcAft>
              <a:buNone/>
            </a:pPr>
            <a:r>
              <a:rPr lang="en" sz="1400"/>
              <a:t>	</a:t>
            </a:r>
            <a:endParaRPr/>
          </a:p>
        </p:txBody>
      </p:sp>
      <p:sp>
        <p:nvSpPr>
          <p:cNvPr id="154" name="Google Shape;154;p16"/>
          <p:cNvSpPr/>
          <p:nvPr/>
        </p:nvSpPr>
        <p:spPr>
          <a:xfrm>
            <a:off x="539175" y="1980000"/>
            <a:ext cx="511200" cy="488400"/>
          </a:xfrm>
          <a:prstGeom prst="star5">
            <a:avLst>
              <a:gd fmla="val 19098" name="adj"/>
              <a:gd fmla="val 105146" name="hf"/>
              <a:gd fmla="val 110557" name="vf"/>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set out to do two things:</a:t>
            </a:r>
            <a:endParaRPr sz="1400"/>
          </a:p>
          <a:p>
            <a:pPr indent="0" lvl="0" marL="0" rtl="0" algn="l">
              <a:spcBef>
                <a:spcPts val="1600"/>
              </a:spcBef>
              <a:spcAft>
                <a:spcPts val="0"/>
              </a:spcAft>
              <a:buNone/>
            </a:pPr>
            <a:r>
              <a:rPr lang="en" sz="1400"/>
              <a:t>	1: Implement the double ended selection sort algorithm in parallel</a:t>
            </a:r>
            <a:endParaRPr sz="1400"/>
          </a:p>
          <a:p>
            <a:pPr indent="0" lvl="0" marL="0" rtl="0" algn="l">
              <a:spcBef>
                <a:spcPts val="1600"/>
              </a:spcBef>
              <a:spcAft>
                <a:spcPts val="0"/>
              </a:spcAft>
              <a:buNone/>
            </a:pPr>
            <a:r>
              <a:rPr lang="en" sz="1400"/>
              <a:t>		-Specifically to have a thread run each end of the algorithm</a:t>
            </a:r>
            <a:endParaRPr sz="1400"/>
          </a:p>
          <a:p>
            <a:pPr indent="0" lvl="0" marL="0" rtl="0" algn="l">
              <a:spcBef>
                <a:spcPts val="1600"/>
              </a:spcBef>
              <a:spcAft>
                <a:spcPts val="0"/>
              </a:spcAft>
              <a:buNone/>
            </a:pPr>
            <a:r>
              <a:rPr lang="en" sz="1400"/>
              <a:t>	</a:t>
            </a:r>
            <a:r>
              <a:rPr lang="en" sz="1400"/>
              <a:t>2: Answer the question: “Could we create an algorithm for a  parallel DES sort which  would perform faster than a serial DES sort?”</a:t>
            </a:r>
            <a:endParaRPr sz="1400"/>
          </a:p>
          <a:p>
            <a:pPr indent="0" lvl="0" marL="0" rtl="0" algn="l">
              <a:spcBef>
                <a:spcPts val="1600"/>
              </a:spcBef>
              <a:spcAft>
                <a:spcPts val="1600"/>
              </a:spcAft>
              <a:buNone/>
            </a:pPr>
            <a:r>
              <a:t/>
            </a:r>
            <a:endParaRPr/>
          </a:p>
        </p:txBody>
      </p:sp>
      <p:sp>
        <p:nvSpPr>
          <p:cNvPr id="161" name="Google Shape;161;p17"/>
          <p:cNvSpPr/>
          <p:nvPr/>
        </p:nvSpPr>
        <p:spPr>
          <a:xfrm>
            <a:off x="539175" y="1980000"/>
            <a:ext cx="511200" cy="488400"/>
          </a:xfrm>
          <a:prstGeom prst="star5">
            <a:avLst>
              <a:gd fmla="val 19098" name="adj"/>
              <a:gd fmla="val 105146" name="hf"/>
              <a:gd fmla="val 110557" name="vf"/>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set out to do two things:</a:t>
            </a:r>
            <a:endParaRPr sz="1400"/>
          </a:p>
          <a:p>
            <a:pPr indent="0" lvl="0" marL="0" rtl="0" algn="l">
              <a:spcBef>
                <a:spcPts val="1600"/>
              </a:spcBef>
              <a:spcAft>
                <a:spcPts val="0"/>
              </a:spcAft>
              <a:buNone/>
            </a:pPr>
            <a:r>
              <a:rPr lang="en" sz="1400"/>
              <a:t>	1: Implement the double ended selection sort algorithm in parallel</a:t>
            </a:r>
            <a:endParaRPr sz="1400"/>
          </a:p>
          <a:p>
            <a:pPr indent="0" lvl="0" marL="0" rtl="0" algn="l">
              <a:spcBef>
                <a:spcPts val="1600"/>
              </a:spcBef>
              <a:spcAft>
                <a:spcPts val="0"/>
              </a:spcAft>
              <a:buNone/>
            </a:pPr>
            <a:r>
              <a:rPr lang="en" sz="1400"/>
              <a:t>		-Specifically to have a thread run each end of the algorithm</a:t>
            </a:r>
            <a:endParaRPr sz="1400"/>
          </a:p>
          <a:p>
            <a:pPr indent="0" lvl="0" marL="0" rtl="0" algn="l">
              <a:spcBef>
                <a:spcPts val="1600"/>
              </a:spcBef>
              <a:spcAft>
                <a:spcPts val="0"/>
              </a:spcAft>
              <a:buNone/>
            </a:pPr>
            <a:r>
              <a:rPr lang="en" sz="1400"/>
              <a:t>	2: Answer the question: “Could we create an algorithm for a  parallel DES sort which  would perform faster than a serial DES sort?”</a:t>
            </a:r>
            <a:endParaRPr sz="1400"/>
          </a:p>
          <a:p>
            <a:pPr indent="0" lvl="0" marL="0" rtl="0" algn="l">
              <a:spcBef>
                <a:spcPts val="1600"/>
              </a:spcBef>
              <a:spcAft>
                <a:spcPts val="1600"/>
              </a:spcAft>
              <a:buNone/>
            </a:pPr>
            <a:r>
              <a:t/>
            </a:r>
            <a:endParaRPr/>
          </a:p>
        </p:txBody>
      </p:sp>
      <p:sp>
        <p:nvSpPr>
          <p:cNvPr id="168" name="Google Shape;168;p18"/>
          <p:cNvSpPr/>
          <p:nvPr/>
        </p:nvSpPr>
        <p:spPr>
          <a:xfrm>
            <a:off x="539175" y="1980000"/>
            <a:ext cx="511200" cy="488400"/>
          </a:xfrm>
          <a:prstGeom prst="star5">
            <a:avLst>
              <a:gd fmla="val 19098" name="adj"/>
              <a:gd fmla="val 105146" name="hf"/>
              <a:gd fmla="val 110557" name="vf"/>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539175" y="3009250"/>
            <a:ext cx="511200" cy="4884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a:t>
            </a:r>
            <a:endParaRPr/>
          </a:p>
        </p:txBody>
      </p:sp>
      <p:sp>
        <p:nvSpPr>
          <p:cNvPr id="175" name="Google Shape;175;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At first we developed some variations on the DES sort which we hoped to implement in parallel.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a:t>
            </a:r>
            <a:endParaRPr/>
          </a:p>
        </p:txBody>
      </p:sp>
      <p:sp>
        <p:nvSpPr>
          <p:cNvPr id="181" name="Google Shape;181;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At first we developed some variations on the DES sort which we hoped to implement in parallel. </a:t>
            </a:r>
            <a:endParaRPr sz="1400"/>
          </a:p>
          <a:p>
            <a:pPr indent="-317500" lvl="1" marL="914400" rtl="0" algn="l">
              <a:spcBef>
                <a:spcPts val="0"/>
              </a:spcBef>
              <a:spcAft>
                <a:spcPts val="0"/>
              </a:spcAft>
              <a:buSzPts val="1400"/>
              <a:buChar char="-"/>
            </a:pPr>
            <a:r>
              <a:rPr lang="en" sz="1400"/>
              <a:t>This was justified by attempting to calculate the time complexity of these new algorithms.</a:t>
            </a:r>
            <a:endParaRPr sz="1400"/>
          </a:p>
          <a:p>
            <a:pPr indent="45720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a:t>
            </a:r>
            <a:endParaRPr/>
          </a:p>
        </p:txBody>
      </p:sp>
      <p:sp>
        <p:nvSpPr>
          <p:cNvPr id="187" name="Google Shape;187;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At first we developed some variations on the DES sort which we hoped to implement in parallel. </a:t>
            </a:r>
            <a:endParaRPr sz="1400"/>
          </a:p>
          <a:p>
            <a:pPr indent="-317500" lvl="0" marL="914400" rtl="0" algn="l">
              <a:spcBef>
                <a:spcPts val="0"/>
              </a:spcBef>
              <a:spcAft>
                <a:spcPts val="0"/>
              </a:spcAft>
              <a:buSzPts val="1400"/>
              <a:buChar char="-"/>
            </a:pPr>
            <a:r>
              <a:rPr lang="en" sz="1400"/>
              <a:t>This was justified by attempting to calculate the time complexity of these new algorithms.</a:t>
            </a:r>
            <a:endParaRPr sz="1400"/>
          </a:p>
          <a:p>
            <a:pPr indent="-317500" lvl="0" marL="914400" rtl="0" algn="l">
              <a:spcBef>
                <a:spcPts val="0"/>
              </a:spcBef>
              <a:spcAft>
                <a:spcPts val="0"/>
              </a:spcAft>
              <a:buSzPts val="1400"/>
              <a:buChar char="-"/>
            </a:pPr>
            <a:r>
              <a:rPr lang="en" sz="1400"/>
              <a:t>In every case the ‘improved algorithm was determined to have the same or worse time</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