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20931188" cy="29814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115" autoAdjust="0"/>
  </p:normalViewPr>
  <p:slideViewPr>
    <p:cSldViewPr snapToGrid="0">
      <p:cViewPr varScale="1">
        <p:scale>
          <a:sx n="36" d="100"/>
          <a:sy n="36" d="100"/>
        </p:scale>
        <p:origin x="4002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8275" y="2243138"/>
            <a:ext cx="7889875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2857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167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0476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8275" y="2243138"/>
            <a:ext cx="7889875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4725" y="3542375"/>
            <a:ext cx="13141082" cy="11221124"/>
          </a:xfrm>
        </p:spPr>
        <p:txBody>
          <a:bodyPr bIns="0" anchor="b">
            <a:normAutofit/>
          </a:bodyPr>
          <a:lstStyle>
            <a:lvl1pPr algn="l">
              <a:defRPr sz="12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4725" y="15591253"/>
            <a:ext cx="13141082" cy="4316468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742" b="0" cap="all" baseline="0">
                <a:solidFill>
                  <a:schemeClr val="tx1"/>
                </a:solidFill>
              </a:defRPr>
            </a:lvl1pPr>
            <a:lvl2pPr marL="802009" indent="0" algn="ctr">
              <a:buNone/>
              <a:defRPr sz="3508"/>
            </a:lvl2pPr>
            <a:lvl3pPr marL="1604018" indent="0" algn="ctr">
              <a:buNone/>
              <a:defRPr sz="3158"/>
            </a:lvl3pPr>
            <a:lvl4pPr marL="2406026" indent="0" algn="ctr">
              <a:buNone/>
              <a:defRPr sz="2807"/>
            </a:lvl4pPr>
            <a:lvl5pPr marL="3208035" indent="0" algn="ctr">
              <a:buNone/>
              <a:defRPr sz="2807"/>
            </a:lvl5pPr>
            <a:lvl6pPr marL="4010044" indent="0" algn="ctr">
              <a:buNone/>
              <a:defRPr sz="2807"/>
            </a:lvl6pPr>
            <a:lvl7pPr marL="4812053" indent="0" algn="ctr">
              <a:buNone/>
              <a:defRPr sz="2807"/>
            </a:lvl7pPr>
            <a:lvl8pPr marL="5614062" indent="0" algn="ctr">
              <a:buNone/>
              <a:defRPr sz="2807"/>
            </a:lvl8pPr>
            <a:lvl9pPr marL="6416070" indent="0" algn="ctr">
              <a:buNone/>
              <a:defRPr sz="28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04724" y="1453989"/>
            <a:ext cx="7218494" cy="1365208"/>
          </a:xfrm>
        </p:spPr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5612" y="3527688"/>
            <a:ext cx="1875801" cy="2223437"/>
          </a:xfrm>
        </p:spPr>
        <p:txBody>
          <a:bodyPr/>
          <a:lstStyle/>
          <a:p>
            <a:pPr>
              <a:defRPr/>
            </a:pPr>
            <a:fld id="{BDA48930-C9FB-407B-A8A7-DD510EEEBF6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04725" y="15579493"/>
            <a:ext cx="1314108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85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3376166" y="8155407"/>
            <a:ext cx="15369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671EA8-357C-4D94-8FAB-0A80CD27D2E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91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180500" y="3527695"/>
            <a:ext cx="2579858" cy="2057470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6166" y="3527695"/>
            <a:ext cx="12398672" cy="20574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B0EF4D-1339-4BAE-BE58-73852D239BF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180499" y="3527695"/>
            <a:ext cx="0" cy="2057470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60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83949-5D3C-4274-A33B-89FC3BFCC23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76166" y="8155407"/>
            <a:ext cx="15369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63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165" y="7753802"/>
            <a:ext cx="13137544" cy="8335824"/>
          </a:xfrm>
        </p:spPr>
        <p:txBody>
          <a:bodyPr anchor="b">
            <a:normAutofit/>
          </a:bodyPr>
          <a:lstStyle>
            <a:lvl1pPr algn="l"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6167" y="16805415"/>
            <a:ext cx="13137544" cy="4472363"/>
          </a:xfrm>
        </p:spPr>
        <p:txBody>
          <a:bodyPr tIns="91440">
            <a:normAutofit/>
          </a:bodyPr>
          <a:lstStyle>
            <a:lvl1pPr marL="0" indent="0" algn="l">
              <a:buNone/>
              <a:defRPr sz="4210">
                <a:solidFill>
                  <a:schemeClr val="tx1"/>
                </a:solidFill>
              </a:defRPr>
            </a:lvl1pPr>
            <a:lvl2pPr marL="802009" indent="0">
              <a:buNone/>
              <a:defRPr sz="3508">
                <a:solidFill>
                  <a:schemeClr val="tx1">
                    <a:tint val="75000"/>
                  </a:schemeClr>
                </a:solidFill>
              </a:defRPr>
            </a:lvl2pPr>
            <a:lvl3pPr marL="1604018" indent="0">
              <a:buNone/>
              <a:defRPr sz="3158">
                <a:solidFill>
                  <a:schemeClr val="tx1">
                    <a:tint val="75000"/>
                  </a:schemeClr>
                </a:solidFill>
              </a:defRPr>
            </a:lvl3pPr>
            <a:lvl4pPr marL="240602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4pPr>
            <a:lvl5pPr marL="3208035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5pPr>
            <a:lvl6pPr marL="4010044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6pPr>
            <a:lvl7pPr marL="4812053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7pPr>
            <a:lvl8pPr marL="561406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8pPr>
            <a:lvl9pPr marL="6416070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8D1C8-8C22-4488-AC77-A1C2BF56B4B8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376165" y="16800066"/>
            <a:ext cx="1313754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2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166" y="3553815"/>
            <a:ext cx="15369641" cy="4677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6164" y="8892087"/>
            <a:ext cx="7311065" cy="15177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5253" y="8892089"/>
            <a:ext cx="7310553" cy="151777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F80C8-5493-452F-8EAC-FBF3D234871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76166" y="8155407"/>
            <a:ext cx="15369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8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3376166" y="8155407"/>
            <a:ext cx="15369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165" y="3550610"/>
            <a:ext cx="15369643" cy="4663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6165" y="8916876"/>
            <a:ext cx="7310819" cy="3540801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146" b="0" cap="all" baseline="0">
                <a:solidFill>
                  <a:schemeClr val="accent1"/>
                </a:solidFill>
              </a:defRPr>
            </a:lvl1pPr>
            <a:lvl2pPr marL="802009" indent="0">
              <a:buNone/>
              <a:defRPr sz="3508" b="1"/>
            </a:lvl2pPr>
            <a:lvl3pPr marL="1604018" indent="0">
              <a:buNone/>
              <a:defRPr sz="3158" b="1"/>
            </a:lvl3pPr>
            <a:lvl4pPr marL="2406026" indent="0">
              <a:buNone/>
              <a:defRPr sz="2807" b="1"/>
            </a:lvl4pPr>
            <a:lvl5pPr marL="3208035" indent="0">
              <a:buNone/>
              <a:defRPr sz="2807" b="1"/>
            </a:lvl5pPr>
            <a:lvl6pPr marL="4010044" indent="0">
              <a:buNone/>
              <a:defRPr sz="2807" b="1"/>
            </a:lvl6pPr>
            <a:lvl7pPr marL="4812053" indent="0">
              <a:buNone/>
              <a:defRPr sz="2807" b="1"/>
            </a:lvl7pPr>
            <a:lvl8pPr marL="5614062" indent="0">
              <a:buNone/>
              <a:defRPr sz="2807" b="1"/>
            </a:lvl8pPr>
            <a:lvl9pPr marL="6416070" indent="0">
              <a:buNone/>
              <a:defRPr sz="2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6165" y="12469939"/>
            <a:ext cx="7310819" cy="11676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435253" y="8932127"/>
            <a:ext cx="7310553" cy="354209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146" b="0" cap="all" baseline="0">
                <a:solidFill>
                  <a:schemeClr val="accent1"/>
                </a:solidFill>
              </a:defRPr>
            </a:lvl1pPr>
            <a:lvl2pPr marL="802009" indent="0">
              <a:buNone/>
              <a:defRPr sz="3508" b="1"/>
            </a:lvl2pPr>
            <a:lvl3pPr marL="1604018" indent="0">
              <a:buNone/>
              <a:defRPr sz="3158" b="1"/>
            </a:lvl3pPr>
            <a:lvl4pPr marL="2406026" indent="0">
              <a:buNone/>
              <a:defRPr sz="2807" b="1"/>
            </a:lvl4pPr>
            <a:lvl5pPr marL="3208035" indent="0">
              <a:buNone/>
              <a:defRPr sz="2807" b="1"/>
            </a:lvl5pPr>
            <a:lvl6pPr marL="4010044" indent="0">
              <a:buNone/>
              <a:defRPr sz="2807" b="1"/>
            </a:lvl6pPr>
            <a:lvl7pPr marL="4812053" indent="0">
              <a:buNone/>
              <a:defRPr sz="2807" b="1"/>
            </a:lvl7pPr>
            <a:lvl8pPr marL="5614062" indent="0">
              <a:buNone/>
              <a:defRPr sz="2807" b="1"/>
            </a:lvl8pPr>
            <a:lvl9pPr marL="6416070" indent="0">
              <a:buNone/>
              <a:defRPr sz="2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435253" y="12457669"/>
            <a:ext cx="7310553" cy="11644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56243-3619-405D-A723-0537E891641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3376166" y="8155407"/>
            <a:ext cx="15369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338D8-6D27-45E9-99C3-391E0805375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8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C664E7-72CE-4CA1-9E28-C02BC7E12CE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62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759" y="3527690"/>
            <a:ext cx="5674028" cy="9921646"/>
          </a:xfrm>
        </p:spPr>
        <p:txBody>
          <a:bodyPr anchor="b">
            <a:normAutofit/>
          </a:bodyPr>
          <a:lstStyle>
            <a:lvl1pPr algn="l">
              <a:defRPr sz="5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2123" y="3527692"/>
            <a:ext cx="8953683" cy="2057001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65761" y="14153140"/>
            <a:ext cx="5677346" cy="9926344"/>
          </a:xfrm>
        </p:spPr>
        <p:txBody>
          <a:bodyPr>
            <a:normAutofit/>
          </a:bodyPr>
          <a:lstStyle>
            <a:lvl1pPr marL="0" indent="0" algn="l">
              <a:buNone/>
              <a:defRPr sz="3742"/>
            </a:lvl1pPr>
            <a:lvl2pPr marL="802009" indent="0">
              <a:buNone/>
              <a:defRPr sz="2456"/>
            </a:lvl2pPr>
            <a:lvl3pPr marL="1604018" indent="0">
              <a:buNone/>
              <a:defRPr sz="2105"/>
            </a:lvl3pPr>
            <a:lvl4pPr marL="2406026" indent="0">
              <a:buNone/>
              <a:defRPr sz="1754"/>
            </a:lvl4pPr>
            <a:lvl5pPr marL="3208035" indent="0">
              <a:buNone/>
              <a:defRPr sz="1754"/>
            </a:lvl5pPr>
            <a:lvl6pPr marL="4010044" indent="0">
              <a:buNone/>
              <a:defRPr sz="1754"/>
            </a:lvl6pPr>
            <a:lvl7pPr marL="4812053" indent="0">
              <a:buNone/>
              <a:defRPr sz="1754"/>
            </a:lvl7pPr>
            <a:lvl8pPr marL="5614062" indent="0">
              <a:buNone/>
              <a:defRPr sz="1754"/>
            </a:lvl8pPr>
            <a:lvl9pPr marL="6416070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DA278-8B34-45DF-9A4D-C477DDE09AB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372089" y="14153133"/>
            <a:ext cx="56677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96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686262" y="2128921"/>
            <a:ext cx="8212744" cy="2273471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7703" y="4987114"/>
            <a:ext cx="7589542" cy="8082537"/>
          </a:xfrm>
        </p:spPr>
        <p:txBody>
          <a:bodyPr anchor="b">
            <a:normAutofit/>
          </a:bodyPr>
          <a:lstStyle>
            <a:lvl1pPr>
              <a:defRPr sz="74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91633" y="4956341"/>
            <a:ext cx="5227412" cy="17070908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5613"/>
            </a:lvl1pPr>
            <a:lvl2pPr marL="802009" indent="0">
              <a:buNone/>
              <a:defRPr sz="4912"/>
            </a:lvl2pPr>
            <a:lvl3pPr marL="1604018" indent="0">
              <a:buNone/>
              <a:defRPr sz="4210"/>
            </a:lvl3pPr>
            <a:lvl4pPr marL="2406026" indent="0">
              <a:buNone/>
              <a:defRPr sz="3508"/>
            </a:lvl4pPr>
            <a:lvl5pPr marL="3208035" indent="0">
              <a:buNone/>
              <a:defRPr sz="3508"/>
            </a:lvl5pPr>
            <a:lvl6pPr marL="4010044" indent="0">
              <a:buNone/>
              <a:defRPr sz="3508"/>
            </a:lvl6pPr>
            <a:lvl7pPr marL="4812053" indent="0">
              <a:buNone/>
              <a:defRPr sz="3508"/>
            </a:lvl7pPr>
            <a:lvl8pPr marL="5614062" indent="0">
              <a:buNone/>
              <a:defRPr sz="3508"/>
            </a:lvl8pPr>
            <a:lvl9pPr marL="6416070" indent="0">
              <a:buNone/>
              <a:defRPr sz="35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6167" y="13890428"/>
            <a:ext cx="7578669" cy="8847078"/>
          </a:xfrm>
        </p:spPr>
        <p:txBody>
          <a:bodyPr>
            <a:normAutofit/>
          </a:bodyPr>
          <a:lstStyle>
            <a:lvl1pPr marL="0" indent="0" algn="l">
              <a:buNone/>
              <a:defRPr sz="4210"/>
            </a:lvl1pPr>
            <a:lvl2pPr marL="802009" indent="0">
              <a:buNone/>
              <a:defRPr sz="2456"/>
            </a:lvl2pPr>
            <a:lvl3pPr marL="1604018" indent="0">
              <a:buNone/>
              <a:defRPr sz="2105"/>
            </a:lvl3pPr>
            <a:lvl4pPr marL="2406026" indent="0">
              <a:buNone/>
              <a:defRPr sz="1754"/>
            </a:lvl4pPr>
            <a:lvl5pPr marL="3208035" indent="0">
              <a:buNone/>
              <a:defRPr sz="1754"/>
            </a:lvl5pPr>
            <a:lvl6pPr marL="4010044" indent="0">
              <a:buNone/>
              <a:defRPr sz="1754"/>
            </a:lvl6pPr>
            <a:lvl7pPr marL="4812053" indent="0">
              <a:buNone/>
              <a:defRPr sz="1754"/>
            </a:lvl7pPr>
            <a:lvl8pPr marL="5614062" indent="0">
              <a:buNone/>
              <a:defRPr sz="1754"/>
            </a:lvl8pPr>
            <a:lvl9pPr marL="6416070" indent="0">
              <a:buNone/>
              <a:defRPr sz="17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360197" y="24150940"/>
            <a:ext cx="7607049" cy="1413432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2224" y="1406890"/>
            <a:ext cx="7605021" cy="141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C1F58-64B1-45ED-85F5-FFBBC03AAB1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70996" y="13879889"/>
            <a:ext cx="75827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8900026"/>
            <a:ext cx="21386800" cy="1801221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26912237"/>
            <a:ext cx="21386802" cy="342063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26938170"/>
            <a:ext cx="21386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6166" y="3552181"/>
            <a:ext cx="15369641" cy="46326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6166" y="8900023"/>
            <a:ext cx="15369641" cy="1523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6634" y="1458678"/>
            <a:ext cx="5539172" cy="1365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6165" y="1453989"/>
            <a:ext cx="9435087" cy="1365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35" y="3527688"/>
            <a:ext cx="1861161" cy="222343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6549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88256243-3619-405D-A723-0537E891641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202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604018" rtl="0" eaLnBrk="1" latinLnBrk="0" hangingPunct="1">
        <a:lnSpc>
          <a:spcPct val="90000"/>
        </a:lnSpc>
        <a:spcBef>
          <a:spcPct val="0"/>
        </a:spcBef>
        <a:buNone/>
        <a:defRPr sz="7484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534673" indent="-534673" algn="l" defTabSz="1604018" rtl="0" eaLnBrk="1" latinLnBrk="0" hangingPunct="1">
        <a:lnSpc>
          <a:spcPct val="120000"/>
        </a:lnSpc>
        <a:spcBef>
          <a:spcPts val="233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4678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604018" indent="-534673" algn="l" defTabSz="1604018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742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673363" indent="-534673" algn="l" defTabSz="1604018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74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742708" indent="-534673" algn="l" defTabSz="1604018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3274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812053" indent="-534673" algn="l" defTabSz="1604018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881398" indent="-534673" algn="l" defTabSz="2138690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7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6950743" indent="-534673" algn="l" defTabSz="2138690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7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8020088" indent="-534673" algn="l" defTabSz="2138690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9089433" indent="-534673" algn="l" defTabSz="2138690" rtl="0" eaLnBrk="1" latinLnBrk="0" hangingPunct="1">
        <a:lnSpc>
          <a:spcPct val="120000"/>
        </a:lnSpc>
        <a:spcBef>
          <a:spcPts val="1169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807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1pPr>
      <a:lvl2pPr marL="802009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2pPr>
      <a:lvl3pPr marL="1604018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3pPr>
      <a:lvl4pPr marL="2406026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4pPr>
      <a:lvl5pPr marL="3208035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5pPr>
      <a:lvl6pPr marL="4010044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6pPr>
      <a:lvl7pPr marL="4812053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7pPr>
      <a:lvl8pPr marL="5614062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8pPr>
      <a:lvl9pPr marL="6416070" algn="l" defTabSz="1604018" rtl="0" eaLnBrk="1" latinLnBrk="0" hangingPunct="1">
        <a:defRPr sz="31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d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1108F5-BD72-1522-34D1-6EF68753E6D1}"/>
              </a:ext>
            </a:extLst>
          </p:cNvPr>
          <p:cNvCxnSpPr>
            <a:cxnSpLocks/>
          </p:cNvCxnSpPr>
          <p:nvPr/>
        </p:nvCxnSpPr>
        <p:spPr>
          <a:xfrm flipH="1">
            <a:off x="-7371" y="19135725"/>
            <a:ext cx="2139417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8DA64628-7E15-4EBA-7C02-C489D283C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471" y="9728267"/>
            <a:ext cx="9158899" cy="9407456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15038" y="2120900"/>
            <a:ext cx="15371762" cy="2144713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Lucida Sans"/>
                <a:cs typeface="Lucida Sans"/>
              </a:rPr>
              <a:t>Sean Burke – BSHCE (Hons) in Computing</a:t>
            </a: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16540117" y="3028000"/>
            <a:ext cx="866362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946943" y="926650"/>
            <a:ext cx="20208546" cy="103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/>
            <a:r>
              <a:rPr lang="en-US" sz="4900" dirty="0">
                <a:solidFill>
                  <a:schemeClr val="tx2"/>
                </a:solidFill>
                <a:latin typeface="Lucida Sans"/>
                <a:cs typeface="Lucida Sans"/>
              </a:rPr>
              <a:t>Statistical analysis on Air pollution</a:t>
            </a: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25040378" y="19895499"/>
            <a:ext cx="574275" cy="66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>
              <a:latin typeface="Arial" charset="0"/>
            </a:endParaRPr>
          </a:p>
        </p:txBody>
      </p:sp>
      <p:sp>
        <p:nvSpPr>
          <p:cNvPr id="2083" name="Text Box 271"/>
          <p:cNvSpPr txBox="1">
            <a:spLocks noChangeArrowheads="1"/>
          </p:cNvSpPr>
          <p:nvPr/>
        </p:nvSpPr>
        <p:spPr bwMode="auto">
          <a:xfrm>
            <a:off x="1168242" y="5100838"/>
            <a:ext cx="9010295" cy="57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71" tIns="9235" rIns="18471" bIns="9235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6666" y="4294517"/>
            <a:ext cx="19713481" cy="0"/>
          </a:xfrm>
          <a:prstGeom prst="line">
            <a:avLst/>
          </a:prstGeom>
          <a:ln>
            <a:solidFill>
              <a:srgbClr val="1919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11898882" y="8483429"/>
            <a:ext cx="3807050" cy="39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6329713" y="8419877"/>
            <a:ext cx="3896159" cy="392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6134167" y="10406430"/>
            <a:ext cx="3985270" cy="49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pic>
        <p:nvPicPr>
          <p:cNvPr id="74" name="Picture 73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994073" y="1684876"/>
            <a:ext cx="2892687" cy="173099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35242" y="9909722"/>
            <a:ext cx="9558158" cy="9226001"/>
          </a:xfrm>
          <a:prstGeom prst="rect">
            <a:avLst/>
          </a:prstGeom>
          <a:solidFill>
            <a:srgbClr val="FFFFFF"/>
          </a:solidFill>
          <a:ln w="76200"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r>
              <a:rPr lang="en-US" sz="3600" dirty="0">
                <a:ln>
                  <a:solidFill>
                    <a:srgbClr val="191966"/>
                  </a:solidFill>
                </a:ln>
                <a:latin typeface="Bahnschrift Light" panose="020B0502040204020203" pitchFamily="34" charset="0"/>
              </a:rPr>
              <a:t>Through different means of analyzing air pollution data the aim of this project is to:</a:t>
            </a:r>
          </a:p>
          <a:p>
            <a:endParaRPr lang="en-US" sz="3600" dirty="0">
              <a:ln>
                <a:solidFill>
                  <a:srgbClr val="191966"/>
                </a:solidFill>
              </a:ln>
              <a:latin typeface="Bahnschrift Ligh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>
                  <a:solidFill>
                    <a:srgbClr val="191966"/>
                  </a:solidFill>
                </a:ln>
                <a:latin typeface="Bahnschrift Light" panose="020B0502040204020203" pitchFamily="34" charset="0"/>
              </a:rPr>
              <a:t>Show that the data is valid by testing the data against a control.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>
                  <a:solidFill>
                    <a:srgbClr val="191966"/>
                  </a:solidFill>
                </a:ln>
                <a:latin typeface="Bahnschrift Light" panose="020B0502040204020203" pitchFamily="34" charset="0"/>
              </a:rPr>
              <a:t>Showcase the difference between air pollution between different surrounding areas.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>
                  <a:solidFill>
                    <a:srgbClr val="191966"/>
                  </a:solidFill>
                </a:ln>
                <a:latin typeface="Bahnschrift Light" panose="020B0502040204020203" pitchFamily="34" charset="0"/>
              </a:rPr>
              <a:t>Is there any correlation between the data from the surrounding areas.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4" name="Rectangle 10"/>
          <p:cNvSpPr>
            <a:spLocks noChangeArrowheads="1"/>
          </p:cNvSpPr>
          <p:nvPr/>
        </p:nvSpPr>
        <p:spPr bwMode="auto">
          <a:xfrm>
            <a:off x="3494505" y="10296906"/>
            <a:ext cx="4606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100" dirty="0">
                <a:solidFill>
                  <a:srgbClr val="000099"/>
                </a:solidFill>
                <a:latin typeface="Lucida Sans"/>
                <a:cs typeface="Lucida Sans"/>
              </a:rPr>
              <a:t>What?</a:t>
            </a: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10722376" y="12869997"/>
            <a:ext cx="460611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600" dirty="0">
                <a:latin typeface="Latha" panose="020B0502040204020203" pitchFamily="34" charset="0"/>
                <a:cs typeface="Latha" panose="020B0502040204020203" pitchFamily="34" charset="0"/>
              </a:rPr>
              <a:t>PM 10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5377423" y="20024500"/>
            <a:ext cx="12801599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6000" dirty="0">
                <a:solidFill>
                  <a:srgbClr val="000099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Technologies used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DBC79FC-CD78-3A75-1E96-4FE7D2618F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270" y="24222927"/>
            <a:ext cx="2947048" cy="2698391"/>
          </a:xfrm>
          <a:prstGeom prst="rect">
            <a:avLst/>
          </a:prstGeom>
        </p:spPr>
      </p:pic>
      <p:pic>
        <p:nvPicPr>
          <p:cNvPr id="14" name="Picture 13" descr="A picture containing stapler, stationary, light, black&#10;&#10;Description automatically generated">
            <a:extLst>
              <a:ext uri="{FF2B5EF4-FFF2-40B4-BE49-F238E27FC236}">
                <a16:creationId xmlns:a16="http://schemas.microsoft.com/office/drawing/2014/main" id="{7356FA4A-6CA8-E4BD-28B4-D621842E2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56" y="22930181"/>
            <a:ext cx="4171675" cy="530940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F835F164-462D-30FD-B59B-BEF54DBCB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2256" y="23080353"/>
            <a:ext cx="4480438" cy="448043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F22401F7-C6F3-EF4E-3C87-46C5817913F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260" y="23182648"/>
            <a:ext cx="4977503" cy="37759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839AD03-CFCC-D2F1-C3C5-389D762E8E6F}"/>
              </a:ext>
            </a:extLst>
          </p:cNvPr>
          <p:cNvSpPr txBox="1"/>
          <p:nvPr/>
        </p:nvSpPr>
        <p:spPr>
          <a:xfrm>
            <a:off x="7180019" y="11737143"/>
            <a:ext cx="1280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5400" i="0" dirty="0">
                <a:solidFill>
                  <a:srgbClr val="202122"/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CO</a:t>
            </a:r>
            <a:r>
              <a:rPr lang="en-IE" sz="5400" i="0" baseline="-25000" dirty="0">
                <a:solidFill>
                  <a:srgbClr val="202122"/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2</a:t>
            </a:r>
            <a:endParaRPr lang="en-GB" sz="5400" dirty="0">
              <a:solidFill>
                <a:srgbClr val="000099"/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E26E05-F4F7-9030-4E1F-B9F1AC4ED9F6}"/>
              </a:ext>
            </a:extLst>
          </p:cNvPr>
          <p:cNvSpPr txBox="1"/>
          <p:nvPr/>
        </p:nvSpPr>
        <p:spPr>
          <a:xfrm>
            <a:off x="8974231" y="10558516"/>
            <a:ext cx="12801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sz="4400" b="0" i="0" dirty="0">
                <a:solidFill>
                  <a:srgbClr val="202122"/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SO</a:t>
            </a:r>
            <a:r>
              <a:rPr lang="en-IE" sz="4400" b="0" i="0" baseline="-25000" dirty="0">
                <a:solidFill>
                  <a:srgbClr val="202122"/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2</a:t>
            </a:r>
            <a:endParaRPr lang="en-GB" sz="4400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DA68AB-783F-ABE2-9F41-60703E70E0C9}"/>
              </a:ext>
            </a:extLst>
          </p:cNvPr>
          <p:cNvSpPr txBox="1"/>
          <p:nvPr/>
        </p:nvSpPr>
        <p:spPr>
          <a:xfrm>
            <a:off x="9455031" y="11598643"/>
            <a:ext cx="12801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latin typeface="Latha" panose="020B0502040204020203" pitchFamily="34" charset="0"/>
                <a:cs typeface="Latha" panose="020B0502040204020203" pitchFamily="34" charset="0"/>
              </a:rPr>
              <a:t>PM 2.5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87223A6-AC91-CA29-E3B8-8F34A1AA69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1" y="19494666"/>
            <a:ext cx="5490844" cy="415811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EC3627-855D-B2C0-9674-CDB144DA2A1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566794" y="21296135"/>
            <a:ext cx="5533829" cy="292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667FE5-3758-DDE3-0B70-956D3B8A4EA1}"/>
              </a:ext>
            </a:extLst>
          </p:cNvPr>
          <p:cNvCxnSpPr>
            <a:cxnSpLocks/>
          </p:cNvCxnSpPr>
          <p:nvPr/>
        </p:nvCxnSpPr>
        <p:spPr>
          <a:xfrm flipH="1">
            <a:off x="7815692" y="21686708"/>
            <a:ext cx="1799105" cy="18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E08810-57CB-74E2-F511-C38E9C0B7CCE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12362012" y="21695170"/>
            <a:ext cx="147856" cy="148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A1C595-0C1C-EAB9-F9B0-6C6F3BCF965A}"/>
              </a:ext>
            </a:extLst>
          </p:cNvPr>
          <p:cNvCxnSpPr>
            <a:cxnSpLocks/>
          </p:cNvCxnSpPr>
          <p:nvPr/>
        </p:nvCxnSpPr>
        <p:spPr>
          <a:xfrm>
            <a:off x="14850763" y="21296135"/>
            <a:ext cx="2016485" cy="22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large cloud of smoke&#10;&#10;Description automatically generated with low confidence">
            <a:extLst>
              <a:ext uri="{FF2B5EF4-FFF2-40B4-BE49-F238E27FC236}">
                <a16:creationId xmlns:a16="http://schemas.microsoft.com/office/drawing/2014/main" id="{0EFDE34A-7F20-2062-498F-3752CBB7B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6" y="4291339"/>
            <a:ext cx="9953393" cy="5408010"/>
          </a:xfrm>
          <a:prstGeom prst="rect">
            <a:avLst/>
          </a:prstGeom>
        </p:spPr>
      </p:pic>
      <p:pic>
        <p:nvPicPr>
          <p:cNvPr id="60" name="Picture 59" descr="A large cloud of smoke&#10;&#10;Description automatically generated with low confidence">
            <a:extLst>
              <a:ext uri="{FF2B5EF4-FFF2-40B4-BE49-F238E27FC236}">
                <a16:creationId xmlns:a16="http://schemas.microsoft.com/office/drawing/2014/main" id="{1E845DA5-BC3C-61F2-D860-5926581F1B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754" y="4360458"/>
            <a:ext cx="9953393" cy="54080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7591</TotalTime>
  <Words>79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Bahnschrift Light</vt:lpstr>
      <vt:lpstr>Calibri</vt:lpstr>
      <vt:lpstr>Ebrima</vt:lpstr>
      <vt:lpstr>Gill Sans MT</vt:lpstr>
      <vt:lpstr>Latha</vt:lpstr>
      <vt:lpstr>Lucida Sans</vt:lpstr>
      <vt:lpstr>Times New Roman</vt:lpstr>
      <vt:lpstr>Gallery</vt:lpstr>
      <vt:lpstr>Sean Burke – BSHCE (Hons) in Computing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immunogenicity of Human Mesenchymal Stem Cells J.M. Ryan and B. P. Mahon Mucosal Immunology Laboratory, Institute of Immunology, NUI Maynooth, Co. Kildare, ireland.</dc:title>
  <dc:creator>plawlor</dc:creator>
  <cp:lastModifiedBy>Sean</cp:lastModifiedBy>
  <cp:revision>227</cp:revision>
  <cp:lastPrinted>2010-10-11T09:33:37Z</cp:lastPrinted>
  <dcterms:created xsi:type="dcterms:W3CDTF">2013-05-01T11:03:42Z</dcterms:created>
  <dcterms:modified xsi:type="dcterms:W3CDTF">2022-05-15T08:53:33Z</dcterms:modified>
</cp:coreProperties>
</file>