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3"/>
  </p:notesMasterIdLst>
  <p:sldIdLst>
    <p:sldId id="261" r:id="rId2"/>
  </p:sldIdLst>
  <p:sldSz cx="7772400" cy="10058400"/>
  <p:notesSz cx="6858000" cy="9144000"/>
  <p:embeddedFontLst>
    <p:embeddedFont>
      <p:font typeface="Google Sans" panose="020B0604020202020204" charset="0"/>
      <p:regular r:id="rId4"/>
      <p:bold r:id="rId5"/>
      <p:italic r:id="rId6"/>
      <p:boldItalic r:id="rId7"/>
    </p:embeddedFont>
    <p:embeddedFont>
      <p:font typeface="Google Sans SemiBold" panose="020B0604020202020204" charset="0"/>
      <p:regular r:id="rId8"/>
      <p:bold r:id="rId9"/>
      <p:italic r:id="rId10"/>
      <p:boldItalic r:id="rId11"/>
    </p:embeddedFont>
    <p:embeddedFont>
      <p:font typeface="PT Sans Narrow" panose="020B0506020203020204" pitchFamily="34" charset="0"/>
      <p:regular r:id="rId12"/>
      <p:bold r:id="rId13"/>
    </p:embeddedFont>
    <p:embeddedFont>
      <p:font typeface="Roboto" panose="02000000000000000000" pitchFamily="2" charset="0"/>
      <p:regular r:id="rId14"/>
      <p:bold r:id="rId15"/>
      <p:italic r:id="rId16"/>
      <p:boldItalic r:id="rId17"/>
    </p:embeddedFont>
    <p:embeddedFont>
      <p:font typeface="Work Sans"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72" y="-77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font" Target="fonts/font18.fntdata"/><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heme" Target="theme/theme1.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viewProps" Target="viewProps.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e3a6309cc6_3_33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e3a6309cc6_3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1" type="title">
  <p:cSld name="Layout 1">
    <p:spTree>
      <p:nvGrpSpPr>
        <p:cNvPr id="1" name="Shape 196"/>
        <p:cNvGrpSpPr/>
        <p:nvPr/>
      </p:nvGrpSpPr>
      <p:grpSpPr>
        <a:xfrm>
          <a:off x="0" y="0"/>
          <a:ext cx="0" cy="0"/>
          <a:chOff x="0" y="0"/>
          <a:chExt cx="0" cy="0"/>
        </a:xfrm>
      </p:grpSpPr>
      <p:grpSp>
        <p:nvGrpSpPr>
          <p:cNvPr id="197" name="Google Shape;197;p9"/>
          <p:cNvGrpSpPr/>
          <p:nvPr/>
        </p:nvGrpSpPr>
        <p:grpSpPr>
          <a:xfrm>
            <a:off x="172055" y="1468890"/>
            <a:ext cx="7434543" cy="62982"/>
            <a:chOff x="1890075" y="5241175"/>
            <a:chExt cx="4240556" cy="257700"/>
          </a:xfrm>
        </p:grpSpPr>
        <p:sp>
          <p:nvSpPr>
            <p:cNvPr id="198" name="Google Shape;198;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9" name="Google Shape;199;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0" name="Google Shape;200;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1" name="Google Shape;201;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202" name="Google Shape;202;p9"/>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203" name="Google Shape;203;p9"/>
          <p:cNvGrpSpPr/>
          <p:nvPr/>
        </p:nvGrpSpPr>
        <p:grpSpPr>
          <a:xfrm>
            <a:off x="168930" y="2702615"/>
            <a:ext cx="7434543" cy="62982"/>
            <a:chOff x="1890075" y="5241175"/>
            <a:chExt cx="4240556" cy="257700"/>
          </a:xfrm>
        </p:grpSpPr>
        <p:sp>
          <p:nvSpPr>
            <p:cNvPr id="204" name="Google Shape;204;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5" name="Google Shape;205;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6" name="Google Shape;206;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7" name="Google Shape;207;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08" name="Google Shape;208;p9"/>
          <p:cNvCxnSpPr>
            <a:stCxn id="198"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09" name="Google Shape;209;p9"/>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10" name="Google Shape;210;p9"/>
          <p:cNvGrpSpPr/>
          <p:nvPr/>
        </p:nvGrpSpPr>
        <p:grpSpPr>
          <a:xfrm>
            <a:off x="0" y="3413775"/>
            <a:ext cx="3530025" cy="746350"/>
            <a:chOff x="0" y="3156075"/>
            <a:chExt cx="3530025" cy="746350"/>
          </a:xfrm>
        </p:grpSpPr>
        <p:sp>
          <p:nvSpPr>
            <p:cNvPr id="211" name="Google Shape;211;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2" name="Google Shape;212;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13" name="Google Shape;213;p9"/>
          <p:cNvGrpSpPr/>
          <p:nvPr/>
        </p:nvGrpSpPr>
        <p:grpSpPr>
          <a:xfrm>
            <a:off x="3248850" y="2867100"/>
            <a:ext cx="4936034" cy="746350"/>
            <a:chOff x="0" y="3156075"/>
            <a:chExt cx="3530025" cy="746350"/>
          </a:xfrm>
        </p:grpSpPr>
        <p:sp>
          <p:nvSpPr>
            <p:cNvPr id="214" name="Google Shape;214;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5" name="Google Shape;215;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16" name="Google Shape;216;p9"/>
          <p:cNvGrpSpPr/>
          <p:nvPr/>
        </p:nvGrpSpPr>
        <p:grpSpPr>
          <a:xfrm>
            <a:off x="3248850" y="7166275"/>
            <a:ext cx="4936034" cy="746350"/>
            <a:chOff x="0" y="3156075"/>
            <a:chExt cx="3530025" cy="746350"/>
          </a:xfrm>
        </p:grpSpPr>
        <p:sp>
          <p:nvSpPr>
            <p:cNvPr id="217" name="Google Shape;217;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8" name="Google Shape;218;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219" name="Google Shape;219;p9"/>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220" name="Google Shape;220;p9"/>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221" name="Google Shape;221;p9"/>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grpSp>
        <p:nvGrpSpPr>
          <p:cNvPr id="222" name="Google Shape;222;p9"/>
          <p:cNvGrpSpPr/>
          <p:nvPr/>
        </p:nvGrpSpPr>
        <p:grpSpPr>
          <a:xfrm>
            <a:off x="172055" y="1468890"/>
            <a:ext cx="7434543" cy="62982"/>
            <a:chOff x="1890075" y="5241175"/>
            <a:chExt cx="4240556" cy="257700"/>
          </a:xfrm>
        </p:grpSpPr>
        <p:sp>
          <p:nvSpPr>
            <p:cNvPr id="223" name="Google Shape;223;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4" name="Google Shape;224;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5" name="Google Shape;225;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6" name="Google Shape;226;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27" name="Google Shape;227;p9"/>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228" name="Google Shape;228;p9"/>
          <p:cNvGrpSpPr/>
          <p:nvPr/>
        </p:nvGrpSpPr>
        <p:grpSpPr>
          <a:xfrm>
            <a:off x="168930" y="2702615"/>
            <a:ext cx="7434543" cy="62982"/>
            <a:chOff x="1890075" y="5241175"/>
            <a:chExt cx="4240556" cy="257700"/>
          </a:xfrm>
        </p:grpSpPr>
        <p:sp>
          <p:nvSpPr>
            <p:cNvPr id="229" name="Google Shape;229;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0" name="Google Shape;230;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1" name="Google Shape;231;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2" name="Google Shape;232;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cxnSp>
        <p:nvCxnSpPr>
          <p:cNvPr id="233" name="Google Shape;233;p9"/>
          <p:cNvCxnSpPr>
            <a:stCxn id="223"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4" name="Google Shape;234;p9"/>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35" name="Google Shape;235;p9"/>
          <p:cNvGrpSpPr/>
          <p:nvPr/>
        </p:nvGrpSpPr>
        <p:grpSpPr>
          <a:xfrm>
            <a:off x="0" y="3413775"/>
            <a:ext cx="3530025" cy="746350"/>
            <a:chOff x="0" y="3156075"/>
            <a:chExt cx="3530025" cy="746350"/>
          </a:xfrm>
        </p:grpSpPr>
        <p:sp>
          <p:nvSpPr>
            <p:cNvPr id="236" name="Google Shape;236;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7" name="Google Shape;237;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38" name="Google Shape;238;p9"/>
          <p:cNvGrpSpPr/>
          <p:nvPr/>
        </p:nvGrpSpPr>
        <p:grpSpPr>
          <a:xfrm>
            <a:off x="3248850" y="2867100"/>
            <a:ext cx="4936034" cy="746350"/>
            <a:chOff x="0" y="3156075"/>
            <a:chExt cx="3530025" cy="746350"/>
          </a:xfrm>
        </p:grpSpPr>
        <p:sp>
          <p:nvSpPr>
            <p:cNvPr id="239" name="Google Shape;239;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0" name="Google Shape;240;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41" name="Google Shape;241;p9"/>
          <p:cNvGrpSpPr/>
          <p:nvPr/>
        </p:nvGrpSpPr>
        <p:grpSpPr>
          <a:xfrm>
            <a:off x="3248850" y="7166275"/>
            <a:ext cx="4936034" cy="746350"/>
            <a:chOff x="0" y="3156075"/>
            <a:chExt cx="3530025" cy="746350"/>
          </a:xfrm>
        </p:grpSpPr>
        <p:sp>
          <p:nvSpPr>
            <p:cNvPr id="242" name="Google Shape;242;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3" name="Google Shape;243;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44" name="Google Shape;244;p9"/>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Key Insights </a:t>
            </a:r>
            <a:endParaRPr sz="1900">
              <a:solidFill>
                <a:srgbClr val="EEEEEE"/>
              </a:solidFill>
              <a:latin typeface="Google Sans SemiBold"/>
              <a:ea typeface="Google Sans SemiBold"/>
              <a:cs typeface="Google Sans SemiBold"/>
              <a:sym typeface="Google Sans SemiBold"/>
            </a:endParaRPr>
          </a:p>
        </p:txBody>
      </p:sp>
      <p:sp>
        <p:nvSpPr>
          <p:cNvPr id="245" name="Google Shape;245;p9"/>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Details </a:t>
            </a:r>
            <a:endParaRPr sz="1900">
              <a:solidFill>
                <a:srgbClr val="EEEEEE"/>
              </a:solidFill>
              <a:latin typeface="Google Sans SemiBold"/>
              <a:ea typeface="Google Sans SemiBold"/>
              <a:cs typeface="Google Sans SemiBold"/>
              <a:sym typeface="Google Sans SemiBold"/>
            </a:endParaRPr>
          </a:p>
        </p:txBody>
      </p:sp>
      <p:sp>
        <p:nvSpPr>
          <p:cNvPr id="246" name="Google Shape;246;p9"/>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Next Steps </a:t>
            </a:r>
            <a:endParaRPr sz="1900">
              <a:solidFill>
                <a:srgbClr val="EEEEEE"/>
              </a:solidFill>
              <a:latin typeface="Google Sans SemiBold"/>
              <a:ea typeface="Google Sans SemiBold"/>
              <a:cs typeface="Google Sans SemiBold"/>
              <a:sym typeface="Google Sans SemiBold"/>
            </a:endParaRPr>
          </a:p>
        </p:txBody>
      </p:sp>
      <p:sp>
        <p:nvSpPr>
          <p:cNvPr id="247" name="Google Shape;247;p9"/>
          <p:cNvSpPr>
            <a:spLocks noGrp="1"/>
          </p:cNvSpPr>
          <p:nvPr>
            <p:ph type="pic" idx="2"/>
          </p:nvPr>
        </p:nvSpPr>
        <p:spPr>
          <a:xfrm>
            <a:off x="4583375" y="3389400"/>
            <a:ext cx="3035400" cy="2495700"/>
          </a:xfrm>
          <a:prstGeom prst="rect">
            <a:avLst/>
          </a:prstGeom>
          <a:noFill/>
          <a:ln w="1905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6196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2">
  <p:cSld name="Layout 2">
    <p:spTree>
      <p:nvGrpSpPr>
        <p:cNvPr id="1" name="Shape 248"/>
        <p:cNvGrpSpPr/>
        <p:nvPr/>
      </p:nvGrpSpPr>
      <p:grpSpPr>
        <a:xfrm>
          <a:off x="0" y="0"/>
          <a:ext cx="0" cy="0"/>
          <a:chOff x="0" y="0"/>
          <a:chExt cx="0" cy="0"/>
        </a:xfrm>
      </p:grpSpPr>
      <p:cxnSp>
        <p:nvCxnSpPr>
          <p:cNvPr id="249" name="Google Shape;249;p10"/>
          <p:cNvCxnSpPr>
            <a:stCxn id="250" idx="1"/>
          </p:cNvCxnSpPr>
          <p:nvPr/>
        </p:nvCxnSpPr>
        <p:spPr>
          <a:xfrm>
            <a:off x="3033472" y="937660"/>
            <a:ext cx="15900" cy="6568200"/>
          </a:xfrm>
          <a:prstGeom prst="straightConnector1">
            <a:avLst/>
          </a:prstGeom>
          <a:noFill/>
          <a:ln w="9525" cap="flat" cmpd="sng">
            <a:solidFill>
              <a:srgbClr val="CCCCCC"/>
            </a:solidFill>
            <a:prstDash val="solid"/>
            <a:round/>
            <a:headEnd type="none" w="med" len="med"/>
            <a:tailEnd type="none" w="med" len="med"/>
          </a:ln>
        </p:spPr>
      </p:cxnSp>
      <p:grpSp>
        <p:nvGrpSpPr>
          <p:cNvPr id="251" name="Google Shape;251;p10"/>
          <p:cNvGrpSpPr/>
          <p:nvPr/>
        </p:nvGrpSpPr>
        <p:grpSpPr>
          <a:xfrm>
            <a:off x="190320" y="900657"/>
            <a:ext cx="7581691" cy="5901"/>
            <a:chOff x="1890075" y="5241175"/>
            <a:chExt cx="4240556" cy="257700"/>
          </a:xfrm>
        </p:grpSpPr>
        <p:sp>
          <p:nvSpPr>
            <p:cNvPr id="252" name="Google Shape;252;p10"/>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3" name="Google Shape;253;p10"/>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4" name="Google Shape;254;p10"/>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5" name="Google Shape;255;p10"/>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56" name="Google Shape;256;p10"/>
          <p:cNvGrpSpPr/>
          <p:nvPr/>
        </p:nvGrpSpPr>
        <p:grpSpPr>
          <a:xfrm>
            <a:off x="190320" y="931759"/>
            <a:ext cx="7581691" cy="5901"/>
            <a:chOff x="1890075" y="5241175"/>
            <a:chExt cx="4240556" cy="257700"/>
          </a:xfrm>
        </p:grpSpPr>
        <p:sp>
          <p:nvSpPr>
            <p:cNvPr id="257" name="Google Shape;257;p10"/>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8" name="Google Shape;258;p10"/>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9" name="Google Shape;259;p10"/>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0" name="Google Shape;260;p10"/>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261" name="Google Shape;261;p10"/>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262" name="Google Shape;262;p10"/>
          <p:cNvSpPr>
            <a:spLocks noGrp="1"/>
          </p:cNvSpPr>
          <p:nvPr>
            <p:ph type="pic" idx="2"/>
          </p:nvPr>
        </p:nvSpPr>
        <p:spPr>
          <a:xfrm>
            <a:off x="3552088" y="1473363"/>
            <a:ext cx="3035400" cy="2495700"/>
          </a:xfrm>
          <a:prstGeom prst="rect">
            <a:avLst/>
          </a:prstGeom>
          <a:noFill/>
          <a:ln w="19050" cap="flat" cmpd="sng">
            <a:solidFill>
              <a:srgbClr val="000000"/>
            </a:solidFill>
            <a:prstDash val="solid"/>
            <a:round/>
            <a:headEnd type="none" w="sm" len="sm"/>
            <a:tailEnd type="none" w="sm" len="sm"/>
          </a:ln>
        </p:spPr>
      </p:sp>
      <p:sp>
        <p:nvSpPr>
          <p:cNvPr id="263" name="Google Shape;263;p10"/>
          <p:cNvSpPr txBox="1"/>
          <p:nvPr/>
        </p:nvSpPr>
        <p:spPr>
          <a:xfrm>
            <a:off x="510050" y="96599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264" name="Google Shape;264;p10"/>
          <p:cNvSpPr/>
          <p:nvPr/>
        </p:nvSpPr>
        <p:spPr>
          <a:xfrm>
            <a:off x="159875" y="7502350"/>
            <a:ext cx="7612200" cy="2379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10"/>
          <p:cNvGrpSpPr/>
          <p:nvPr/>
        </p:nvGrpSpPr>
        <p:grpSpPr>
          <a:xfrm>
            <a:off x="190320" y="900657"/>
            <a:ext cx="7581691" cy="5901"/>
            <a:chOff x="1890075" y="5241175"/>
            <a:chExt cx="4240556" cy="257700"/>
          </a:xfrm>
        </p:grpSpPr>
        <p:sp>
          <p:nvSpPr>
            <p:cNvPr id="266" name="Google Shape;266;p10"/>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7" name="Google Shape;267;p10"/>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8" name="Google Shape;268;p10"/>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9" name="Google Shape;269;p10"/>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70" name="Google Shape;270;p10"/>
          <p:cNvGrpSpPr/>
          <p:nvPr/>
        </p:nvGrpSpPr>
        <p:grpSpPr>
          <a:xfrm>
            <a:off x="190320" y="931759"/>
            <a:ext cx="7581691" cy="5901"/>
            <a:chOff x="1890075" y="5241175"/>
            <a:chExt cx="4240556" cy="257700"/>
          </a:xfrm>
        </p:grpSpPr>
        <p:sp>
          <p:nvSpPr>
            <p:cNvPr id="271" name="Google Shape;271;p10"/>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50" name="Google Shape;250;p10"/>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2" name="Google Shape;272;p10"/>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3" name="Google Shape;273;p10"/>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74" name="Google Shape;274;p10"/>
          <p:cNvSpPr/>
          <p:nvPr/>
        </p:nvSpPr>
        <p:spPr>
          <a:xfrm rot="248910">
            <a:off x="7469568" y="-16320"/>
            <a:ext cx="1791494" cy="10540289"/>
          </a:xfrm>
          <a:prstGeom prst="rtTriangle">
            <a:avLst/>
          </a:prstGeom>
          <a:solidFill>
            <a:srgbClr val="575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275" name="Google Shape;275;p10"/>
          <p:cNvSpPr txBox="1"/>
          <p:nvPr/>
        </p:nvSpPr>
        <p:spPr>
          <a:xfrm>
            <a:off x="290394" y="9345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276" name="Google Shape;276;p10"/>
          <p:cNvGrpSpPr/>
          <p:nvPr/>
        </p:nvGrpSpPr>
        <p:grpSpPr>
          <a:xfrm>
            <a:off x="172024" y="1040825"/>
            <a:ext cx="137818" cy="187200"/>
            <a:chOff x="507100" y="1997600"/>
            <a:chExt cx="158375" cy="187200"/>
          </a:xfrm>
        </p:grpSpPr>
        <p:sp>
          <p:nvSpPr>
            <p:cNvPr id="277" name="Google Shape;277;p10"/>
            <p:cNvSpPr/>
            <p:nvPr/>
          </p:nvSpPr>
          <p:spPr>
            <a:xfrm>
              <a:off x="529575" y="1997600"/>
              <a:ext cx="135900" cy="187200"/>
            </a:xfrm>
            <a:prstGeom prst="chevron">
              <a:avLst>
                <a:gd name="adj" fmla="val 50000"/>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0"/>
            <p:cNvSpPr/>
            <p:nvPr/>
          </p:nvSpPr>
          <p:spPr>
            <a:xfrm>
              <a:off x="507100" y="2017025"/>
              <a:ext cx="135900" cy="146700"/>
            </a:xfrm>
            <a:prstGeom prst="chevron">
              <a:avLst>
                <a:gd name="adj" fmla="val 50000"/>
              </a:avLst>
            </a:prstGeom>
            <a:solidFill>
              <a:srgbClr val="4069DD"/>
            </a:solidFill>
            <a:ln w="9525" cap="flat" cmpd="sng">
              <a:solidFill>
                <a:srgbClr val="4069D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10"/>
          <p:cNvSpPr txBox="1"/>
          <p:nvPr/>
        </p:nvSpPr>
        <p:spPr>
          <a:xfrm>
            <a:off x="308719" y="28014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280" name="Google Shape;280;p10"/>
          <p:cNvGrpSpPr/>
          <p:nvPr/>
        </p:nvGrpSpPr>
        <p:grpSpPr>
          <a:xfrm>
            <a:off x="190349" y="2907725"/>
            <a:ext cx="137818" cy="187200"/>
            <a:chOff x="507100" y="1540400"/>
            <a:chExt cx="158375" cy="187200"/>
          </a:xfrm>
        </p:grpSpPr>
        <p:sp>
          <p:nvSpPr>
            <p:cNvPr id="281" name="Google Shape;281;p10"/>
            <p:cNvSpPr/>
            <p:nvPr/>
          </p:nvSpPr>
          <p:spPr>
            <a:xfrm>
              <a:off x="529575" y="1540400"/>
              <a:ext cx="135900" cy="187200"/>
            </a:xfrm>
            <a:prstGeom prst="chevron">
              <a:avLst>
                <a:gd name="adj"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a:off x="507100" y="1559825"/>
              <a:ext cx="135900" cy="146700"/>
            </a:xfrm>
            <a:prstGeom prst="chevron">
              <a:avLst>
                <a:gd name="adj" fmla="val 50000"/>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10"/>
          <p:cNvSpPr txBox="1"/>
          <p:nvPr/>
        </p:nvSpPr>
        <p:spPr>
          <a:xfrm>
            <a:off x="290394" y="5399875"/>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284" name="Google Shape;284;p10"/>
          <p:cNvGrpSpPr/>
          <p:nvPr/>
        </p:nvGrpSpPr>
        <p:grpSpPr>
          <a:xfrm>
            <a:off x="172024" y="5506200"/>
            <a:ext cx="137818" cy="187200"/>
            <a:chOff x="507100" y="1997600"/>
            <a:chExt cx="158375" cy="187200"/>
          </a:xfrm>
        </p:grpSpPr>
        <p:sp>
          <p:nvSpPr>
            <p:cNvPr id="285" name="Google Shape;285;p10"/>
            <p:cNvSpPr/>
            <p:nvPr/>
          </p:nvSpPr>
          <p:spPr>
            <a:xfrm>
              <a:off x="529575" y="1997600"/>
              <a:ext cx="135900" cy="187200"/>
            </a:xfrm>
            <a:prstGeom prst="chevron">
              <a:avLst>
                <a:gd name="adj" fmla="val 50000"/>
              </a:avLst>
            </a:prstGeom>
            <a:solidFill>
              <a:srgbClr val="F4B4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0"/>
            <p:cNvSpPr/>
            <p:nvPr/>
          </p:nvSpPr>
          <p:spPr>
            <a:xfrm>
              <a:off x="507100" y="2017025"/>
              <a:ext cx="135900" cy="146700"/>
            </a:xfrm>
            <a:prstGeom prst="chevron">
              <a:avLst>
                <a:gd name="adj" fmla="val 50000"/>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10"/>
          <p:cNvSpPr txBox="1"/>
          <p:nvPr/>
        </p:nvSpPr>
        <p:spPr>
          <a:xfrm>
            <a:off x="-2480800" y="91265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288" name="Google Shape;288;p10"/>
          <p:cNvSpPr txBox="1"/>
          <p:nvPr/>
        </p:nvSpPr>
        <p:spPr>
          <a:xfrm>
            <a:off x="315596" y="7502355"/>
            <a:ext cx="6273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KEY INSIGHTS</a:t>
            </a:r>
            <a:endParaRPr sz="1500">
              <a:latin typeface="Work Sans"/>
              <a:ea typeface="Work Sans"/>
              <a:cs typeface="Work Sans"/>
              <a:sym typeface="Work Sans"/>
            </a:endParaRPr>
          </a:p>
        </p:txBody>
      </p:sp>
      <p:grpSp>
        <p:nvGrpSpPr>
          <p:cNvPr id="289" name="Google Shape;289;p10"/>
          <p:cNvGrpSpPr/>
          <p:nvPr/>
        </p:nvGrpSpPr>
        <p:grpSpPr>
          <a:xfrm>
            <a:off x="172024" y="7607808"/>
            <a:ext cx="137818" cy="187200"/>
            <a:chOff x="507100" y="1997600"/>
            <a:chExt cx="158375" cy="187200"/>
          </a:xfrm>
        </p:grpSpPr>
        <p:sp>
          <p:nvSpPr>
            <p:cNvPr id="290" name="Google Shape;290;p10"/>
            <p:cNvSpPr/>
            <p:nvPr/>
          </p:nvSpPr>
          <p:spPr>
            <a:xfrm>
              <a:off x="529575" y="1997600"/>
              <a:ext cx="135900" cy="187200"/>
            </a:xfrm>
            <a:prstGeom prst="chevron">
              <a:avLst>
                <a:gd name="adj" fmla="val 50000"/>
              </a:avLst>
            </a:prstGeom>
            <a:solidFill>
              <a:srgbClr val="0F9D5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0"/>
            <p:cNvSpPr/>
            <p:nvPr/>
          </p:nvSpPr>
          <p:spPr>
            <a:xfrm>
              <a:off x="507100" y="2017025"/>
              <a:ext cx="135900" cy="146700"/>
            </a:xfrm>
            <a:prstGeom prst="chevron">
              <a:avLst>
                <a:gd name="adj" fmla="val 50000"/>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10"/>
          <p:cNvSpPr>
            <a:spLocks noGrp="1"/>
          </p:cNvSpPr>
          <p:nvPr>
            <p:ph type="pic" idx="3"/>
          </p:nvPr>
        </p:nvSpPr>
        <p:spPr>
          <a:xfrm>
            <a:off x="4054775" y="4659950"/>
            <a:ext cx="3035400" cy="2495700"/>
          </a:xfrm>
          <a:prstGeom prst="rect">
            <a:avLst/>
          </a:prstGeom>
          <a:noFill/>
          <a:ln w="1905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533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3">
  <p:cSld name="Layout 3">
    <p:spTree>
      <p:nvGrpSpPr>
        <p:cNvPr id="1" name="Shape 293"/>
        <p:cNvGrpSpPr/>
        <p:nvPr/>
      </p:nvGrpSpPr>
      <p:grpSpPr>
        <a:xfrm>
          <a:off x="0" y="0"/>
          <a:ext cx="0" cy="0"/>
          <a:chOff x="0" y="0"/>
          <a:chExt cx="0" cy="0"/>
        </a:xfrm>
      </p:grpSpPr>
      <p:cxnSp>
        <p:nvCxnSpPr>
          <p:cNvPr id="294" name="Google Shape;294;p11"/>
          <p:cNvCxnSpPr/>
          <p:nvPr/>
        </p:nvCxnSpPr>
        <p:spPr>
          <a:xfrm>
            <a:off x="400175" y="1369975"/>
            <a:ext cx="0" cy="8693100"/>
          </a:xfrm>
          <a:prstGeom prst="straightConnector1">
            <a:avLst/>
          </a:prstGeom>
          <a:noFill/>
          <a:ln w="9525" cap="flat" cmpd="sng">
            <a:solidFill>
              <a:srgbClr val="B7B7B7"/>
            </a:solidFill>
            <a:prstDash val="solid"/>
            <a:round/>
            <a:headEnd type="none" w="med" len="med"/>
            <a:tailEnd type="none" w="med" len="med"/>
          </a:ln>
        </p:spPr>
      </p:cxnSp>
      <p:grpSp>
        <p:nvGrpSpPr>
          <p:cNvPr id="295" name="Google Shape;295;p11"/>
          <p:cNvGrpSpPr/>
          <p:nvPr/>
        </p:nvGrpSpPr>
        <p:grpSpPr>
          <a:xfrm>
            <a:off x="404725" y="1300475"/>
            <a:ext cx="6908400" cy="72025"/>
            <a:chOff x="404725" y="1681475"/>
            <a:chExt cx="6908400" cy="72025"/>
          </a:xfrm>
        </p:grpSpPr>
        <p:cxnSp>
          <p:nvCxnSpPr>
            <p:cNvPr id="296" name="Google Shape;296;p11"/>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297" name="Google Shape;297;p11"/>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298" name="Google Shape;298;p11"/>
          <p:cNvCxnSpPr/>
          <p:nvPr/>
        </p:nvCxnSpPr>
        <p:spPr>
          <a:xfrm>
            <a:off x="7324850" y="1360450"/>
            <a:ext cx="0" cy="8731200"/>
          </a:xfrm>
          <a:prstGeom prst="straightConnector1">
            <a:avLst/>
          </a:prstGeom>
          <a:noFill/>
          <a:ln w="9525" cap="flat" cmpd="sng">
            <a:solidFill>
              <a:srgbClr val="B7B7B7"/>
            </a:solidFill>
            <a:prstDash val="solid"/>
            <a:round/>
            <a:headEnd type="none" w="med" len="med"/>
            <a:tailEnd type="none" w="med" len="med"/>
          </a:ln>
        </p:spPr>
      </p:cxnSp>
      <p:cxnSp>
        <p:nvCxnSpPr>
          <p:cNvPr id="299" name="Google Shape;299;p11"/>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300" name="Google Shape;300;p11"/>
          <p:cNvCxnSpPr/>
          <p:nvPr/>
        </p:nvCxnSpPr>
        <p:spPr>
          <a:xfrm>
            <a:off x="3861475" y="3505200"/>
            <a:ext cx="0" cy="6576900"/>
          </a:xfrm>
          <a:prstGeom prst="straightConnector1">
            <a:avLst/>
          </a:prstGeom>
          <a:noFill/>
          <a:ln w="9525" cap="flat" cmpd="sng">
            <a:solidFill>
              <a:srgbClr val="B7B7B7"/>
            </a:solidFill>
            <a:prstDash val="solid"/>
            <a:round/>
            <a:headEnd type="none" w="med" len="med"/>
            <a:tailEnd type="none" w="med" len="med"/>
          </a:ln>
        </p:spPr>
      </p:cxnSp>
      <p:grpSp>
        <p:nvGrpSpPr>
          <p:cNvPr id="301" name="Google Shape;301;p11"/>
          <p:cNvGrpSpPr/>
          <p:nvPr/>
        </p:nvGrpSpPr>
        <p:grpSpPr>
          <a:xfrm>
            <a:off x="417975" y="1504250"/>
            <a:ext cx="2357775" cy="410125"/>
            <a:chOff x="417975" y="1885250"/>
            <a:chExt cx="2357775" cy="410125"/>
          </a:xfrm>
        </p:grpSpPr>
        <p:sp>
          <p:nvSpPr>
            <p:cNvPr id="302" name="Google Shape;302;p11"/>
            <p:cNvSpPr/>
            <p:nvPr/>
          </p:nvSpPr>
          <p:spPr>
            <a:xfrm>
              <a:off x="417975" y="1885250"/>
              <a:ext cx="2020800" cy="410100"/>
            </a:xfrm>
            <a:prstGeom prst="rect">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rot="10800000">
              <a:off x="2236350" y="1885875"/>
              <a:ext cx="539400" cy="409500"/>
            </a:xfrm>
            <a:prstGeom prst="chevron">
              <a:avLst>
                <a:gd name="adj" fmla="val 50000"/>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11"/>
          <p:cNvGrpSpPr/>
          <p:nvPr/>
        </p:nvGrpSpPr>
        <p:grpSpPr>
          <a:xfrm>
            <a:off x="417975" y="3276600"/>
            <a:ext cx="2357775" cy="410125"/>
            <a:chOff x="265575" y="3352800"/>
            <a:chExt cx="2357775" cy="410125"/>
          </a:xfrm>
        </p:grpSpPr>
        <p:sp>
          <p:nvSpPr>
            <p:cNvPr id="307" name="Google Shape;307;p11"/>
            <p:cNvSpPr/>
            <p:nvPr/>
          </p:nvSpPr>
          <p:spPr>
            <a:xfrm>
              <a:off x="265575" y="3352800"/>
              <a:ext cx="2020800" cy="410100"/>
            </a:xfrm>
            <a:prstGeom prst="rect">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rot="10800000">
              <a:off x="2083950" y="3353425"/>
              <a:ext cx="539400" cy="409500"/>
            </a:xfrm>
            <a:prstGeom prst="chevron">
              <a:avLst>
                <a:gd name="adj" fmla="val 50000"/>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1"/>
          <p:cNvGrpSpPr/>
          <p:nvPr/>
        </p:nvGrpSpPr>
        <p:grpSpPr>
          <a:xfrm>
            <a:off x="3872044" y="3276600"/>
            <a:ext cx="2747987" cy="410125"/>
            <a:chOff x="3567313" y="3200400"/>
            <a:chExt cx="2357775" cy="410125"/>
          </a:xfrm>
        </p:grpSpPr>
        <p:sp>
          <p:nvSpPr>
            <p:cNvPr id="312" name="Google Shape;312;p11"/>
            <p:cNvSpPr/>
            <p:nvPr/>
          </p:nvSpPr>
          <p:spPr>
            <a:xfrm>
              <a:off x="3567313" y="3200400"/>
              <a:ext cx="2020800" cy="410100"/>
            </a:xfrm>
            <a:prstGeom prst="rect">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rot="10800000">
              <a:off x="5385688" y="3201025"/>
              <a:ext cx="539400" cy="409500"/>
            </a:xfrm>
            <a:prstGeom prst="chevron">
              <a:avLst>
                <a:gd name="adj" fmla="val 50000"/>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11"/>
          <p:cNvGrpSpPr/>
          <p:nvPr/>
        </p:nvGrpSpPr>
        <p:grpSpPr>
          <a:xfrm>
            <a:off x="417963" y="6597750"/>
            <a:ext cx="2357775" cy="410125"/>
            <a:chOff x="-39237" y="6140550"/>
            <a:chExt cx="2357775" cy="410125"/>
          </a:xfrm>
        </p:grpSpPr>
        <p:sp>
          <p:nvSpPr>
            <p:cNvPr id="317" name="Google Shape;317;p11"/>
            <p:cNvSpPr/>
            <p:nvPr/>
          </p:nvSpPr>
          <p:spPr>
            <a:xfrm>
              <a:off x="-39237" y="6140550"/>
              <a:ext cx="2020800" cy="410100"/>
            </a:xfrm>
            <a:prstGeom prst="rect">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rot="10800000">
              <a:off x="1779138" y="6141175"/>
              <a:ext cx="539400" cy="409500"/>
            </a:xfrm>
            <a:prstGeom prst="chevron">
              <a:avLst>
                <a:gd name="adj" fmla="val 50000"/>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1"/>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322" name="Google Shape;322;p11"/>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323" name="Google Shape;323;p11"/>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324" name="Google Shape;324;p11"/>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325" name="Google Shape;325;p11"/>
          <p:cNvSpPr txBox="1"/>
          <p:nvPr/>
        </p:nvSpPr>
        <p:spPr>
          <a:xfrm>
            <a:off x="3905525" y="4039263"/>
            <a:ext cx="3219000" cy="26043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326" name="Google Shape;326;p11"/>
          <p:cNvSpPr txBox="1"/>
          <p:nvPr/>
        </p:nvSpPr>
        <p:spPr>
          <a:xfrm>
            <a:off x="4183575" y="9228125"/>
            <a:ext cx="3086700" cy="285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None/>
            </a:pPr>
            <a:endParaRPr sz="1100" i="1">
              <a:solidFill>
                <a:srgbClr val="595959"/>
              </a:solidFill>
              <a:latin typeface="Google Sans"/>
              <a:ea typeface="Google Sans"/>
              <a:cs typeface="Google Sans"/>
              <a:sym typeface="Google Sans"/>
            </a:endParaRPr>
          </a:p>
        </p:txBody>
      </p:sp>
      <p:sp>
        <p:nvSpPr>
          <p:cNvPr id="327" name="Google Shape;327;p11"/>
          <p:cNvSpPr>
            <a:spLocks noGrp="1"/>
          </p:cNvSpPr>
          <p:nvPr>
            <p:ph type="pic" idx="2"/>
          </p:nvPr>
        </p:nvSpPr>
        <p:spPr>
          <a:xfrm>
            <a:off x="4076163" y="6199700"/>
            <a:ext cx="3035400" cy="2495700"/>
          </a:xfrm>
          <a:prstGeom prst="rect">
            <a:avLst/>
          </a:prstGeom>
          <a:noFill/>
          <a:ln w="1905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6242255"/>
      </p:ext>
    </p:extLst>
  </p:cSld>
  <p:clrMapOvr>
    <a:masterClrMapping/>
  </p:clrMapOvr>
  <p:extLst>
    <p:ext uri="{DCECCB84-F9BA-43D5-87BE-67443E8EF086}">
      <p15:sldGuideLst xmlns:p15="http://schemas.microsoft.com/office/powerpoint/2012/main">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yout 4">
  <p:cSld name="Layout 4">
    <p:spTree>
      <p:nvGrpSpPr>
        <p:cNvPr id="1" name="Shape 328"/>
        <p:cNvGrpSpPr/>
        <p:nvPr/>
      </p:nvGrpSpPr>
      <p:grpSpPr>
        <a:xfrm>
          <a:off x="0" y="0"/>
          <a:ext cx="0" cy="0"/>
          <a:chOff x="0" y="0"/>
          <a:chExt cx="0" cy="0"/>
        </a:xfrm>
      </p:grpSpPr>
      <p:sp>
        <p:nvSpPr>
          <p:cNvPr id="329" name="Google Shape;329;p12"/>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sp>
        <p:nvSpPr>
          <p:cNvPr id="330" name="Google Shape;330;p12"/>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grpSp>
        <p:nvGrpSpPr>
          <p:cNvPr id="331" name="Google Shape;331;p12"/>
          <p:cNvGrpSpPr/>
          <p:nvPr/>
        </p:nvGrpSpPr>
        <p:grpSpPr>
          <a:xfrm>
            <a:off x="95351" y="1392509"/>
            <a:ext cx="7581691" cy="5901"/>
            <a:chOff x="1890075" y="5241175"/>
            <a:chExt cx="4240556" cy="257700"/>
          </a:xfrm>
        </p:grpSpPr>
        <p:sp>
          <p:nvSpPr>
            <p:cNvPr id="332" name="Google Shape;332;p1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3" name="Google Shape;333;p1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4" name="Google Shape;334;p1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5" name="Google Shape;335;p1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336" name="Google Shape;336;p12"/>
          <p:cNvGrpSpPr/>
          <p:nvPr/>
        </p:nvGrpSpPr>
        <p:grpSpPr>
          <a:xfrm>
            <a:off x="95351" y="4542984"/>
            <a:ext cx="7581691" cy="5901"/>
            <a:chOff x="1890075" y="5241175"/>
            <a:chExt cx="4240556" cy="257700"/>
          </a:xfrm>
        </p:grpSpPr>
        <p:sp>
          <p:nvSpPr>
            <p:cNvPr id="337" name="Google Shape;337;p1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8" name="Google Shape;338;p1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9" name="Google Shape;339;p1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0" name="Google Shape;340;p1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341" name="Google Shape;341;p12"/>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rgbClr val="EEEEEE">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Overview </a:t>
            </a:r>
            <a:endParaRPr b="1">
              <a:solidFill>
                <a:srgbClr val="000000"/>
              </a:solidFill>
              <a:latin typeface="Google Sans"/>
              <a:ea typeface="Google Sans"/>
              <a:cs typeface="Google Sans"/>
              <a:sym typeface="Google Sans"/>
            </a:endParaRPr>
          </a:p>
        </p:txBody>
      </p:sp>
      <p:sp>
        <p:nvSpPr>
          <p:cNvPr id="342" name="Google Shape;342;p12"/>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Problem</a:t>
            </a:r>
            <a:endParaRPr b="1">
              <a:solidFill>
                <a:srgbClr val="000000"/>
              </a:solidFill>
              <a:latin typeface="Google Sans"/>
              <a:ea typeface="Google Sans"/>
              <a:cs typeface="Google Sans"/>
              <a:sym typeface="Google Sans"/>
            </a:endParaRPr>
          </a:p>
        </p:txBody>
      </p:sp>
      <p:sp>
        <p:nvSpPr>
          <p:cNvPr id="343" name="Google Shape;343;p12"/>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Solution</a:t>
            </a:r>
            <a:endParaRPr b="1">
              <a:solidFill>
                <a:srgbClr val="000000"/>
              </a:solidFill>
              <a:latin typeface="Google Sans"/>
              <a:ea typeface="Google Sans"/>
              <a:cs typeface="Google Sans"/>
              <a:sym typeface="Google Sans"/>
            </a:endParaRPr>
          </a:p>
        </p:txBody>
      </p:sp>
      <p:sp>
        <p:nvSpPr>
          <p:cNvPr id="344" name="Google Shape;344;p12"/>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Details </a:t>
            </a:r>
            <a:endParaRPr b="1">
              <a:solidFill>
                <a:srgbClr val="000000"/>
              </a:solidFill>
              <a:latin typeface="Google Sans"/>
              <a:ea typeface="Google Sans"/>
              <a:cs typeface="Google Sans"/>
              <a:sym typeface="Google Sans"/>
            </a:endParaRPr>
          </a:p>
        </p:txBody>
      </p:sp>
      <p:sp>
        <p:nvSpPr>
          <p:cNvPr id="345" name="Google Shape;345;p12"/>
          <p:cNvSpPr/>
          <p:nvPr/>
        </p:nvSpPr>
        <p:spPr>
          <a:xfrm>
            <a:off x="432000" y="82965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Next Steps </a:t>
            </a:r>
            <a:endParaRPr b="1">
              <a:solidFill>
                <a:srgbClr val="000000"/>
              </a:solidFill>
              <a:latin typeface="Google Sans"/>
              <a:ea typeface="Google Sans"/>
              <a:cs typeface="Google Sans"/>
              <a:sym typeface="Google Sans"/>
            </a:endParaRPr>
          </a:p>
        </p:txBody>
      </p:sp>
      <p:grpSp>
        <p:nvGrpSpPr>
          <p:cNvPr id="346" name="Google Shape;346;p12"/>
          <p:cNvGrpSpPr/>
          <p:nvPr/>
        </p:nvGrpSpPr>
        <p:grpSpPr>
          <a:xfrm>
            <a:off x="95351" y="8200359"/>
            <a:ext cx="7581691" cy="5901"/>
            <a:chOff x="1890075" y="5241175"/>
            <a:chExt cx="4240556" cy="257700"/>
          </a:xfrm>
        </p:grpSpPr>
        <p:sp>
          <p:nvSpPr>
            <p:cNvPr id="347" name="Google Shape;347;p1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8" name="Google Shape;348;p1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9" name="Google Shape;349;p1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50" name="Google Shape;350;p1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351" name="Google Shape;351;p12"/>
          <p:cNvSpPr>
            <a:spLocks noGrp="1"/>
          </p:cNvSpPr>
          <p:nvPr>
            <p:ph type="pic" idx="2"/>
          </p:nvPr>
        </p:nvSpPr>
        <p:spPr>
          <a:xfrm>
            <a:off x="4394725" y="4961200"/>
            <a:ext cx="3035400" cy="2495700"/>
          </a:xfrm>
          <a:prstGeom prst="rect">
            <a:avLst/>
          </a:prstGeom>
          <a:noFill/>
          <a:ln w="1905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00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p:cSld name="BLANK ">
    <p:spTree>
      <p:nvGrpSpPr>
        <p:cNvPr id="1" name="Shape 352"/>
        <p:cNvGrpSpPr/>
        <p:nvPr/>
      </p:nvGrpSpPr>
      <p:grpSpPr>
        <a:xfrm>
          <a:off x="0" y="0"/>
          <a:ext cx="0" cy="0"/>
          <a:chOff x="0" y="0"/>
          <a:chExt cx="0" cy="0"/>
        </a:xfrm>
      </p:grpSpPr>
    </p:spTree>
    <p:extLst>
      <p:ext uri="{BB962C8B-B14F-4D97-AF65-F5344CB8AC3E}">
        <p14:creationId xmlns:p14="http://schemas.microsoft.com/office/powerpoint/2010/main" val="55368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ayout 5">
  <p:cSld name="Layout 5">
    <p:spTree>
      <p:nvGrpSpPr>
        <p:cNvPr id="1" name="Shape 353"/>
        <p:cNvGrpSpPr/>
        <p:nvPr/>
      </p:nvGrpSpPr>
      <p:grpSpPr>
        <a:xfrm>
          <a:off x="0" y="0"/>
          <a:ext cx="0" cy="0"/>
          <a:chOff x="0" y="0"/>
          <a:chExt cx="0" cy="0"/>
        </a:xfrm>
      </p:grpSpPr>
      <p:cxnSp>
        <p:nvCxnSpPr>
          <p:cNvPr id="354" name="Google Shape;354;p14"/>
          <p:cNvCxnSpPr/>
          <p:nvPr/>
        </p:nvCxnSpPr>
        <p:spPr>
          <a:xfrm>
            <a:off x="3049395" y="1359111"/>
            <a:ext cx="0" cy="5924400"/>
          </a:xfrm>
          <a:prstGeom prst="straightConnector1">
            <a:avLst/>
          </a:prstGeom>
          <a:noFill/>
          <a:ln w="9525" cap="flat" cmpd="sng">
            <a:solidFill>
              <a:srgbClr val="CCCCCC"/>
            </a:solidFill>
            <a:prstDash val="solid"/>
            <a:round/>
            <a:headEnd type="none" w="med" len="med"/>
            <a:tailEnd type="none" w="med" len="med"/>
          </a:ln>
        </p:spPr>
      </p:cxnSp>
      <p:cxnSp>
        <p:nvCxnSpPr>
          <p:cNvPr id="355" name="Google Shape;355;p14"/>
          <p:cNvCxnSpPr>
            <a:stCxn id="356" idx="0"/>
          </p:cNvCxnSpPr>
          <p:nvPr/>
        </p:nvCxnSpPr>
        <p:spPr>
          <a:xfrm flipH="1">
            <a:off x="172020" y="1360808"/>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357" name="Google Shape;357;p14"/>
          <p:cNvGrpSpPr/>
          <p:nvPr/>
        </p:nvGrpSpPr>
        <p:grpSpPr>
          <a:xfrm>
            <a:off x="190320" y="1357857"/>
            <a:ext cx="7581691" cy="5901"/>
            <a:chOff x="1890075" y="5241175"/>
            <a:chExt cx="4240556" cy="257700"/>
          </a:xfrm>
        </p:grpSpPr>
        <p:sp>
          <p:nvSpPr>
            <p:cNvPr id="356" name="Google Shape;356;p14"/>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58" name="Google Shape;358;p14"/>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59" name="Google Shape;359;p14"/>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60" name="Google Shape;360;p14"/>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361" name="Google Shape;361;p14"/>
          <p:cNvGrpSpPr/>
          <p:nvPr/>
        </p:nvGrpSpPr>
        <p:grpSpPr>
          <a:xfrm>
            <a:off x="190320" y="1388959"/>
            <a:ext cx="7581691" cy="5901"/>
            <a:chOff x="1890075" y="5241175"/>
            <a:chExt cx="4240556" cy="257700"/>
          </a:xfrm>
        </p:grpSpPr>
        <p:sp>
          <p:nvSpPr>
            <p:cNvPr id="362" name="Google Shape;362;p14"/>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63" name="Google Shape;363;p14"/>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64" name="Google Shape;364;p14"/>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65" name="Google Shape;365;p14"/>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366" name="Google Shape;366;p14"/>
          <p:cNvSpPr txBox="1"/>
          <p:nvPr/>
        </p:nvSpPr>
        <p:spPr>
          <a:xfrm>
            <a:off x="490594" y="15441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367" name="Google Shape;367;p14"/>
          <p:cNvGrpSpPr/>
          <p:nvPr/>
        </p:nvGrpSpPr>
        <p:grpSpPr>
          <a:xfrm>
            <a:off x="372224" y="1650425"/>
            <a:ext cx="137818" cy="187200"/>
            <a:chOff x="507100" y="1997600"/>
            <a:chExt cx="158375" cy="187200"/>
          </a:xfrm>
        </p:grpSpPr>
        <p:sp>
          <p:nvSpPr>
            <p:cNvPr id="368" name="Google Shape;368;p14"/>
            <p:cNvSpPr/>
            <p:nvPr/>
          </p:nvSpPr>
          <p:spPr>
            <a:xfrm>
              <a:off x="529575" y="1997600"/>
              <a:ext cx="135900" cy="187200"/>
            </a:xfrm>
            <a:prstGeom prst="chevron">
              <a:avLst>
                <a:gd name="adj" fmla="val 50000"/>
              </a:avLst>
            </a:prstGeom>
            <a:solidFill>
              <a:srgbClr val="59595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507100" y="2017025"/>
              <a:ext cx="135900" cy="146700"/>
            </a:xfrm>
            <a:prstGeom prst="chevron">
              <a:avLst>
                <a:gd name="adj" fmla="val 50000"/>
              </a:avLst>
            </a:pr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14"/>
          <p:cNvSpPr txBox="1"/>
          <p:nvPr/>
        </p:nvSpPr>
        <p:spPr>
          <a:xfrm>
            <a:off x="3314919" y="15441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371" name="Google Shape;371;p14"/>
          <p:cNvGrpSpPr/>
          <p:nvPr/>
        </p:nvGrpSpPr>
        <p:grpSpPr>
          <a:xfrm>
            <a:off x="3196549" y="1650425"/>
            <a:ext cx="137818" cy="187200"/>
            <a:chOff x="507100" y="1997600"/>
            <a:chExt cx="158375" cy="187200"/>
          </a:xfrm>
        </p:grpSpPr>
        <p:sp>
          <p:nvSpPr>
            <p:cNvPr id="372" name="Google Shape;372;p14"/>
            <p:cNvSpPr/>
            <p:nvPr/>
          </p:nvSpPr>
          <p:spPr>
            <a:xfrm>
              <a:off x="529575" y="1997600"/>
              <a:ext cx="135900" cy="187200"/>
            </a:xfrm>
            <a:prstGeom prst="chevron">
              <a:avLst>
                <a:gd name="adj" fmla="val 50000"/>
              </a:avLst>
            </a:prstGeom>
            <a:solidFill>
              <a:srgbClr val="59595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507100" y="2017025"/>
              <a:ext cx="135900" cy="146700"/>
            </a:xfrm>
            <a:prstGeom prst="chevron">
              <a:avLst>
                <a:gd name="adj" fmla="val 50000"/>
              </a:avLst>
            </a:pr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14"/>
          <p:cNvSpPr txBox="1"/>
          <p:nvPr/>
        </p:nvSpPr>
        <p:spPr>
          <a:xfrm>
            <a:off x="3314919" y="43673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KEY INSIGHTS </a:t>
            </a:r>
            <a:endParaRPr sz="1500">
              <a:latin typeface="Work Sans"/>
              <a:ea typeface="Work Sans"/>
              <a:cs typeface="Work Sans"/>
              <a:sym typeface="Work Sans"/>
            </a:endParaRPr>
          </a:p>
        </p:txBody>
      </p:sp>
      <p:grpSp>
        <p:nvGrpSpPr>
          <p:cNvPr id="375" name="Google Shape;375;p14"/>
          <p:cNvGrpSpPr/>
          <p:nvPr/>
        </p:nvGrpSpPr>
        <p:grpSpPr>
          <a:xfrm>
            <a:off x="3196549" y="4473625"/>
            <a:ext cx="137818" cy="187200"/>
            <a:chOff x="507100" y="1997600"/>
            <a:chExt cx="158375" cy="187200"/>
          </a:xfrm>
        </p:grpSpPr>
        <p:sp>
          <p:nvSpPr>
            <p:cNvPr id="376" name="Google Shape;376;p14"/>
            <p:cNvSpPr/>
            <p:nvPr/>
          </p:nvSpPr>
          <p:spPr>
            <a:xfrm>
              <a:off x="529575" y="1997600"/>
              <a:ext cx="135900" cy="187200"/>
            </a:xfrm>
            <a:prstGeom prst="chevron">
              <a:avLst>
                <a:gd name="adj" fmla="val 50000"/>
              </a:avLst>
            </a:prstGeom>
            <a:solidFill>
              <a:srgbClr val="59595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507100" y="2017025"/>
              <a:ext cx="135900" cy="146700"/>
            </a:xfrm>
            <a:prstGeom prst="chevron">
              <a:avLst>
                <a:gd name="adj" fmla="val 50000"/>
              </a:avLst>
            </a:pr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14"/>
          <p:cNvGrpSpPr/>
          <p:nvPr/>
        </p:nvGrpSpPr>
        <p:grpSpPr>
          <a:xfrm>
            <a:off x="172050" y="5100163"/>
            <a:ext cx="2852450" cy="4958106"/>
            <a:chOff x="404700" y="4541500"/>
            <a:chExt cx="2852450" cy="5007177"/>
          </a:xfrm>
        </p:grpSpPr>
        <p:sp>
          <p:nvSpPr>
            <p:cNvPr id="379" name="Google Shape;379;p14"/>
            <p:cNvSpPr/>
            <p:nvPr/>
          </p:nvSpPr>
          <p:spPr>
            <a:xfrm>
              <a:off x="404700" y="4574122"/>
              <a:ext cx="2758200" cy="4933800"/>
            </a:xfrm>
            <a:prstGeom prst="rect">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452450" y="4614877"/>
              <a:ext cx="2804700" cy="4933800"/>
            </a:xfrm>
            <a:prstGeom prst="rect">
              <a:avLst/>
            </a:prstGeom>
            <a:solidFill>
              <a:srgbClr val="CCCCCC"/>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txBox="1"/>
            <p:nvPr/>
          </p:nvSpPr>
          <p:spPr>
            <a:xfrm>
              <a:off x="643125" y="4541500"/>
              <a:ext cx="2595900" cy="41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IMPACT</a:t>
              </a:r>
              <a:endParaRPr sz="1500">
                <a:latin typeface="Work Sans"/>
                <a:ea typeface="Work Sans"/>
                <a:cs typeface="Work Sans"/>
                <a:sym typeface="Work Sans"/>
              </a:endParaRPr>
            </a:p>
          </p:txBody>
        </p:sp>
        <p:sp>
          <p:nvSpPr>
            <p:cNvPr id="382" name="Google Shape;382;p14"/>
            <p:cNvSpPr/>
            <p:nvPr/>
          </p:nvSpPr>
          <p:spPr>
            <a:xfrm>
              <a:off x="529575" y="4663612"/>
              <a:ext cx="135900" cy="200400"/>
            </a:xfrm>
            <a:prstGeom prst="chevron">
              <a:avLst>
                <a:gd name="adj" fmla="val 50000"/>
              </a:avLst>
            </a:prstGeom>
            <a:solidFill>
              <a:srgbClr val="59595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507100" y="4684392"/>
              <a:ext cx="135900" cy="156900"/>
            </a:xfrm>
            <a:prstGeom prst="chevron">
              <a:avLst>
                <a:gd name="adj" fmla="val 50000"/>
              </a:avLst>
            </a:pr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14"/>
          <p:cNvSpPr txBox="1"/>
          <p:nvPr/>
        </p:nvSpPr>
        <p:spPr>
          <a:xfrm>
            <a:off x="190350" y="11200"/>
            <a:ext cx="7290900" cy="771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ctr" rtl="0">
              <a:spcBef>
                <a:spcPts val="0"/>
              </a:spcBef>
              <a:spcAft>
                <a:spcPts val="0"/>
              </a:spcAft>
              <a:buNone/>
            </a:pPr>
            <a:endParaRPr sz="2100">
              <a:solidFill>
                <a:srgbClr val="000000"/>
              </a:solidFill>
              <a:latin typeface="Google Sans SemiBold"/>
              <a:ea typeface="Google Sans SemiBold"/>
              <a:cs typeface="Google Sans SemiBold"/>
              <a:sym typeface="Google Sans SemiBold"/>
            </a:endParaRPr>
          </a:p>
        </p:txBody>
      </p:sp>
      <p:sp>
        <p:nvSpPr>
          <p:cNvPr id="385" name="Google Shape;385;p14"/>
          <p:cNvSpPr txBox="1"/>
          <p:nvPr/>
        </p:nvSpPr>
        <p:spPr>
          <a:xfrm>
            <a:off x="2226300" y="513400"/>
            <a:ext cx="32190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endParaRPr sz="1200">
              <a:solidFill>
                <a:srgbClr val="000000"/>
              </a:solidFill>
              <a:latin typeface="PT Sans Narrow"/>
              <a:ea typeface="PT Sans Narrow"/>
              <a:cs typeface="PT Sans Narrow"/>
              <a:sym typeface="PT Sans Narrow"/>
            </a:endParaRPr>
          </a:p>
        </p:txBody>
      </p:sp>
      <p:sp>
        <p:nvSpPr>
          <p:cNvPr id="386" name="Google Shape;386;p14"/>
          <p:cNvSpPr>
            <a:spLocks noGrp="1"/>
          </p:cNvSpPr>
          <p:nvPr>
            <p:ph type="pic" idx="2"/>
          </p:nvPr>
        </p:nvSpPr>
        <p:spPr>
          <a:xfrm>
            <a:off x="4467025" y="5862300"/>
            <a:ext cx="3006900" cy="2044800"/>
          </a:xfrm>
          <a:prstGeom prst="rect">
            <a:avLst/>
          </a:prstGeom>
          <a:no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sp>
    </p:spTree>
    <p:extLst>
      <p:ext uri="{BB962C8B-B14F-4D97-AF65-F5344CB8AC3E}">
        <p14:creationId xmlns:p14="http://schemas.microsoft.com/office/powerpoint/2010/main" val="48952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ayout 6">
  <p:cSld name="Layout 6">
    <p:spTree>
      <p:nvGrpSpPr>
        <p:cNvPr id="1" name="Shape 387"/>
        <p:cNvGrpSpPr/>
        <p:nvPr/>
      </p:nvGrpSpPr>
      <p:grpSpPr>
        <a:xfrm>
          <a:off x="0" y="0"/>
          <a:ext cx="0" cy="0"/>
          <a:chOff x="0" y="0"/>
          <a:chExt cx="0" cy="0"/>
        </a:xfrm>
      </p:grpSpPr>
      <p:sp>
        <p:nvSpPr>
          <p:cNvPr id="388" name="Google Shape;388;p15"/>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Google Sans"/>
              <a:ea typeface="Google Sans"/>
              <a:cs typeface="Google Sans"/>
              <a:sym typeface="Google Sans"/>
            </a:endParaRPr>
          </a:p>
        </p:txBody>
      </p:sp>
      <p:sp>
        <p:nvSpPr>
          <p:cNvPr id="389" name="Google Shape;389;p15"/>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Google Sans"/>
              <a:ea typeface="Google Sans"/>
              <a:cs typeface="Google Sans"/>
              <a:sym typeface="Google Sans"/>
            </a:endParaRPr>
          </a:p>
        </p:txBody>
      </p:sp>
      <p:grpSp>
        <p:nvGrpSpPr>
          <p:cNvPr id="390" name="Google Shape;390;p15"/>
          <p:cNvGrpSpPr/>
          <p:nvPr/>
        </p:nvGrpSpPr>
        <p:grpSpPr>
          <a:xfrm>
            <a:off x="95351" y="1392509"/>
            <a:ext cx="7581691" cy="5901"/>
            <a:chOff x="1890075" y="5241175"/>
            <a:chExt cx="4240556" cy="257700"/>
          </a:xfrm>
        </p:grpSpPr>
        <p:sp>
          <p:nvSpPr>
            <p:cNvPr id="391" name="Google Shape;391;p1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92" name="Google Shape;392;p1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93" name="Google Shape;393;p1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94" name="Google Shape;394;p1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95" name="Google Shape;395;p15"/>
          <p:cNvGrpSpPr/>
          <p:nvPr/>
        </p:nvGrpSpPr>
        <p:grpSpPr>
          <a:xfrm>
            <a:off x="95351" y="4542984"/>
            <a:ext cx="7581691" cy="5901"/>
            <a:chOff x="1890075" y="5241175"/>
            <a:chExt cx="4240556" cy="257700"/>
          </a:xfrm>
        </p:grpSpPr>
        <p:sp>
          <p:nvSpPr>
            <p:cNvPr id="396" name="Google Shape;396;p1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97" name="Google Shape;397;p1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98" name="Google Shape;398;p1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99" name="Google Shape;399;p1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400" name="Google Shape;400;p15"/>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Google Sans"/>
                <a:ea typeface="Google Sans"/>
                <a:cs typeface="Google Sans"/>
                <a:sym typeface="Google Sans"/>
              </a:rPr>
              <a:t>Overview </a:t>
            </a:r>
            <a:endParaRPr b="1">
              <a:solidFill>
                <a:schemeClr val="dk1"/>
              </a:solidFill>
              <a:latin typeface="Google Sans"/>
              <a:ea typeface="Google Sans"/>
              <a:cs typeface="Google Sans"/>
              <a:sym typeface="Google Sans"/>
            </a:endParaRPr>
          </a:p>
        </p:txBody>
      </p:sp>
      <p:sp>
        <p:nvSpPr>
          <p:cNvPr id="401" name="Google Shape;401;p15"/>
          <p:cNvSpPr/>
          <p:nvPr/>
        </p:nvSpPr>
        <p:spPr>
          <a:xfrm>
            <a:off x="432000" y="31534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Google Sans"/>
                <a:ea typeface="Google Sans"/>
                <a:cs typeface="Google Sans"/>
                <a:sym typeface="Google Sans"/>
              </a:rPr>
              <a:t>Objective</a:t>
            </a:r>
            <a:endParaRPr b="1">
              <a:solidFill>
                <a:schemeClr val="dk1"/>
              </a:solidFill>
              <a:latin typeface="Google Sans"/>
              <a:ea typeface="Google Sans"/>
              <a:cs typeface="Google Sans"/>
              <a:sym typeface="Google Sans"/>
            </a:endParaRPr>
          </a:p>
        </p:txBody>
      </p:sp>
      <p:sp>
        <p:nvSpPr>
          <p:cNvPr id="402" name="Google Shape;402;p15"/>
          <p:cNvSpPr/>
          <p:nvPr/>
        </p:nvSpPr>
        <p:spPr>
          <a:xfrm>
            <a:off x="432000" y="4904796"/>
            <a:ext cx="1598400" cy="2850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Google Sans"/>
                <a:ea typeface="Google Sans"/>
                <a:cs typeface="Google Sans"/>
                <a:sym typeface="Google Sans"/>
              </a:rPr>
              <a:t>Results </a:t>
            </a:r>
            <a:endParaRPr b="1">
              <a:solidFill>
                <a:schemeClr val="dk1"/>
              </a:solidFill>
              <a:latin typeface="Google Sans"/>
              <a:ea typeface="Google Sans"/>
              <a:cs typeface="Google Sans"/>
              <a:sym typeface="Google Sans"/>
            </a:endParaRPr>
          </a:p>
        </p:txBody>
      </p:sp>
      <p:sp>
        <p:nvSpPr>
          <p:cNvPr id="403" name="Google Shape;403;p15"/>
          <p:cNvSpPr/>
          <p:nvPr/>
        </p:nvSpPr>
        <p:spPr>
          <a:xfrm>
            <a:off x="432000" y="8144170"/>
            <a:ext cx="1598400" cy="2691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Google Sans"/>
                <a:ea typeface="Google Sans"/>
                <a:cs typeface="Google Sans"/>
                <a:sym typeface="Google Sans"/>
              </a:rPr>
              <a:t>Next Steps </a:t>
            </a:r>
            <a:endParaRPr b="1">
              <a:solidFill>
                <a:schemeClr val="dk1"/>
              </a:solidFill>
              <a:latin typeface="Google Sans"/>
              <a:ea typeface="Google Sans"/>
              <a:cs typeface="Google Sans"/>
              <a:sym typeface="Google Sans"/>
            </a:endParaRPr>
          </a:p>
        </p:txBody>
      </p:sp>
      <p:grpSp>
        <p:nvGrpSpPr>
          <p:cNvPr id="404" name="Google Shape;404;p15"/>
          <p:cNvGrpSpPr/>
          <p:nvPr/>
        </p:nvGrpSpPr>
        <p:grpSpPr>
          <a:xfrm>
            <a:off x="95351" y="7971759"/>
            <a:ext cx="7581691" cy="5901"/>
            <a:chOff x="1890075" y="5241175"/>
            <a:chExt cx="4240556" cy="257700"/>
          </a:xfrm>
        </p:grpSpPr>
        <p:sp>
          <p:nvSpPr>
            <p:cNvPr id="405" name="Google Shape;405;p1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06" name="Google Shape;406;p1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07" name="Google Shape;407;p1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08" name="Google Shape;408;p1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409" name="Google Shape;409;p15"/>
          <p:cNvSpPr>
            <a:spLocks noGrp="1"/>
          </p:cNvSpPr>
          <p:nvPr>
            <p:ph type="pic" idx="2"/>
          </p:nvPr>
        </p:nvSpPr>
        <p:spPr>
          <a:xfrm>
            <a:off x="4467025" y="5862300"/>
            <a:ext cx="3006900" cy="2044800"/>
          </a:xfrm>
          <a:prstGeom prst="rect">
            <a:avLst/>
          </a:prstGeom>
          <a:no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sp>
    </p:spTree>
    <p:extLst>
      <p:ext uri="{BB962C8B-B14F-4D97-AF65-F5344CB8AC3E}">
        <p14:creationId xmlns:p14="http://schemas.microsoft.com/office/powerpoint/2010/main" val="2815300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
        <p:cNvGrpSpPr/>
        <p:nvPr/>
      </p:nvGrpSpPr>
      <p:grpSpPr>
        <a:xfrm>
          <a:off x="0" y="0"/>
          <a:ext cx="0" cy="0"/>
          <a:chOff x="0" y="0"/>
          <a:chExt cx="0" cy="0"/>
        </a:xfrm>
      </p:grpSpPr>
      <p:sp>
        <p:nvSpPr>
          <p:cNvPr id="192" name="Google Shape;192;p8"/>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93" name="Google Shape;193;p8"/>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194" name="Google Shape;194;p8"/>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95" name="Google Shape;195;p8"/>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extLst>
      <p:ext uri="{BB962C8B-B14F-4D97-AF65-F5344CB8AC3E}">
        <p14:creationId xmlns:p14="http://schemas.microsoft.com/office/powerpoint/2010/main" val="3807668017"/>
      </p:ext>
    </p:extLst>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grpSp>
        <p:nvGrpSpPr>
          <p:cNvPr id="461" name="Google Shape;461;p21"/>
          <p:cNvGrpSpPr/>
          <p:nvPr/>
        </p:nvGrpSpPr>
        <p:grpSpPr>
          <a:xfrm>
            <a:off x="188699" y="665125"/>
            <a:ext cx="5190001" cy="771300"/>
            <a:chOff x="188699" y="665125"/>
            <a:chExt cx="5190001" cy="771300"/>
          </a:xfrm>
        </p:grpSpPr>
        <p:sp>
          <p:nvSpPr>
            <p:cNvPr id="462" name="Google Shape;462;p21"/>
            <p:cNvSpPr txBox="1"/>
            <p:nvPr/>
          </p:nvSpPr>
          <p:spPr>
            <a:xfrm>
              <a:off x="188700" y="665125"/>
              <a:ext cx="5190000" cy="771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marR="0" lvl="0" indent="0" algn="l" defTabSz="914400" rtl="0" eaLnBrk="1" fontAlgn="auto" latinLnBrk="0" hangingPunct="1">
                <a:lnSpc>
                  <a:spcPct val="95000"/>
                </a:lnSpc>
                <a:spcBef>
                  <a:spcPts val="0"/>
                </a:spcBef>
                <a:spcAft>
                  <a:spcPts val="0"/>
                </a:spcAft>
                <a:buClr>
                  <a:srgbClr val="000000"/>
                </a:buClr>
                <a:buSzTx/>
                <a:buFont typeface="Arial"/>
                <a:buNone/>
                <a:tabLst/>
                <a:defRPr/>
              </a:pPr>
              <a:r>
                <a:rPr kumimoji="0" lang="en" sz="1600" b="1" i="0" u="none" strike="noStrike" kern="0" cap="none" spc="0" normalizeH="0" baseline="0" noProof="0" dirty="0">
                  <a:ln>
                    <a:noFill/>
                  </a:ln>
                  <a:solidFill>
                    <a:srgbClr val="000000"/>
                  </a:solidFill>
                  <a:effectLst/>
                  <a:uLnTx/>
                  <a:uFillTx/>
                  <a:latin typeface="Google Sans SemiBold"/>
                  <a:ea typeface="Google Sans SemiBold"/>
                  <a:cs typeface="Google Sans SemiBold"/>
                  <a:sym typeface="Google Sans SemiBold"/>
                </a:rPr>
                <a:t>Salifort Employee Retention Project</a:t>
              </a:r>
              <a:endParaRPr kumimoji="0" sz="1900" b="0" i="0" u="none" strike="noStrike" kern="0" cap="none" spc="0" normalizeH="0" baseline="0" noProof="0" dirty="0">
                <a:ln>
                  <a:noFill/>
                </a:ln>
                <a:solidFill>
                  <a:srgbClr val="000000"/>
                </a:solidFill>
                <a:effectLst/>
                <a:uLnTx/>
                <a:uFillTx/>
                <a:latin typeface="Google Sans SemiBold"/>
                <a:ea typeface="Google Sans SemiBold"/>
                <a:cs typeface="Google Sans SemiBold"/>
                <a:sym typeface="Google Sans SemiBold"/>
              </a:endParaRPr>
            </a:p>
          </p:txBody>
        </p:sp>
        <p:sp>
          <p:nvSpPr>
            <p:cNvPr id="463" name="Google Shape;463;p21"/>
            <p:cNvSpPr txBox="1"/>
            <p:nvPr/>
          </p:nvSpPr>
          <p:spPr>
            <a:xfrm>
              <a:off x="188699" y="1036225"/>
              <a:ext cx="5013495" cy="400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1200"/>
                </a:spcAft>
                <a:buClr>
                  <a:srgbClr val="000000"/>
                </a:buClr>
                <a:buSzTx/>
                <a:buFont typeface="Arial"/>
                <a:buNone/>
                <a:tabLst/>
                <a:defRPr/>
              </a:pPr>
              <a:r>
                <a:rPr kumimoji="0" lang="en" sz="1400" b="0" i="0" u="none" strike="noStrike" kern="0" cap="none" spc="0" normalizeH="0" baseline="0" noProof="0" dirty="0">
                  <a:ln>
                    <a:noFill/>
                  </a:ln>
                  <a:solidFill>
                    <a:srgbClr val="000000"/>
                  </a:solidFill>
                  <a:effectLst/>
                  <a:uLnTx/>
                  <a:uFillTx/>
                  <a:latin typeface="Roboto"/>
                  <a:ea typeface="Roboto"/>
                  <a:cs typeface="Roboto"/>
                  <a:sym typeface="Roboto"/>
                </a:rPr>
                <a:t>Prediction model for employee churn</a:t>
              </a:r>
              <a:endParaRPr kumimoji="0" sz="1400" b="0" i="0" u="none" strike="noStrike" kern="0" cap="none" spc="0" normalizeH="0" baseline="0" noProof="0" dirty="0">
                <a:ln>
                  <a:noFill/>
                </a:ln>
                <a:solidFill>
                  <a:srgbClr val="000000"/>
                </a:solidFill>
                <a:effectLst/>
                <a:uLnTx/>
                <a:uFillTx/>
                <a:latin typeface="Roboto"/>
                <a:ea typeface="Roboto"/>
                <a:cs typeface="Roboto"/>
                <a:sym typeface="Roboto"/>
              </a:endParaRPr>
            </a:p>
          </p:txBody>
        </p:sp>
      </p:grpSp>
      <p:sp>
        <p:nvSpPr>
          <p:cNvPr id="2" name="TextBox 1">
            <a:extLst>
              <a:ext uri="{FF2B5EF4-FFF2-40B4-BE49-F238E27FC236}">
                <a16:creationId xmlns:a16="http://schemas.microsoft.com/office/drawing/2014/main" id="{B467D212-2554-545D-41BA-46AE1CCA75C8}"/>
              </a:ext>
            </a:extLst>
          </p:cNvPr>
          <p:cNvSpPr txBox="1"/>
          <p:nvPr/>
        </p:nvSpPr>
        <p:spPr>
          <a:xfrm>
            <a:off x="333631" y="1964722"/>
            <a:ext cx="7117492" cy="523220"/>
          </a:xfrm>
          <a:prstGeom prst="rect">
            <a:avLst/>
          </a:prstGeom>
          <a:noFill/>
        </p:spPr>
        <p:txBody>
          <a:bodyPr wrap="square" rtlCol="0">
            <a:spAutoFit/>
          </a:bodyPr>
          <a:lstStyle/>
          <a:p>
            <a:r>
              <a:rPr lang="en-US" dirty="0"/>
              <a:t>The main goal of this project is to understand the factors that influence employee retention/churn and build a model to predict employee departure from the company.</a:t>
            </a:r>
          </a:p>
        </p:txBody>
      </p:sp>
      <p:sp>
        <p:nvSpPr>
          <p:cNvPr id="3" name="TextBox 2">
            <a:extLst>
              <a:ext uri="{FF2B5EF4-FFF2-40B4-BE49-F238E27FC236}">
                <a16:creationId xmlns:a16="http://schemas.microsoft.com/office/drawing/2014/main" id="{F2AE7DCB-059B-5479-C7BE-45429E6AB0C5}"/>
              </a:ext>
            </a:extLst>
          </p:cNvPr>
          <p:cNvSpPr txBox="1"/>
          <p:nvPr/>
        </p:nvSpPr>
        <p:spPr>
          <a:xfrm>
            <a:off x="333631" y="3854401"/>
            <a:ext cx="7117492" cy="738664"/>
          </a:xfrm>
          <a:prstGeom prst="rect">
            <a:avLst/>
          </a:prstGeom>
          <a:noFill/>
        </p:spPr>
        <p:txBody>
          <a:bodyPr wrap="square" rtlCol="0">
            <a:spAutoFit/>
          </a:bodyPr>
          <a:lstStyle/>
          <a:p>
            <a:r>
              <a:rPr lang="en-US" sz="1350" dirty="0"/>
              <a:t>Using historical company data on employees and their outcomes (stayed or left), I built an accurate prediction model and uncovered important factors that influence an employee’s decision to stay or leave the company.</a:t>
            </a:r>
          </a:p>
        </p:txBody>
      </p:sp>
      <p:sp>
        <p:nvSpPr>
          <p:cNvPr id="4" name="TextBox 3">
            <a:extLst>
              <a:ext uri="{FF2B5EF4-FFF2-40B4-BE49-F238E27FC236}">
                <a16:creationId xmlns:a16="http://schemas.microsoft.com/office/drawing/2014/main" id="{036F5D4B-347A-A840-6D2E-D188D2FD555D}"/>
              </a:ext>
            </a:extLst>
          </p:cNvPr>
          <p:cNvSpPr txBox="1"/>
          <p:nvPr/>
        </p:nvSpPr>
        <p:spPr>
          <a:xfrm>
            <a:off x="57150" y="4981235"/>
            <a:ext cx="7117492" cy="12470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t>Model performance was very good</a:t>
            </a:r>
            <a:r>
              <a:rPr lang="en-US" sz="1600" dirty="0"/>
              <a:t>:</a:t>
            </a:r>
          </a:p>
          <a:p>
            <a:pPr marL="285750" indent="-285750">
              <a:lnSpc>
                <a:spcPct val="150000"/>
              </a:lnSpc>
              <a:buFont typeface="Arial" panose="020B0604020202020204" pitchFamily="34" charset="0"/>
              <a:buChar char="•"/>
            </a:pPr>
            <a:endParaRPr lang="en-US" sz="1800" dirty="0"/>
          </a:p>
          <a:p>
            <a:pPr marL="285750" indent="-285750">
              <a:lnSpc>
                <a:spcPct val="150000"/>
              </a:lnSpc>
              <a:buFont typeface="Arial" panose="020B0604020202020204" pitchFamily="34" charset="0"/>
              <a:buChar char="•"/>
            </a:pPr>
            <a:r>
              <a:rPr lang="en-US" sz="1600" b="1" dirty="0"/>
              <a:t>Important predictive features:</a:t>
            </a:r>
          </a:p>
        </p:txBody>
      </p:sp>
      <p:sp>
        <p:nvSpPr>
          <p:cNvPr id="5" name="TextBox 4">
            <a:extLst>
              <a:ext uri="{FF2B5EF4-FFF2-40B4-BE49-F238E27FC236}">
                <a16:creationId xmlns:a16="http://schemas.microsoft.com/office/drawing/2014/main" id="{9501FBB2-5079-8174-92EF-03593C3ACE36}"/>
              </a:ext>
            </a:extLst>
          </p:cNvPr>
          <p:cNvSpPr txBox="1"/>
          <p:nvPr/>
        </p:nvSpPr>
        <p:spPr>
          <a:xfrm>
            <a:off x="179581" y="8623914"/>
            <a:ext cx="7450579" cy="1292662"/>
          </a:xfrm>
          <a:prstGeom prst="rect">
            <a:avLst/>
          </a:prstGeom>
          <a:solidFill>
            <a:schemeClr val="lt1"/>
          </a:solidFill>
        </p:spPr>
        <p:txBody>
          <a:bodyPr wrap="square" lIns="45720" rIns="0" rtlCol="0">
            <a:spAutoFit/>
          </a:bodyPr>
          <a:lstStyle/>
          <a:p>
            <a:r>
              <a:rPr lang="en-US" sz="1300" dirty="0"/>
              <a:t>The model performs well and could be used to implement changes to improve employee retention and satisfaction. I recommend an in-depth exploration of the features identified as important for the model to better understand how and why these variables relate to employee retention. The leadership team may also want to consider a detailed analysis of high-performing employees: retaining these employees may be especially important as their departure could be particularly costly to the company or result in loss of skills and experience that is difficult to replace with a new hire.</a:t>
            </a:r>
          </a:p>
        </p:txBody>
      </p:sp>
      <p:sp>
        <p:nvSpPr>
          <p:cNvPr id="6" name="TextBox 5">
            <a:extLst>
              <a:ext uri="{FF2B5EF4-FFF2-40B4-BE49-F238E27FC236}">
                <a16:creationId xmlns:a16="http://schemas.microsoft.com/office/drawing/2014/main" id="{B06F5165-A85A-30A4-E58C-57E04D0B958B}"/>
              </a:ext>
            </a:extLst>
          </p:cNvPr>
          <p:cNvSpPr txBox="1"/>
          <p:nvPr/>
        </p:nvSpPr>
        <p:spPr>
          <a:xfrm>
            <a:off x="305085" y="5322976"/>
            <a:ext cx="4123840" cy="789960"/>
          </a:xfrm>
          <a:prstGeom prst="rect">
            <a:avLst/>
          </a:prstGeom>
          <a:noFill/>
        </p:spPr>
        <p:txBody>
          <a:bodyPr wrap="square" numCol="2" rtlCol="0">
            <a:spAutoFit/>
          </a:bodyPr>
          <a:lstStyle/>
          <a:p>
            <a:pPr marL="285750" indent="-285750">
              <a:spcAft>
                <a:spcPts val="150"/>
              </a:spcAft>
              <a:buFont typeface="Arial" panose="020B0604020202020204" pitchFamily="34" charset="0"/>
              <a:buChar char="•"/>
            </a:pPr>
            <a:r>
              <a:rPr lang="en-US" dirty="0"/>
              <a:t>Precision = 0.97</a:t>
            </a:r>
          </a:p>
          <a:p>
            <a:pPr marL="285750" indent="-285750">
              <a:spcAft>
                <a:spcPts val="150"/>
              </a:spcAft>
              <a:buFont typeface="Arial" panose="020B0604020202020204" pitchFamily="34" charset="0"/>
              <a:buChar char="•"/>
            </a:pPr>
            <a:r>
              <a:rPr lang="en-US" dirty="0"/>
              <a:t>Recall = 0.91</a:t>
            </a:r>
          </a:p>
          <a:p>
            <a:pPr>
              <a:spcAft>
                <a:spcPts val="150"/>
              </a:spcAft>
            </a:pPr>
            <a:endParaRPr lang="en-US" dirty="0"/>
          </a:p>
          <a:p>
            <a:pPr marL="285750" indent="-285750">
              <a:spcAft>
                <a:spcPts val="150"/>
              </a:spcAft>
              <a:buFont typeface="Arial" panose="020B0604020202020204" pitchFamily="34" charset="0"/>
              <a:buChar char="•"/>
            </a:pPr>
            <a:r>
              <a:rPr lang="en-US" dirty="0"/>
              <a:t>F1-score = 0.94</a:t>
            </a:r>
          </a:p>
          <a:p>
            <a:pPr marL="285750" indent="-285750">
              <a:spcAft>
                <a:spcPts val="150"/>
              </a:spcAft>
              <a:buFont typeface="Arial" panose="020B0604020202020204" pitchFamily="34" charset="0"/>
              <a:buChar char="•"/>
            </a:pPr>
            <a:r>
              <a:rPr lang="en-US" dirty="0"/>
              <a:t>Accuracy = 0.98</a:t>
            </a:r>
          </a:p>
        </p:txBody>
      </p:sp>
      <p:sp>
        <p:nvSpPr>
          <p:cNvPr id="7" name="TextBox 6">
            <a:extLst>
              <a:ext uri="{FF2B5EF4-FFF2-40B4-BE49-F238E27FC236}">
                <a16:creationId xmlns:a16="http://schemas.microsoft.com/office/drawing/2014/main" id="{45981308-CA14-1242-B94E-AFBA3C87F537}"/>
              </a:ext>
            </a:extLst>
          </p:cNvPr>
          <p:cNvSpPr txBox="1"/>
          <p:nvPr/>
        </p:nvSpPr>
        <p:spPr>
          <a:xfrm>
            <a:off x="333631" y="2946192"/>
            <a:ext cx="7117492" cy="523220"/>
          </a:xfrm>
          <a:prstGeom prst="rect">
            <a:avLst/>
          </a:prstGeom>
          <a:noFill/>
        </p:spPr>
        <p:txBody>
          <a:bodyPr wrap="square" rtlCol="0">
            <a:spAutoFit/>
          </a:bodyPr>
          <a:lstStyle/>
          <a:p>
            <a:r>
              <a:rPr lang="en-US" dirty="0"/>
              <a:t>The current employee turnover rate at </a:t>
            </a:r>
            <a:r>
              <a:rPr lang="en-US" dirty="0" err="1"/>
              <a:t>Salifort</a:t>
            </a:r>
            <a:r>
              <a:rPr lang="en-US" dirty="0"/>
              <a:t> is high, costing the company time and resources in training replacement employees.</a:t>
            </a:r>
          </a:p>
        </p:txBody>
      </p:sp>
      <p:pic>
        <p:nvPicPr>
          <p:cNvPr id="1030" name="Picture 6">
            <a:extLst>
              <a:ext uri="{FF2B5EF4-FFF2-40B4-BE49-F238E27FC236}">
                <a16:creationId xmlns:a16="http://schemas.microsoft.com/office/drawing/2014/main" id="{7A9DB17F-5BEC-64D6-DBF6-BB64671C8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4314" y="4566285"/>
            <a:ext cx="2567859" cy="180014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2426877-1DD6-CCFD-75F7-08D629A5F4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355" y="6366435"/>
            <a:ext cx="3718276" cy="185227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5375297-21CB-C53C-6632-FC36CB6EBB04}"/>
              </a:ext>
            </a:extLst>
          </p:cNvPr>
          <p:cNvSpPr txBox="1"/>
          <p:nvPr/>
        </p:nvSpPr>
        <p:spPr>
          <a:xfrm>
            <a:off x="305084" y="6112566"/>
            <a:ext cx="3718275" cy="969496"/>
          </a:xfrm>
          <a:prstGeom prst="rect">
            <a:avLst/>
          </a:prstGeom>
          <a:noFill/>
        </p:spPr>
        <p:txBody>
          <a:bodyPr wrap="square" numCol="1" rtlCol="0">
            <a:spAutoFit/>
          </a:bodyPr>
          <a:lstStyle/>
          <a:p>
            <a:pPr marL="285750" indent="-285750">
              <a:spcAft>
                <a:spcPts val="150"/>
              </a:spcAft>
              <a:buFont typeface="Arial" panose="020B0604020202020204" pitchFamily="34" charset="0"/>
              <a:buChar char="•"/>
            </a:pPr>
            <a:r>
              <a:rPr lang="en-US" sz="1300" dirty="0"/>
              <a:t>Average monthly hours an employee works.</a:t>
            </a:r>
          </a:p>
          <a:p>
            <a:pPr marL="285750" indent="-285750">
              <a:spcAft>
                <a:spcPts val="150"/>
              </a:spcAft>
              <a:buFont typeface="Arial" panose="020B0604020202020204" pitchFamily="34" charset="0"/>
              <a:buChar char="•"/>
            </a:pPr>
            <a:r>
              <a:rPr lang="en-US" sz="1300" dirty="0"/>
              <a:t>Self-reported employee satisfaction level.</a:t>
            </a:r>
          </a:p>
          <a:p>
            <a:pPr marL="285750" indent="-285750">
              <a:spcAft>
                <a:spcPts val="150"/>
              </a:spcAft>
              <a:buFont typeface="Arial" panose="020B0604020202020204" pitchFamily="34" charset="0"/>
              <a:buChar char="•"/>
            </a:pPr>
            <a:r>
              <a:rPr lang="en-US" sz="1300" dirty="0"/>
              <a:t>Latest performance evaluation score</a:t>
            </a:r>
          </a:p>
          <a:p>
            <a:pPr marL="285750" indent="-285750">
              <a:spcAft>
                <a:spcPts val="150"/>
              </a:spcAft>
              <a:buFont typeface="Arial" panose="020B0604020202020204" pitchFamily="34" charset="0"/>
              <a:buChar char="•"/>
            </a:pPr>
            <a:endParaRPr lang="en-US" sz="1300" dirty="0"/>
          </a:p>
        </p:txBody>
      </p:sp>
      <p:sp>
        <p:nvSpPr>
          <p:cNvPr id="9" name="TextBox 8">
            <a:extLst>
              <a:ext uri="{FF2B5EF4-FFF2-40B4-BE49-F238E27FC236}">
                <a16:creationId xmlns:a16="http://schemas.microsoft.com/office/drawing/2014/main" id="{BF2E0AA5-CBE9-FA0F-C952-1D7605BFD7DF}"/>
              </a:ext>
            </a:extLst>
          </p:cNvPr>
          <p:cNvSpPr txBox="1"/>
          <p:nvPr/>
        </p:nvSpPr>
        <p:spPr>
          <a:xfrm>
            <a:off x="57150" y="6893084"/>
            <a:ext cx="4056126" cy="692497"/>
          </a:xfrm>
          <a:prstGeom prst="rect">
            <a:avLst/>
          </a:prstGeom>
          <a:noFill/>
        </p:spPr>
        <p:txBody>
          <a:bodyPr wrap="square" rtlCol="0">
            <a:spAutoFit/>
          </a:bodyPr>
          <a:lstStyle/>
          <a:p>
            <a:pPr marL="285750" indent="-285750">
              <a:buFont typeface="Arial" panose="020B0604020202020204" pitchFamily="34" charset="0"/>
              <a:buChar char="•"/>
            </a:pPr>
            <a:r>
              <a:rPr lang="en-US" sz="1300" b="1" dirty="0"/>
              <a:t>Unusual bimodal distributions were observed for </a:t>
            </a:r>
            <a:r>
              <a:rPr lang="en-US" sz="1300" b="1" dirty="0" err="1"/>
              <a:t>average_monthly_hours</a:t>
            </a:r>
            <a:r>
              <a:rPr lang="en-US" sz="1300" b="1" dirty="0"/>
              <a:t> and </a:t>
            </a:r>
            <a:r>
              <a:rPr lang="en-US" sz="1300" b="1" dirty="0" err="1"/>
              <a:t>last_evaluation</a:t>
            </a:r>
            <a:r>
              <a:rPr lang="en-US" sz="1300" b="1" dirty="0"/>
              <a:t> among employees that left</a:t>
            </a:r>
          </a:p>
        </p:txBody>
      </p:sp>
      <p:cxnSp>
        <p:nvCxnSpPr>
          <p:cNvPr id="11" name="Straight Connector 10">
            <a:extLst>
              <a:ext uri="{FF2B5EF4-FFF2-40B4-BE49-F238E27FC236}">
                <a16:creationId xmlns:a16="http://schemas.microsoft.com/office/drawing/2014/main" id="{DE6FCD7A-AB79-EF2D-57C6-86CEE66A69D5}"/>
              </a:ext>
            </a:extLst>
          </p:cNvPr>
          <p:cNvCxnSpPr>
            <a:cxnSpLocks/>
          </p:cNvCxnSpPr>
          <p:nvPr/>
        </p:nvCxnSpPr>
        <p:spPr>
          <a:xfrm>
            <a:off x="5126098" y="4558665"/>
            <a:ext cx="0" cy="1744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20BF32-F1AD-C4AE-3425-978D8D2426C5}"/>
              </a:ext>
            </a:extLst>
          </p:cNvPr>
          <p:cNvCxnSpPr>
            <a:cxnSpLocks/>
          </p:cNvCxnSpPr>
          <p:nvPr/>
        </p:nvCxnSpPr>
        <p:spPr>
          <a:xfrm>
            <a:off x="4061459" y="6294120"/>
            <a:ext cx="0" cy="18890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F02BF4-2C3E-DA63-4004-61196F4CA47C}"/>
              </a:ext>
            </a:extLst>
          </p:cNvPr>
          <p:cNvCxnSpPr>
            <a:cxnSpLocks/>
          </p:cNvCxnSpPr>
          <p:nvPr/>
        </p:nvCxnSpPr>
        <p:spPr>
          <a:xfrm flipH="1">
            <a:off x="4052165" y="6294120"/>
            <a:ext cx="10739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D8271AC-1F5F-F148-4578-FAEA37E14BCF}"/>
              </a:ext>
            </a:extLst>
          </p:cNvPr>
          <p:cNvSpPr txBox="1"/>
          <p:nvPr/>
        </p:nvSpPr>
        <p:spPr>
          <a:xfrm>
            <a:off x="305084" y="7561802"/>
            <a:ext cx="3727827" cy="492443"/>
          </a:xfrm>
          <a:prstGeom prst="rect">
            <a:avLst/>
          </a:prstGeom>
          <a:noFill/>
        </p:spPr>
        <p:txBody>
          <a:bodyPr wrap="square">
            <a:spAutoFit/>
          </a:bodyPr>
          <a:lstStyle/>
          <a:p>
            <a:pPr marL="285750" lvl="2" indent="-285750">
              <a:buFont typeface="Arial" panose="020B0604020202020204" pitchFamily="34" charset="0"/>
              <a:buChar char="•"/>
            </a:pPr>
            <a:r>
              <a:rPr lang="en-US" sz="1300" dirty="0"/>
              <a:t>Suggests that two or more groups of people are leaving for different reasons</a:t>
            </a:r>
          </a:p>
        </p:txBody>
      </p:sp>
    </p:spTree>
  </p:cSld>
  <p:clrMapOvr>
    <a:masterClrMapping/>
  </p:clrMapOvr>
</p:sld>
</file>

<file path=ppt/theme/theme1.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260</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Google Sans SemiBold</vt:lpstr>
      <vt:lpstr>Calibri</vt:lpstr>
      <vt:lpstr>PT Sans Narrow</vt:lpstr>
      <vt:lpstr>Roboto</vt:lpstr>
      <vt:lpstr>Arial</vt:lpstr>
      <vt:lpstr>Work Sans</vt:lpstr>
      <vt:lpstr>Google Sans</vt:lpstr>
      <vt:lpstr>1_Simple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Cascarina,Sean</cp:lastModifiedBy>
  <cp:revision>5</cp:revision>
  <dcterms:modified xsi:type="dcterms:W3CDTF">2025-02-13T18:56:02Z</dcterms:modified>
</cp:coreProperties>
</file>