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8" r:id="rId2"/>
    <p:sldId id="345" r:id="rId3"/>
    <p:sldId id="346" r:id="rId4"/>
    <p:sldId id="347" r:id="rId5"/>
    <p:sldId id="348" r:id="rId6"/>
    <p:sldId id="349" r:id="rId7"/>
  </p:sldIdLst>
  <p:sldSz cx="9144000" cy="5715000" type="screen16x10"/>
  <p:notesSz cx="7010400" cy="9296400"/>
  <p:custDataLst>
    <p:tags r:id="rId10"/>
  </p:custDataLst>
  <p:defaultTextStyle>
    <a:defPPr>
      <a:defRPr lang="en-US"/>
    </a:defPPr>
    <a:lvl1pPr marL="0" algn="l" defTabSz="849030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424515" algn="l" defTabSz="849030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849030" algn="l" defTabSz="849030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273544" algn="l" defTabSz="849030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1698059" algn="l" defTabSz="849030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2122574" algn="l" defTabSz="849030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2547089" algn="l" defTabSz="849030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2971603" algn="l" defTabSz="849030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3396118" algn="l" defTabSz="849030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C121F"/>
    <a:srgbClr val="D1D870"/>
    <a:srgbClr val="4F3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6852" autoAdjust="0"/>
  </p:normalViewPr>
  <p:slideViewPr>
    <p:cSldViewPr>
      <p:cViewPr varScale="1">
        <p:scale>
          <a:sx n="103" d="100"/>
          <a:sy n="103" d="100"/>
        </p:scale>
        <p:origin x="1248" y="96"/>
      </p:cViewPr>
      <p:guideLst>
        <p:guide orient="horz" pos="6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906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D9BD9E7B-A268-4D6A-AC78-C6655227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261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77788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3641092"/>
            <a:ext cx="5608320" cy="49580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Chapter X-</a:t>
            </a:r>
            <a:fld id="{BEEEFE11-5955-4565-BE61-DC2CA20FB0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6531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849030" rtl="0" eaLnBrk="1" latinLnBrk="0" hangingPunct="1">
      <a:defRPr sz="1351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1pPr>
    <a:lvl2pPr marL="424515" algn="l" defTabSz="849030" rtl="0" eaLnBrk="1" latinLnBrk="0" hangingPunct="1">
      <a:defRPr sz="1351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2pPr>
    <a:lvl3pPr marL="849030" algn="l" defTabSz="849030" rtl="0" eaLnBrk="1" latinLnBrk="0" hangingPunct="1">
      <a:defRPr sz="1351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3pPr>
    <a:lvl4pPr marL="1273544" algn="l" defTabSz="849030" rtl="0" eaLnBrk="1" latinLnBrk="0" hangingPunct="1">
      <a:defRPr sz="1351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4pPr>
    <a:lvl5pPr marL="1698059" algn="l" defTabSz="849030" rtl="0" eaLnBrk="1" latinLnBrk="0" hangingPunct="1">
      <a:defRPr sz="1351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5pPr>
    <a:lvl6pPr marL="2122574" algn="l" defTabSz="849030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6pPr>
    <a:lvl7pPr marL="2547089" algn="l" defTabSz="849030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7pPr>
    <a:lvl8pPr marL="2971603" algn="l" defTabSz="849030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8pPr>
    <a:lvl9pPr marL="3396118" algn="l" defTabSz="849030" rtl="0" eaLnBrk="1" latinLnBrk="0" hangingPunct="1">
      <a:defRPr sz="1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X-</a:t>
            </a:r>
            <a:fld id="{BEEEFE11-5955-4565-BE61-DC2CA20FB0EE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0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ction Button: Home 10">
            <a:hlinkClick r:id="" action="ppaction://hlinkshowjump?jump=endshow" highlightClick="1">
              <a:snd r:embed="rId2" name="projctor.wav"/>
            </a:hlinkClick>
          </p:cNvPr>
          <p:cNvSpPr/>
          <p:nvPr userDrawn="1"/>
        </p:nvSpPr>
        <p:spPr bwMode="auto">
          <a:xfrm>
            <a:off x="8534400" y="5207000"/>
            <a:ext cx="351728" cy="327804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75097" tIns="37549" rIns="75097" bIns="3754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5099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/>
            </a:pPr>
            <a:r>
              <a:rPr kumimoji="0" lang="en-US" sz="2612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44482" y="5284643"/>
            <a:ext cx="2075793" cy="27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7" dirty="0" smtClean="0">
                <a:solidFill>
                  <a:schemeClr val="bg1">
                    <a:lumMod val="50000"/>
                  </a:schemeClr>
                </a:solidFill>
              </a:rPr>
              <a:t>©</a:t>
            </a:r>
            <a:r>
              <a:rPr lang="en-US" sz="597" baseline="0" dirty="0" smtClean="0">
                <a:solidFill>
                  <a:schemeClr val="bg1">
                    <a:lumMod val="50000"/>
                  </a:schemeClr>
                </a:solidFill>
              </a:rPr>
              <a:t> 2017 by American Technical Publishers, Inc.</a:t>
            </a:r>
          </a:p>
          <a:p>
            <a:r>
              <a:rPr lang="en-US" sz="597" baseline="0" dirty="0" smtClean="0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endParaRPr lang="en-US" sz="597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95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29" t="46078" r="44950" b="43464"/>
          <a:stretch/>
        </p:blipFill>
        <p:spPr>
          <a:xfrm>
            <a:off x="381000" y="5269431"/>
            <a:ext cx="407276" cy="265373"/>
          </a:xfrm>
          <a:prstGeom prst="rect">
            <a:avLst/>
          </a:prstGeom>
        </p:spPr>
      </p:pic>
      <p:sp>
        <p:nvSpPr>
          <p:cNvPr id="10" name="Text Box 238"/>
          <p:cNvSpPr txBox="1">
            <a:spLocks noChangeArrowheads="1"/>
          </p:cNvSpPr>
          <p:nvPr userDrawn="1"/>
        </p:nvSpPr>
        <p:spPr bwMode="auto">
          <a:xfrm>
            <a:off x="733425" y="307975"/>
            <a:ext cx="285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sz="2800"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sz="2800"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sz="2800"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sz="2800"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66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>
                <a:solidFill>
                  <a:schemeClr val="bg1"/>
                </a:solidFill>
              </a:rPr>
              <a:t>Practice Exam </a:t>
            </a:r>
          </a:p>
        </p:txBody>
      </p:sp>
      <p:sp>
        <p:nvSpPr>
          <p:cNvPr id="15" name="Rectangle 240"/>
          <p:cNvSpPr txBox="1">
            <a:spLocks noChangeArrowheads="1"/>
          </p:cNvSpPr>
          <p:nvPr userDrawn="1"/>
        </p:nvSpPr>
        <p:spPr bwMode="auto">
          <a:xfrm>
            <a:off x="5418138" y="288925"/>
            <a:ext cx="29178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849030" rtl="0" eaLnBrk="1" latinLnBrk="0" hangingPunct="1">
              <a:spcBef>
                <a:spcPct val="0"/>
              </a:spcBef>
              <a:buClrTx/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24515" algn="l" defTabSz="849030" rtl="0" eaLnBrk="1" latinLnBrk="0" hangingPunct="1">
              <a:defRPr sz="16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9030" algn="l" defTabSz="849030" rtl="0" eaLnBrk="1" latinLnBrk="0" hangingPunct="1">
              <a:defRPr sz="16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544" algn="l" defTabSz="849030" rtl="0" eaLnBrk="1" latinLnBrk="0" hangingPunct="1">
              <a:defRPr sz="16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8059" algn="l" defTabSz="849030" rtl="0" eaLnBrk="1" latinLnBrk="0" hangingPunct="1">
              <a:defRPr sz="16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2574" algn="l" defTabSz="849030" rtl="0" eaLnBrk="1" latinLnBrk="0" hangingPunct="1">
              <a:defRPr sz="16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7089" algn="l" defTabSz="849030" rtl="0" eaLnBrk="1" latinLnBrk="0" hangingPunct="1">
              <a:defRPr sz="16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603" algn="l" defTabSz="849030" rtl="0" eaLnBrk="1" latinLnBrk="0" hangingPunct="1">
              <a:defRPr sz="16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6118" algn="l" defTabSz="849030" rtl="0" eaLnBrk="1" latinLnBrk="0" hangingPunct="1">
              <a:defRPr sz="16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/>
              <a:t>Question </a:t>
            </a:r>
            <a:fld id="{CC56B70D-650C-4960-AD0E-4328572120DD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249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rst Slide (if there are no Premium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ction Button: Home 13">
            <a:hlinkClick r:id="" action="ppaction://hlinkshowjump?jump=endshow" highlightClick="1">
              <a:snd r:embed="rId3" name="projctor.wav"/>
            </a:hlinkClick>
          </p:cNvPr>
          <p:cNvSpPr/>
          <p:nvPr userDrawn="1"/>
        </p:nvSpPr>
        <p:spPr bwMode="auto">
          <a:xfrm>
            <a:off x="8534400" y="5207000"/>
            <a:ext cx="351728" cy="327804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75097" tIns="37549" rIns="75097" bIns="3754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5099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/>
            </a:pPr>
            <a:r>
              <a:rPr kumimoji="0" lang="en-US" sz="2612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4482" y="5284643"/>
            <a:ext cx="2075793" cy="27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7" dirty="0" smtClean="0">
                <a:solidFill>
                  <a:schemeClr val="bg1">
                    <a:lumMod val="50000"/>
                  </a:schemeClr>
                </a:solidFill>
              </a:rPr>
              <a:t>©</a:t>
            </a:r>
            <a:r>
              <a:rPr lang="en-US" sz="597" baseline="0" dirty="0" smtClean="0">
                <a:solidFill>
                  <a:schemeClr val="bg1">
                    <a:lumMod val="50000"/>
                  </a:schemeClr>
                </a:solidFill>
              </a:rPr>
              <a:t> 2017 by American Technical Publishers, Inc.</a:t>
            </a:r>
          </a:p>
          <a:p>
            <a:r>
              <a:rPr lang="en-US" sz="597" baseline="0" dirty="0" smtClean="0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endParaRPr lang="en-US" sz="597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495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29" t="46078" r="44950" b="43464"/>
          <a:stretch/>
        </p:blipFill>
        <p:spPr>
          <a:xfrm>
            <a:off x="381000" y="5269431"/>
            <a:ext cx="407276" cy="2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6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audio" Target="../media/audio1.wav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Home 7">
            <a:hlinkClick r:id="" action="ppaction://hlinkshowjump?jump=endshow" highlightClick="1">
              <a:snd r:embed="rId5" name="projctor.wav"/>
            </a:hlinkClick>
          </p:cNvPr>
          <p:cNvSpPr/>
          <p:nvPr userDrawn="1"/>
        </p:nvSpPr>
        <p:spPr bwMode="auto">
          <a:xfrm>
            <a:off x="8534400" y="5207000"/>
            <a:ext cx="351728" cy="327804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75097" tIns="37549" rIns="75097" bIns="3754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5099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/>
            </a:pPr>
            <a:r>
              <a:rPr kumimoji="0" lang="en-US" sz="2612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44482" y="5284643"/>
            <a:ext cx="2075793" cy="27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7" dirty="0" smtClean="0">
                <a:solidFill>
                  <a:schemeClr val="bg1">
                    <a:lumMod val="50000"/>
                  </a:schemeClr>
                </a:solidFill>
              </a:rPr>
              <a:t>©</a:t>
            </a:r>
            <a:r>
              <a:rPr lang="en-US" sz="597" baseline="0" dirty="0" smtClean="0">
                <a:solidFill>
                  <a:schemeClr val="bg1">
                    <a:lumMod val="50000"/>
                  </a:schemeClr>
                </a:solidFill>
              </a:rPr>
              <a:t> 2017 by American Technical Publishers, Inc.</a:t>
            </a:r>
          </a:p>
          <a:p>
            <a:r>
              <a:rPr lang="en-US" sz="597" baseline="0" dirty="0" smtClean="0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endParaRPr lang="en-US" sz="597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495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29" t="46078" r="44950" b="43464"/>
          <a:stretch/>
        </p:blipFill>
        <p:spPr>
          <a:xfrm>
            <a:off x="381000" y="5269431"/>
            <a:ext cx="407276" cy="265373"/>
          </a:xfrm>
          <a:prstGeom prst="rect">
            <a:avLst/>
          </a:prstGeom>
        </p:spPr>
      </p:pic>
      <p:sp>
        <p:nvSpPr>
          <p:cNvPr id="9" name="Text Box 327"/>
          <p:cNvSpPr txBox="1">
            <a:spLocks noChangeArrowheads="1"/>
          </p:cNvSpPr>
          <p:nvPr userDrawn="1"/>
        </p:nvSpPr>
        <p:spPr bwMode="auto">
          <a:xfrm>
            <a:off x="1476409" y="127948"/>
            <a:ext cx="7515191" cy="30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75097" tIns="37549" rIns="75097" bIns="37549">
            <a:spAutoFit/>
          </a:bodyPr>
          <a:lstStyle/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sz="1493" i="1" dirty="0" smtClean="0">
                <a:solidFill>
                  <a:schemeClr val="tx1"/>
                </a:solidFill>
                <a:latin typeface="+mn-lt"/>
              </a:rPr>
              <a:t>Chapter X —</a:t>
            </a:r>
            <a:r>
              <a:rPr lang="en-US" sz="1493" i="1" baseline="0" dirty="0" smtClean="0">
                <a:solidFill>
                  <a:schemeClr val="tx1"/>
                </a:solidFill>
                <a:latin typeface="+mn-lt"/>
              </a:rPr>
              <a:t> Title</a:t>
            </a:r>
            <a:endParaRPr lang="en-US" sz="1493" i="1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838200" y="3314700"/>
            <a:ext cx="7445375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lnSpc>
                <a:spcPct val="85000"/>
              </a:lnSpc>
              <a:spcBef>
                <a:spcPct val="0"/>
              </a:spcBef>
              <a:defRPr>
                <a:solidFill>
                  <a:schemeClr val="bg1"/>
                </a:solidFill>
                <a:latin typeface="Arial" charset="0"/>
              </a:defRPr>
            </a:lvl1pPr>
            <a:lvl2pPr algn="ctr">
              <a:lnSpc>
                <a:spcPct val="85000"/>
              </a:lnSpc>
              <a:spcBef>
                <a:spcPct val="0"/>
              </a:spcBef>
              <a:defRPr>
                <a:solidFill>
                  <a:schemeClr val="bg1"/>
                </a:solidFill>
                <a:latin typeface="Arial" charset="0"/>
              </a:defRPr>
            </a:lvl2pPr>
            <a:lvl3pPr algn="ctr">
              <a:lnSpc>
                <a:spcPct val="85000"/>
              </a:lnSpc>
              <a:spcBef>
                <a:spcPct val="0"/>
              </a:spcBef>
              <a:defRPr>
                <a:solidFill>
                  <a:schemeClr val="bg1"/>
                </a:solidFill>
                <a:latin typeface="Arial" charset="0"/>
              </a:defRPr>
            </a:lvl3pPr>
            <a:lvl4pPr algn="ctr">
              <a:lnSpc>
                <a:spcPct val="85000"/>
              </a:lnSpc>
              <a:spcBef>
                <a:spcPct val="0"/>
              </a:spcBef>
              <a:defRPr>
                <a:solidFill>
                  <a:schemeClr val="bg1"/>
                </a:solidFill>
                <a:latin typeface="Arial" charset="0"/>
              </a:defRPr>
            </a:lvl4pPr>
            <a:lvl5pPr algn="ctr">
              <a:lnSpc>
                <a:spcPct val="85000"/>
              </a:lnSpc>
              <a:spcBef>
                <a:spcPct val="0"/>
              </a:spcBef>
              <a:defRPr>
                <a:solidFill>
                  <a:schemeClr val="bg1"/>
                </a:solidFill>
                <a:latin typeface="Arial" charset="0"/>
              </a:defRPr>
            </a:lvl5pPr>
            <a:lvl6pPr marL="4572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9144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13716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182880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charset="0"/>
              </a:rPr>
              <a:t>Includes answers and 2017 NEC</a:t>
            </a:r>
            <a:r>
              <a:rPr lang="en-US" altLang="en-US" sz="18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charset="0"/>
              </a:rPr>
              <a:t>®</a:t>
            </a:r>
            <a:r>
              <a:rPr lang="en-US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charset="0"/>
              </a:rPr>
              <a:t> Code References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838200" y="2684463"/>
            <a:ext cx="74453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Arial" charset="0"/>
              </a:defRPr>
            </a:lvl1pPr>
            <a:lvl2pPr indent="166688" algn="ctr"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marL="857250" indent="414338" algn="ctr">
              <a:defRPr sz="2400">
                <a:solidFill>
                  <a:srgbClr val="000066"/>
                </a:solidFill>
                <a:latin typeface="Arial" charset="0"/>
              </a:defRPr>
            </a:lvl3pPr>
            <a:lvl4pPr marL="1200150" indent="642938" algn="ctr">
              <a:defRPr sz="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marL="1543050" indent="795338" algn="ctr">
              <a:defRPr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2000250" indent="795338" algn="ctr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2457450" indent="795338" algn="ctr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2914650" indent="795338" algn="ctr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3371850" indent="795338" algn="ctr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None/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charset="0"/>
              </a:rPr>
              <a:t>Practice Exam</a:t>
            </a:r>
          </a:p>
        </p:txBody>
      </p:sp>
    </p:spTree>
    <p:extLst>
      <p:ext uri="{BB962C8B-B14F-4D97-AF65-F5344CB8AC3E}">
        <p14:creationId xmlns:p14="http://schemas.microsoft.com/office/powerpoint/2010/main" val="414863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682417" rtl="0" eaLnBrk="1" latinLnBrk="0" hangingPunct="1">
        <a:spcBef>
          <a:spcPct val="0"/>
        </a:spcBef>
        <a:buNone/>
        <a:defRPr sz="3284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55906" indent="-255906" algn="l" defTabSz="682417" rtl="0" eaLnBrk="1" latinLnBrk="0" hangingPunct="1">
        <a:spcBef>
          <a:spcPct val="20000"/>
        </a:spcBef>
        <a:buFont typeface="Arial" pitchFamily="34" charset="0"/>
        <a:buChar char="•"/>
        <a:defRPr sz="2388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54464" indent="-213255" algn="l" defTabSz="682417" rtl="0" eaLnBrk="1" latinLnBrk="0" hangingPunct="1">
        <a:spcBef>
          <a:spcPct val="20000"/>
        </a:spcBef>
        <a:buFont typeface="Arial" pitchFamily="34" charset="0"/>
        <a:buChar char="–"/>
        <a:defRPr sz="209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853021" indent="-170604" algn="l" defTabSz="682417" rtl="0" eaLnBrk="1" latinLnBrk="0" hangingPunct="1">
        <a:spcBef>
          <a:spcPct val="20000"/>
        </a:spcBef>
        <a:buFont typeface="Arial" pitchFamily="34" charset="0"/>
        <a:buChar char="•"/>
        <a:defRPr sz="179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4229" indent="-170604" algn="l" defTabSz="682417" rtl="0" eaLnBrk="1" latinLnBrk="0" hangingPunct="1">
        <a:spcBef>
          <a:spcPct val="20000"/>
        </a:spcBef>
        <a:buFont typeface="Arial" pitchFamily="34" charset="0"/>
        <a:buChar char="–"/>
        <a:defRPr sz="1493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535438" indent="-170604" algn="l" defTabSz="682417" rtl="0" eaLnBrk="1" latinLnBrk="0" hangingPunct="1">
        <a:spcBef>
          <a:spcPct val="20000"/>
        </a:spcBef>
        <a:buFont typeface="Arial" pitchFamily="34" charset="0"/>
        <a:buChar char="»"/>
        <a:defRPr sz="1493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876646" indent="-170604" algn="l" defTabSz="682417" rtl="0" eaLnBrk="1" latinLnBrk="0" hangingPunct="1">
        <a:spcBef>
          <a:spcPct val="20000"/>
        </a:spcBef>
        <a:buFont typeface="Arial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2217854" indent="-170604" algn="l" defTabSz="682417" rtl="0" eaLnBrk="1" latinLnBrk="0" hangingPunct="1">
        <a:spcBef>
          <a:spcPct val="20000"/>
        </a:spcBef>
        <a:buFont typeface="Arial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2559063" indent="-170604" algn="l" defTabSz="682417" rtl="0" eaLnBrk="1" latinLnBrk="0" hangingPunct="1">
        <a:spcBef>
          <a:spcPct val="20000"/>
        </a:spcBef>
        <a:buFont typeface="Arial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2900271" indent="-170604" algn="l" defTabSz="682417" rtl="0" eaLnBrk="1" latinLnBrk="0" hangingPunct="1">
        <a:spcBef>
          <a:spcPct val="20000"/>
        </a:spcBef>
        <a:buFont typeface="Arial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417" rtl="0" eaLnBrk="1" latinLnBrk="0" hangingPunct="1">
        <a:defRPr sz="1343" kern="1200">
          <a:solidFill>
            <a:schemeClr val="tx1"/>
          </a:solidFill>
          <a:latin typeface="+mn-lt"/>
          <a:ea typeface="+mn-ea"/>
          <a:cs typeface="+mn-cs"/>
        </a:defRPr>
      </a:lvl1pPr>
      <a:lvl2pPr marL="341208" algn="l" defTabSz="682417" rtl="0" eaLnBrk="1" latinLnBrk="0" hangingPunct="1">
        <a:defRPr sz="1343" kern="1200">
          <a:solidFill>
            <a:schemeClr val="tx1"/>
          </a:solidFill>
          <a:latin typeface="+mn-lt"/>
          <a:ea typeface="+mn-ea"/>
          <a:cs typeface="+mn-cs"/>
        </a:defRPr>
      </a:lvl2pPr>
      <a:lvl3pPr marL="682417" algn="l" defTabSz="682417" rtl="0" eaLnBrk="1" latinLnBrk="0" hangingPunct="1">
        <a:defRPr sz="1343" kern="1200">
          <a:solidFill>
            <a:schemeClr val="tx1"/>
          </a:solidFill>
          <a:latin typeface="+mn-lt"/>
          <a:ea typeface="+mn-ea"/>
          <a:cs typeface="+mn-cs"/>
        </a:defRPr>
      </a:lvl3pPr>
      <a:lvl4pPr marL="1023625" algn="l" defTabSz="682417" rtl="0" eaLnBrk="1" latinLnBrk="0" hangingPunct="1">
        <a:defRPr sz="1343" kern="1200">
          <a:solidFill>
            <a:schemeClr val="tx1"/>
          </a:solidFill>
          <a:latin typeface="+mn-lt"/>
          <a:ea typeface="+mn-ea"/>
          <a:cs typeface="+mn-cs"/>
        </a:defRPr>
      </a:lvl4pPr>
      <a:lvl5pPr marL="1364833" algn="l" defTabSz="682417" rtl="0" eaLnBrk="1" latinLnBrk="0" hangingPunct="1">
        <a:defRPr sz="1343" kern="1200">
          <a:solidFill>
            <a:schemeClr val="tx1"/>
          </a:solidFill>
          <a:latin typeface="+mn-lt"/>
          <a:ea typeface="+mn-ea"/>
          <a:cs typeface="+mn-cs"/>
        </a:defRPr>
      </a:lvl5pPr>
      <a:lvl6pPr marL="1706042" algn="l" defTabSz="682417" rtl="0" eaLnBrk="1" latinLnBrk="0" hangingPunct="1">
        <a:defRPr sz="1343" kern="1200">
          <a:solidFill>
            <a:schemeClr val="tx1"/>
          </a:solidFill>
          <a:latin typeface="+mn-lt"/>
          <a:ea typeface="+mn-ea"/>
          <a:cs typeface="+mn-cs"/>
        </a:defRPr>
      </a:lvl6pPr>
      <a:lvl7pPr marL="2047250" algn="l" defTabSz="682417" rtl="0" eaLnBrk="1" latinLnBrk="0" hangingPunct="1">
        <a:defRPr sz="1343" kern="1200">
          <a:solidFill>
            <a:schemeClr val="tx1"/>
          </a:solidFill>
          <a:latin typeface="+mn-lt"/>
          <a:ea typeface="+mn-ea"/>
          <a:cs typeface="+mn-cs"/>
        </a:defRPr>
      </a:lvl7pPr>
      <a:lvl8pPr marL="2388459" algn="l" defTabSz="682417" rtl="0" eaLnBrk="1" latinLnBrk="0" hangingPunct="1">
        <a:defRPr sz="1343" kern="1200">
          <a:solidFill>
            <a:schemeClr val="tx1"/>
          </a:solidFill>
          <a:latin typeface="+mn-lt"/>
          <a:ea typeface="+mn-ea"/>
          <a:cs typeface="+mn-cs"/>
        </a:defRPr>
      </a:lvl8pPr>
      <a:lvl9pPr marL="2729667" algn="l" defTabSz="682417" rtl="0" eaLnBrk="1" latinLnBrk="0" hangingPunct="1">
        <a:defRPr sz="13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181100"/>
            <a:ext cx="8229600" cy="3124199"/>
          </a:xfrm>
          <a:prstGeom prst="rect">
            <a:avLst/>
          </a:prstGeom>
        </p:spPr>
        <p:txBody>
          <a:bodyPr/>
          <a:lstStyle>
            <a:lvl1pPr marL="255906" indent="-255906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88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4464" indent="-213255" algn="l" defTabSz="682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9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3021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9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4229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9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35438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9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76646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7854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59063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0271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For a 15 kW household range, ___ W is the demand load.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15,000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12,000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9200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8400</a:t>
            </a:r>
          </a:p>
          <a:p>
            <a:pPr marL="682417" lvl="2" indent="0" algn="ctr">
              <a:buNone/>
            </a:pPr>
            <a:endParaRPr lang="en-US" sz="2600" b="1" dirty="0" smtClean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38200" y="2628900"/>
            <a:ext cx="6623050" cy="4270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l"/>
              <a:defRPr sz="24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w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76200" y="4305300"/>
            <a:ext cx="6781800" cy="4924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82417" lvl="2" indent="0">
              <a:buNone/>
            </a:pPr>
            <a:r>
              <a:rPr lang="en-US" sz="26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sz="2600" baseline="30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26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Reference: </a:t>
            </a:r>
            <a:r>
              <a:rPr lang="en-US" sz="26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220.55</a:t>
            </a:r>
            <a:endParaRPr lang="en-US" sz="2600" b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81100"/>
            <a:ext cx="8229600" cy="2743199"/>
          </a:xfrm>
          <a:prstGeom prst="rect">
            <a:avLst/>
          </a:prstGeom>
        </p:spPr>
        <p:txBody>
          <a:bodyPr/>
          <a:lstStyle>
            <a:lvl1pPr marL="255906" indent="-255906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88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4464" indent="-213255" algn="l" defTabSz="682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9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3021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9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4229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9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35438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9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76646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7854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59063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0271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A ___ A circuit breaker would be required for OCP for a #6 TW Cu conductor.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55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60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50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56</a:t>
            </a:r>
          </a:p>
          <a:p>
            <a:pPr lvl="2"/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6200" y="4305300"/>
            <a:ext cx="8915400" cy="4924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82417" lvl="2" indent="0">
              <a:buNone/>
            </a:pPr>
            <a:r>
              <a:rPr lang="en-US" sz="2600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sz="2600" baseline="30000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2600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Reference: </a:t>
            </a:r>
            <a:r>
              <a:rPr lang="en-US" sz="2600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240.4(B)(2); Table 310.15(B)(16)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582862"/>
            <a:ext cx="6623050" cy="4270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l"/>
              <a:defRPr sz="24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w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81100"/>
            <a:ext cx="8229600" cy="2743199"/>
          </a:xfrm>
          <a:prstGeom prst="rect">
            <a:avLst/>
          </a:prstGeom>
        </p:spPr>
        <p:txBody>
          <a:bodyPr/>
          <a:lstStyle>
            <a:lvl1pPr marL="255906" indent="-255906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88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4464" indent="-213255" algn="l" defTabSz="682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9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3021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9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4229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9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35438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9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76646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7854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59063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0271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A motor-feeder circuit with a 5 HP, 208 V motor and two 1 1/2 HP single-phase motors would require a ___ A circuit breaker for OCP.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80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90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100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110</a:t>
            </a:r>
          </a:p>
          <a:p>
            <a:pPr lvl="2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6200" y="4305300"/>
            <a:ext cx="8001000" cy="4924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82417" lvl="2" indent="0">
              <a:buNone/>
            </a:pPr>
            <a:r>
              <a:rPr lang="en-US" sz="26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sz="2600" baseline="30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26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Reference: </a:t>
            </a:r>
            <a:r>
              <a:rPr lang="en-US" sz="26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430.248; 430.62(A)</a:t>
            </a:r>
            <a:endParaRPr lang="en-US" sz="2600" b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3421062"/>
            <a:ext cx="6623050" cy="4270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l"/>
              <a:defRPr sz="24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w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1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81100"/>
            <a:ext cx="8229600" cy="2743199"/>
          </a:xfrm>
          <a:prstGeom prst="rect">
            <a:avLst/>
          </a:prstGeom>
        </p:spPr>
        <p:txBody>
          <a:bodyPr/>
          <a:lstStyle>
            <a:lvl1pPr marL="255906" indent="-255906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88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4464" indent="-213255" algn="l" defTabSz="682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9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3021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9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4229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9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35438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9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76646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7854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59063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0271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Type NM cable is permitted to pass through a section of studs used for A/C air return provided that it ___.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altLang="en-US" sz="2800" dirty="0">
                <a:cs typeface="Times New Roman" pitchFamily="18" charset="0"/>
              </a:rPr>
              <a:t>passes through perpendicularly</a:t>
            </a:r>
            <a:endParaRPr lang="en-US" sz="2600" dirty="0" smtClean="0"/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/>
              <a:t>is supported every 36"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/>
              <a:t>is installed vertically</a:t>
            </a:r>
            <a:endParaRPr lang="en-US" sz="2600" dirty="0" smtClean="0"/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/>
              <a:t>none of the above</a:t>
            </a:r>
            <a:endParaRPr lang="en-US" sz="2600" dirty="0" smtClean="0"/>
          </a:p>
          <a:p>
            <a:pPr lvl="2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6200" y="4270057"/>
            <a:ext cx="6553200" cy="4924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82417" lvl="2" indent="0">
              <a:buNone/>
            </a:pPr>
            <a:r>
              <a:rPr lang="en-US" sz="26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sz="2600" baseline="30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26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Reference: </a:t>
            </a:r>
            <a:r>
              <a:rPr lang="en-US" sz="26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300.22(C), Ex.</a:t>
            </a:r>
            <a:endParaRPr lang="en-US" sz="2600" b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125662"/>
            <a:ext cx="6623050" cy="4270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l"/>
              <a:defRPr sz="24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w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3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81100"/>
            <a:ext cx="8229600" cy="2743199"/>
          </a:xfrm>
          <a:prstGeom prst="rect">
            <a:avLst/>
          </a:prstGeom>
        </p:spPr>
        <p:txBody>
          <a:bodyPr/>
          <a:lstStyle>
            <a:lvl1pPr marL="255906" indent="-255906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88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4464" indent="-213255" algn="l" defTabSz="682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9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3021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9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4229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9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35438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93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76646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7854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59063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0271" indent="-170604" algn="l" defTabSz="682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Number 12 Type NM Cu cable used for derating has an ampacity of ___ A.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15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25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30</a:t>
            </a:r>
          </a:p>
          <a:p>
            <a:pPr marL="798409" lvl="1" indent="-457200">
              <a:buFont typeface="+mj-lt"/>
              <a:buAutoNum type="alphaUcPeriod"/>
            </a:pPr>
            <a:r>
              <a:rPr lang="en-US" sz="2600" dirty="0" smtClean="0"/>
              <a:t>16</a:t>
            </a:r>
          </a:p>
          <a:p>
            <a:pPr lvl="2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6200" y="4305300"/>
            <a:ext cx="8229600" cy="49244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682417" lvl="2" indent="0">
              <a:buNone/>
            </a:pPr>
            <a:r>
              <a:rPr lang="en-US" sz="26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sz="2600" baseline="300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260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Reference: </a:t>
            </a:r>
            <a:r>
              <a:rPr lang="en-US" sz="26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310.15(B)(16); 334.80</a:t>
            </a:r>
            <a:endParaRPr lang="en-US" sz="2600" b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3009900"/>
            <a:ext cx="6623050" cy="4270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l"/>
              <a:defRPr sz="24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w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5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d76c627bd6af890c073b3eb428ff28b3d95e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175</Words>
  <Application>Microsoft Office PowerPoint</Application>
  <PresentationFormat>On-screen Show (16:10)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Hansen</dc:creator>
  <cp:lastModifiedBy>Taylor N. Lenoir</cp:lastModifiedBy>
  <cp:revision>250</cp:revision>
  <cp:lastPrinted>2014-05-09T13:59:23Z</cp:lastPrinted>
  <dcterms:created xsi:type="dcterms:W3CDTF">2013-07-17T17:28:01Z</dcterms:created>
  <dcterms:modified xsi:type="dcterms:W3CDTF">2017-04-25T20:06:30Z</dcterms:modified>
</cp:coreProperties>
</file>