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bab80305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bab80305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bab80305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bab80305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bab80305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bab80305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ab80305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ab80305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bab80305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bab80305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bab80305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bab80305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bab80305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bab80305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bab80305d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bab80305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bab80305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bab80305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bab80305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bab80305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bab8030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bab8030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bab80305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bab80305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8ccd32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8ccd32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8ccd321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8ccd321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8ccd321d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8ccd321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8ccd321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8ccd321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ccd321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ccd321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ccd321d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ccd321d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ab80305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ab80305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bab80305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bab80305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bab80305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bab80305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ab80305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ab80305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b80305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ab80305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500"/>
              <a:t>CS335 Project - Communications App</a:t>
            </a:r>
            <a:endParaRPr sz="35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Alannah Donohoe (</a:t>
            </a:r>
            <a:r>
              <a:rPr lang="en"/>
              <a:t>19486454) and </a:t>
            </a:r>
            <a:endParaRPr/>
          </a:p>
          <a:p>
            <a:pPr indent="0" lvl="0" marL="0" rtl="0" algn="ctr">
              <a:spcBef>
                <a:spcPts val="0"/>
              </a:spcBef>
              <a:spcAft>
                <a:spcPts val="0"/>
              </a:spcAft>
              <a:buNone/>
            </a:pPr>
            <a:r>
              <a:rPr lang="en"/>
              <a:t>Seán Conroy (19384061)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2138524" y="380312"/>
            <a:ext cx="4866950" cy="4382875"/>
          </a:xfrm>
          <a:prstGeom prst="rect">
            <a:avLst/>
          </a:prstGeom>
          <a:noFill/>
          <a:ln>
            <a:noFill/>
          </a:ln>
        </p:spPr>
      </p:pic>
      <p:sp>
        <p:nvSpPr>
          <p:cNvPr id="195" name="Google Shape;195;p22"/>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1" name="Google Shape;20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3"/>
          <p:cNvPicPr preferRelativeResize="0"/>
          <p:nvPr/>
        </p:nvPicPr>
        <p:blipFill>
          <a:blip r:embed="rId3">
            <a:alphaModFix/>
          </a:blip>
          <a:stretch>
            <a:fillRect/>
          </a:stretch>
        </p:blipFill>
        <p:spPr>
          <a:xfrm>
            <a:off x="1554112" y="313062"/>
            <a:ext cx="6035776" cy="4517376"/>
          </a:xfrm>
          <a:prstGeom prst="rect">
            <a:avLst/>
          </a:prstGeom>
          <a:noFill/>
          <a:ln>
            <a:noFill/>
          </a:ln>
        </p:spPr>
      </p:pic>
      <p:sp>
        <p:nvSpPr>
          <p:cNvPr id="203" name="Google Shape;203;p23"/>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Portrays each class and their:</a:t>
            </a:r>
            <a:endParaRPr sz="2000"/>
          </a:p>
          <a:p>
            <a:pPr indent="-355600" lvl="1" marL="914400" rtl="0" algn="l">
              <a:spcBef>
                <a:spcPts val="0"/>
              </a:spcBef>
              <a:spcAft>
                <a:spcPts val="0"/>
              </a:spcAft>
              <a:buSzPts val="2000"/>
              <a:buChar char="○"/>
            </a:pPr>
            <a:r>
              <a:rPr lang="en" sz="2000"/>
              <a:t>Attributes</a:t>
            </a:r>
            <a:endParaRPr sz="2000"/>
          </a:p>
          <a:p>
            <a:pPr indent="-355600" lvl="1" marL="914400" rtl="0" algn="l">
              <a:spcBef>
                <a:spcPts val="0"/>
              </a:spcBef>
              <a:spcAft>
                <a:spcPts val="0"/>
              </a:spcAft>
              <a:buSzPts val="2000"/>
              <a:buChar char="○"/>
            </a:pPr>
            <a:r>
              <a:rPr lang="en" sz="2000"/>
              <a:t>Operations</a:t>
            </a:r>
            <a:endParaRPr sz="2000"/>
          </a:p>
          <a:p>
            <a:pPr indent="-355600" lvl="0" marL="457200" rtl="0" algn="l">
              <a:spcBef>
                <a:spcPts val="0"/>
              </a:spcBef>
              <a:spcAft>
                <a:spcPts val="0"/>
              </a:spcAft>
              <a:buSzPts val="2000"/>
              <a:buChar char="●"/>
            </a:pPr>
            <a:r>
              <a:rPr lang="en" sz="2000"/>
              <a:t>Shows the interactions between classes</a:t>
            </a:r>
            <a:endParaRPr sz="2000"/>
          </a:p>
        </p:txBody>
      </p:sp>
      <p:sp>
        <p:nvSpPr>
          <p:cNvPr id="210" name="Google Shape;210;p24"/>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6" name="Google Shape;21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5"/>
          <p:cNvPicPr preferRelativeResize="0"/>
          <p:nvPr/>
        </p:nvPicPr>
        <p:blipFill>
          <a:blip r:embed="rId3">
            <a:alphaModFix/>
          </a:blip>
          <a:stretch>
            <a:fillRect/>
          </a:stretch>
        </p:blipFill>
        <p:spPr>
          <a:xfrm>
            <a:off x="272999" y="487799"/>
            <a:ext cx="8598024" cy="4167925"/>
          </a:xfrm>
          <a:prstGeom prst="rect">
            <a:avLst/>
          </a:prstGeom>
          <a:noFill/>
          <a:ln>
            <a:noFill/>
          </a:ln>
        </p:spPr>
      </p:pic>
      <p:sp>
        <p:nvSpPr>
          <p:cNvPr id="218" name="Google Shape;218;p25"/>
          <p:cNvSpPr txBox="1"/>
          <p:nvPr/>
        </p:nvSpPr>
        <p:spPr>
          <a:xfrm>
            <a:off x="6713425" y="1676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sp>
        <p:nvSpPr>
          <p:cNvPr id="224" name="Google Shape;224;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Visual representation of the physical implementations of the components that go along with a software system.</a:t>
            </a:r>
            <a:endParaRPr sz="2000"/>
          </a:p>
          <a:p>
            <a:pPr indent="-355600" lvl="0" marL="457200" rtl="0" algn="l">
              <a:spcBef>
                <a:spcPts val="0"/>
              </a:spcBef>
              <a:spcAft>
                <a:spcPts val="0"/>
              </a:spcAft>
              <a:buSzPts val="2000"/>
              <a:buChar char="●"/>
            </a:pPr>
            <a:r>
              <a:rPr lang="en" sz="2000"/>
              <a:t>Shows the general structure of the software system and the associations, limitations, and boundaries between each element provided.</a:t>
            </a:r>
            <a:endParaRPr sz="2000"/>
          </a:p>
        </p:txBody>
      </p:sp>
      <p:sp>
        <p:nvSpPr>
          <p:cNvPr id="225" name="Google Shape;225;p26"/>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1" name="Google Shape;23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7"/>
          <p:cNvPicPr preferRelativeResize="0"/>
          <p:nvPr/>
        </p:nvPicPr>
        <p:blipFill>
          <a:blip r:embed="rId3">
            <a:alphaModFix/>
          </a:blip>
          <a:stretch>
            <a:fillRect/>
          </a:stretch>
        </p:blipFill>
        <p:spPr>
          <a:xfrm>
            <a:off x="660704" y="400200"/>
            <a:ext cx="8021621" cy="4453575"/>
          </a:xfrm>
          <a:prstGeom prst="rect">
            <a:avLst/>
          </a:prstGeom>
          <a:noFill/>
          <a:ln>
            <a:noFill/>
          </a:ln>
        </p:spPr>
      </p:pic>
      <p:sp>
        <p:nvSpPr>
          <p:cNvPr id="233" name="Google Shape;233;p27"/>
          <p:cNvSpPr txBox="1"/>
          <p:nvPr/>
        </p:nvSpPr>
        <p:spPr>
          <a:xfrm>
            <a:off x="6524725" y="1089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(UI) Mock-Up</a:t>
            </a:r>
            <a:endParaRPr/>
          </a:p>
        </p:txBody>
      </p:sp>
      <p:sp>
        <p:nvSpPr>
          <p:cNvPr id="239" name="Google Shape;239;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Shows the visual layout of how the final app will look</a:t>
            </a:r>
            <a:endParaRPr sz="2000"/>
          </a:p>
          <a:p>
            <a:pPr indent="-355600" lvl="0" marL="457200" rtl="0" algn="l">
              <a:spcBef>
                <a:spcPts val="0"/>
              </a:spcBef>
              <a:spcAft>
                <a:spcPts val="0"/>
              </a:spcAft>
              <a:buSzPts val="2000"/>
              <a:buChar char="●"/>
            </a:pPr>
            <a:r>
              <a:rPr lang="en" sz="2000"/>
              <a:t>Designed to be as user-friendly as possible</a:t>
            </a:r>
            <a:endParaRPr sz="2000"/>
          </a:p>
          <a:p>
            <a:pPr indent="-355600" lvl="0" marL="457200" rtl="0" algn="l">
              <a:spcBef>
                <a:spcPts val="0"/>
              </a:spcBef>
              <a:spcAft>
                <a:spcPts val="0"/>
              </a:spcAft>
              <a:buSzPts val="2000"/>
              <a:buChar char="●"/>
            </a:pPr>
            <a:r>
              <a:rPr lang="en" sz="2000"/>
              <a:t>Mirrors other communication apps</a:t>
            </a:r>
            <a:endParaRPr sz="2000"/>
          </a:p>
        </p:txBody>
      </p:sp>
      <p:sp>
        <p:nvSpPr>
          <p:cNvPr id="240" name="Google Shape;240;p28"/>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6" name="Google Shape;246;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29"/>
          <p:cNvPicPr preferRelativeResize="0"/>
          <p:nvPr/>
        </p:nvPicPr>
        <p:blipFill>
          <a:blip r:embed="rId3">
            <a:alphaModFix/>
          </a:blip>
          <a:stretch>
            <a:fillRect/>
          </a:stretch>
        </p:blipFill>
        <p:spPr>
          <a:xfrm>
            <a:off x="2100274" y="305125"/>
            <a:ext cx="2312500" cy="4533250"/>
          </a:xfrm>
          <a:prstGeom prst="rect">
            <a:avLst/>
          </a:prstGeom>
          <a:noFill/>
          <a:ln>
            <a:noFill/>
          </a:ln>
        </p:spPr>
      </p:pic>
      <p:pic>
        <p:nvPicPr>
          <p:cNvPr id="248" name="Google Shape;248;p29"/>
          <p:cNvPicPr preferRelativeResize="0"/>
          <p:nvPr/>
        </p:nvPicPr>
        <p:blipFill>
          <a:blip r:embed="rId4">
            <a:alphaModFix/>
          </a:blip>
          <a:stretch>
            <a:fillRect/>
          </a:stretch>
        </p:blipFill>
        <p:spPr>
          <a:xfrm>
            <a:off x="4910425" y="321500"/>
            <a:ext cx="2312500" cy="4500499"/>
          </a:xfrm>
          <a:prstGeom prst="rect">
            <a:avLst/>
          </a:prstGeom>
          <a:noFill/>
          <a:ln>
            <a:noFill/>
          </a:ln>
        </p:spPr>
      </p:pic>
      <p:sp>
        <p:nvSpPr>
          <p:cNvPr id="249" name="Google Shape;249;p29"/>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5" name="Google Shape;255;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0"/>
          <p:cNvPicPr preferRelativeResize="0"/>
          <p:nvPr/>
        </p:nvPicPr>
        <p:blipFill>
          <a:blip r:embed="rId3">
            <a:alphaModFix/>
          </a:blip>
          <a:stretch>
            <a:fillRect/>
          </a:stretch>
        </p:blipFill>
        <p:spPr>
          <a:xfrm>
            <a:off x="388902" y="573838"/>
            <a:ext cx="2044522" cy="3995825"/>
          </a:xfrm>
          <a:prstGeom prst="rect">
            <a:avLst/>
          </a:prstGeom>
          <a:noFill/>
          <a:ln>
            <a:noFill/>
          </a:ln>
        </p:spPr>
      </p:pic>
      <p:pic>
        <p:nvPicPr>
          <p:cNvPr id="257" name="Google Shape;257;p30"/>
          <p:cNvPicPr preferRelativeResize="0"/>
          <p:nvPr/>
        </p:nvPicPr>
        <p:blipFill>
          <a:blip r:embed="rId4">
            <a:alphaModFix/>
          </a:blip>
          <a:stretch>
            <a:fillRect/>
          </a:stretch>
        </p:blipFill>
        <p:spPr>
          <a:xfrm>
            <a:off x="2537175" y="559271"/>
            <a:ext cx="2044525" cy="4024966"/>
          </a:xfrm>
          <a:prstGeom prst="rect">
            <a:avLst/>
          </a:prstGeom>
          <a:noFill/>
          <a:ln>
            <a:noFill/>
          </a:ln>
        </p:spPr>
      </p:pic>
      <p:pic>
        <p:nvPicPr>
          <p:cNvPr id="258" name="Google Shape;258;p30"/>
          <p:cNvPicPr preferRelativeResize="0"/>
          <p:nvPr/>
        </p:nvPicPr>
        <p:blipFill>
          <a:blip r:embed="rId5">
            <a:alphaModFix/>
          </a:blip>
          <a:stretch>
            <a:fillRect/>
          </a:stretch>
        </p:blipFill>
        <p:spPr>
          <a:xfrm>
            <a:off x="4685450" y="553668"/>
            <a:ext cx="2044525" cy="4036168"/>
          </a:xfrm>
          <a:prstGeom prst="rect">
            <a:avLst/>
          </a:prstGeom>
          <a:noFill/>
          <a:ln>
            <a:noFill/>
          </a:ln>
        </p:spPr>
      </p:pic>
      <p:pic>
        <p:nvPicPr>
          <p:cNvPr id="259" name="Google Shape;259;p30"/>
          <p:cNvPicPr preferRelativeResize="0"/>
          <p:nvPr/>
        </p:nvPicPr>
        <p:blipFill>
          <a:blip r:embed="rId6">
            <a:alphaModFix/>
          </a:blip>
          <a:stretch>
            <a:fillRect/>
          </a:stretch>
        </p:blipFill>
        <p:spPr>
          <a:xfrm>
            <a:off x="6833725" y="556356"/>
            <a:ext cx="2044525" cy="4030820"/>
          </a:xfrm>
          <a:prstGeom prst="rect">
            <a:avLst/>
          </a:prstGeom>
          <a:noFill/>
          <a:ln>
            <a:noFill/>
          </a:ln>
        </p:spPr>
      </p:pic>
      <p:sp>
        <p:nvSpPr>
          <p:cNvPr id="260" name="Google Shape;260;p30"/>
          <p:cNvSpPr txBox="1"/>
          <p:nvPr/>
        </p:nvSpPr>
        <p:spPr>
          <a:xfrm>
            <a:off x="6720650" y="2548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6" name="Google Shape;266;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31"/>
          <p:cNvPicPr preferRelativeResize="0"/>
          <p:nvPr/>
        </p:nvPicPr>
        <p:blipFill>
          <a:blip r:embed="rId3">
            <a:alphaModFix/>
          </a:blip>
          <a:stretch>
            <a:fillRect/>
          </a:stretch>
        </p:blipFill>
        <p:spPr>
          <a:xfrm>
            <a:off x="258900" y="471287"/>
            <a:ext cx="2158025" cy="4200900"/>
          </a:xfrm>
          <a:prstGeom prst="rect">
            <a:avLst/>
          </a:prstGeom>
          <a:noFill/>
          <a:ln>
            <a:noFill/>
          </a:ln>
        </p:spPr>
      </p:pic>
      <p:pic>
        <p:nvPicPr>
          <p:cNvPr id="268" name="Google Shape;268;p31"/>
          <p:cNvPicPr preferRelativeResize="0"/>
          <p:nvPr/>
        </p:nvPicPr>
        <p:blipFill>
          <a:blip r:embed="rId4">
            <a:alphaModFix/>
          </a:blip>
          <a:stretch>
            <a:fillRect/>
          </a:stretch>
        </p:blipFill>
        <p:spPr>
          <a:xfrm>
            <a:off x="2416923" y="456520"/>
            <a:ext cx="2158025" cy="4230430"/>
          </a:xfrm>
          <a:prstGeom prst="rect">
            <a:avLst/>
          </a:prstGeom>
          <a:noFill/>
          <a:ln>
            <a:noFill/>
          </a:ln>
        </p:spPr>
      </p:pic>
      <p:pic>
        <p:nvPicPr>
          <p:cNvPr id="269" name="Google Shape;269;p31"/>
          <p:cNvPicPr preferRelativeResize="0"/>
          <p:nvPr/>
        </p:nvPicPr>
        <p:blipFill>
          <a:blip r:embed="rId5">
            <a:alphaModFix/>
          </a:blip>
          <a:stretch>
            <a:fillRect/>
          </a:stretch>
        </p:blipFill>
        <p:spPr>
          <a:xfrm>
            <a:off x="4571998" y="456533"/>
            <a:ext cx="2158025" cy="4230430"/>
          </a:xfrm>
          <a:prstGeom prst="rect">
            <a:avLst/>
          </a:prstGeom>
          <a:noFill/>
          <a:ln>
            <a:noFill/>
          </a:ln>
        </p:spPr>
      </p:pic>
      <p:pic>
        <p:nvPicPr>
          <p:cNvPr id="270" name="Google Shape;270;p31"/>
          <p:cNvPicPr preferRelativeResize="0"/>
          <p:nvPr/>
        </p:nvPicPr>
        <p:blipFill>
          <a:blip r:embed="rId6">
            <a:alphaModFix/>
          </a:blip>
          <a:stretch>
            <a:fillRect/>
          </a:stretch>
        </p:blipFill>
        <p:spPr>
          <a:xfrm>
            <a:off x="6730026" y="471440"/>
            <a:ext cx="2158025" cy="4200572"/>
          </a:xfrm>
          <a:prstGeom prst="rect">
            <a:avLst/>
          </a:prstGeom>
          <a:noFill/>
          <a:ln>
            <a:noFill/>
          </a:ln>
        </p:spPr>
      </p:pic>
      <p:sp>
        <p:nvSpPr>
          <p:cNvPr id="271" name="Google Shape;271;p31"/>
          <p:cNvSpPr txBox="1"/>
          <p:nvPr/>
        </p:nvSpPr>
        <p:spPr>
          <a:xfrm>
            <a:off x="6730238" y="17435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Develop a “Communications” Software S</a:t>
            </a:r>
            <a:r>
              <a:rPr lang="en" sz="2000"/>
              <a:t>ystem</a:t>
            </a:r>
            <a:r>
              <a:rPr lang="en" sz="2000"/>
              <a:t> by:</a:t>
            </a:r>
            <a:endParaRPr sz="2000"/>
          </a:p>
          <a:p>
            <a:pPr indent="-355600" lvl="0" marL="457200" rtl="0" algn="l">
              <a:spcBef>
                <a:spcPts val="1200"/>
              </a:spcBef>
              <a:spcAft>
                <a:spcPts val="0"/>
              </a:spcAft>
              <a:buSzPts val="2000"/>
              <a:buChar char="●"/>
            </a:pPr>
            <a:r>
              <a:rPr lang="en" sz="2000"/>
              <a:t>Creating user stories</a:t>
            </a:r>
            <a:endParaRPr sz="2000"/>
          </a:p>
          <a:p>
            <a:pPr indent="-355600" lvl="0" marL="457200" rtl="0" algn="l">
              <a:spcBef>
                <a:spcPts val="0"/>
              </a:spcBef>
              <a:spcAft>
                <a:spcPts val="0"/>
              </a:spcAft>
              <a:buSzPts val="2000"/>
              <a:buChar char="●"/>
            </a:pPr>
            <a:r>
              <a:rPr lang="en" sz="2000"/>
              <a:t>Building a complete set of UML diagrams</a:t>
            </a:r>
            <a:endParaRPr sz="2000"/>
          </a:p>
          <a:p>
            <a:pPr indent="-355600" lvl="0" marL="457200" rtl="0" algn="l">
              <a:spcBef>
                <a:spcPts val="0"/>
              </a:spcBef>
              <a:spcAft>
                <a:spcPts val="0"/>
              </a:spcAft>
              <a:buSzPts val="2000"/>
              <a:buChar char="●"/>
            </a:pPr>
            <a:r>
              <a:rPr lang="en" sz="2000"/>
              <a:t>Designing a mock-up of the User Interface</a:t>
            </a:r>
            <a:endParaRPr sz="2000"/>
          </a:p>
          <a:p>
            <a:pPr indent="-355600" lvl="0" marL="457200" rtl="0" algn="l">
              <a:spcBef>
                <a:spcPts val="0"/>
              </a:spcBef>
              <a:spcAft>
                <a:spcPts val="0"/>
              </a:spcAft>
              <a:buSzPts val="2000"/>
              <a:buChar char="●"/>
            </a:pPr>
            <a:r>
              <a:rPr lang="en" sz="2000"/>
              <a:t>Outlining a set of system tests to validate the user requirements</a:t>
            </a:r>
            <a:endParaRPr sz="2000"/>
          </a:p>
        </p:txBody>
      </p:sp>
      <p:sp>
        <p:nvSpPr>
          <p:cNvPr id="136" name="Google Shape;136;p14"/>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Tests</a:t>
            </a:r>
            <a:endParaRPr/>
          </a:p>
        </p:txBody>
      </p:sp>
      <p:sp>
        <p:nvSpPr>
          <p:cNvPr id="277" name="Google Shape;277;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Develop a test for each requirement to be validated</a:t>
            </a:r>
            <a:endParaRPr sz="2000"/>
          </a:p>
          <a:p>
            <a:pPr indent="-355600" lvl="0" marL="457200" rtl="0" algn="l">
              <a:spcBef>
                <a:spcPts val="0"/>
              </a:spcBef>
              <a:spcAft>
                <a:spcPts val="0"/>
              </a:spcAft>
              <a:buSzPts val="2000"/>
              <a:buChar char="●"/>
            </a:pPr>
            <a:r>
              <a:rPr lang="en" sz="2000"/>
              <a:t>Use the use cases as they are the most effective way of testing</a:t>
            </a:r>
            <a:endParaRPr sz="2000"/>
          </a:p>
          <a:p>
            <a:pPr indent="-355600" lvl="0" marL="457200" rtl="0" algn="l">
              <a:spcBef>
                <a:spcPts val="0"/>
              </a:spcBef>
              <a:spcAft>
                <a:spcPts val="0"/>
              </a:spcAft>
              <a:buSzPts val="2000"/>
              <a:buChar char="●"/>
            </a:pPr>
            <a:r>
              <a:rPr lang="en" sz="2000"/>
              <a:t>Use appropriate test data</a:t>
            </a:r>
            <a:endParaRPr sz="2000"/>
          </a:p>
          <a:p>
            <a:pPr indent="-355600" lvl="0" marL="457200" rtl="0" algn="l">
              <a:spcBef>
                <a:spcPts val="0"/>
              </a:spcBef>
              <a:spcAft>
                <a:spcPts val="0"/>
              </a:spcAft>
              <a:buSzPts val="2000"/>
              <a:buChar char="●"/>
            </a:pPr>
            <a:r>
              <a:rPr lang="en" sz="2000"/>
              <a:t>Expected Result</a:t>
            </a:r>
            <a:endParaRPr sz="2000"/>
          </a:p>
          <a:p>
            <a:pPr indent="-355600" lvl="0" marL="457200" rtl="0" algn="l">
              <a:spcBef>
                <a:spcPts val="0"/>
              </a:spcBef>
              <a:spcAft>
                <a:spcPts val="0"/>
              </a:spcAft>
              <a:buSzPts val="2000"/>
              <a:buChar char="●"/>
            </a:pPr>
            <a:r>
              <a:rPr lang="en" sz="2000"/>
              <a:t>Pass/Fail</a:t>
            </a:r>
            <a:endParaRPr sz="2000"/>
          </a:p>
        </p:txBody>
      </p:sp>
      <p:sp>
        <p:nvSpPr>
          <p:cNvPr id="278" name="Google Shape;278;p32"/>
          <p:cNvSpPr txBox="1"/>
          <p:nvPr/>
        </p:nvSpPr>
        <p:spPr>
          <a:xfrm>
            <a:off x="6614625" y="2548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33"/>
          <p:cNvPicPr preferRelativeResize="0"/>
          <p:nvPr/>
        </p:nvPicPr>
        <p:blipFill>
          <a:blip r:embed="rId3">
            <a:alphaModFix/>
          </a:blip>
          <a:stretch>
            <a:fillRect/>
          </a:stretch>
        </p:blipFill>
        <p:spPr>
          <a:xfrm>
            <a:off x="296074" y="291577"/>
            <a:ext cx="8120074" cy="4560347"/>
          </a:xfrm>
          <a:prstGeom prst="rect">
            <a:avLst/>
          </a:prstGeom>
          <a:noFill/>
          <a:ln>
            <a:noFill/>
          </a:ln>
        </p:spPr>
      </p:pic>
      <p:sp>
        <p:nvSpPr>
          <p:cNvPr id="286" name="Google Shape;286;p33"/>
          <p:cNvSpPr txBox="1"/>
          <p:nvPr/>
        </p:nvSpPr>
        <p:spPr>
          <a:xfrm>
            <a:off x="6778100" y="1350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2" name="Google Shape;292;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34"/>
          <p:cNvPicPr preferRelativeResize="0"/>
          <p:nvPr/>
        </p:nvPicPr>
        <p:blipFill>
          <a:blip r:embed="rId3">
            <a:alphaModFix/>
          </a:blip>
          <a:stretch>
            <a:fillRect/>
          </a:stretch>
        </p:blipFill>
        <p:spPr>
          <a:xfrm>
            <a:off x="651750" y="1109286"/>
            <a:ext cx="7840501" cy="2924925"/>
          </a:xfrm>
          <a:prstGeom prst="rect">
            <a:avLst/>
          </a:prstGeom>
          <a:noFill/>
          <a:ln>
            <a:noFill/>
          </a:ln>
        </p:spPr>
      </p:pic>
      <p:sp>
        <p:nvSpPr>
          <p:cNvPr id="294" name="Google Shape;294;p34"/>
          <p:cNvSpPr txBox="1"/>
          <p:nvPr/>
        </p:nvSpPr>
        <p:spPr>
          <a:xfrm>
            <a:off x="6614625" y="2548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0" name="Google Shape;300;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35"/>
          <p:cNvPicPr preferRelativeResize="0"/>
          <p:nvPr/>
        </p:nvPicPr>
        <p:blipFill>
          <a:blip r:embed="rId3">
            <a:alphaModFix/>
          </a:blip>
          <a:stretch>
            <a:fillRect/>
          </a:stretch>
        </p:blipFill>
        <p:spPr>
          <a:xfrm>
            <a:off x="365350" y="715463"/>
            <a:ext cx="8413324" cy="3712575"/>
          </a:xfrm>
          <a:prstGeom prst="rect">
            <a:avLst/>
          </a:prstGeom>
          <a:noFill/>
          <a:ln>
            <a:noFill/>
          </a:ln>
        </p:spPr>
      </p:pic>
      <p:sp>
        <p:nvSpPr>
          <p:cNvPr id="302" name="Google Shape;302;p35"/>
          <p:cNvSpPr txBox="1"/>
          <p:nvPr/>
        </p:nvSpPr>
        <p:spPr>
          <a:xfrm>
            <a:off x="6614625" y="2548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Alannah</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08" name="Google Shape;308;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Created user stories and extracted software requirements</a:t>
            </a:r>
            <a:endParaRPr sz="2000"/>
          </a:p>
          <a:p>
            <a:pPr indent="-355600" lvl="0" marL="457200" rtl="0" algn="l">
              <a:spcBef>
                <a:spcPts val="0"/>
              </a:spcBef>
              <a:spcAft>
                <a:spcPts val="0"/>
              </a:spcAft>
              <a:buSzPts val="2000"/>
              <a:buChar char="●"/>
            </a:pPr>
            <a:r>
              <a:rPr lang="en" sz="2000"/>
              <a:t>Developed a full set of UML diagrams</a:t>
            </a:r>
            <a:endParaRPr sz="2000"/>
          </a:p>
          <a:p>
            <a:pPr indent="-355600" lvl="0" marL="457200" rtl="0" algn="l">
              <a:spcBef>
                <a:spcPts val="0"/>
              </a:spcBef>
              <a:spcAft>
                <a:spcPts val="0"/>
              </a:spcAft>
              <a:buSzPts val="2000"/>
              <a:buChar char="●"/>
            </a:pPr>
            <a:r>
              <a:rPr lang="en" sz="2000"/>
              <a:t>Designed a mock-up of the User Interface</a:t>
            </a:r>
            <a:endParaRPr sz="2000"/>
          </a:p>
          <a:p>
            <a:pPr indent="-355600" lvl="0" marL="457200" rtl="0" algn="l">
              <a:spcBef>
                <a:spcPts val="0"/>
              </a:spcBef>
              <a:spcAft>
                <a:spcPts val="0"/>
              </a:spcAft>
              <a:buSzPts val="2000"/>
              <a:buChar char="●"/>
            </a:pPr>
            <a:r>
              <a:rPr lang="en" sz="2000"/>
              <a:t>Built a set of system tests to validate the user requirements</a:t>
            </a:r>
            <a:endParaRPr sz="2000"/>
          </a:p>
        </p:txBody>
      </p:sp>
      <p:sp>
        <p:nvSpPr>
          <p:cNvPr id="309" name="Google Shape;309;p36"/>
          <p:cNvSpPr txBox="1"/>
          <p:nvPr/>
        </p:nvSpPr>
        <p:spPr>
          <a:xfrm>
            <a:off x="6675763" y="254875"/>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General explanation of a software feature</a:t>
            </a:r>
            <a:endParaRPr sz="2000"/>
          </a:p>
          <a:p>
            <a:pPr indent="-355600" lvl="0" marL="457200" rtl="0" algn="l">
              <a:spcBef>
                <a:spcPts val="0"/>
              </a:spcBef>
              <a:spcAft>
                <a:spcPts val="0"/>
              </a:spcAft>
              <a:buSzPts val="2000"/>
              <a:buChar char="●"/>
            </a:pPr>
            <a:r>
              <a:rPr lang="en" sz="2000"/>
              <a:t>Written from user perspective</a:t>
            </a:r>
            <a:endParaRPr sz="2000"/>
          </a:p>
          <a:p>
            <a:pPr indent="-355600" lvl="0" marL="457200" rtl="0" algn="l">
              <a:spcBef>
                <a:spcPts val="0"/>
              </a:spcBef>
              <a:spcAft>
                <a:spcPts val="0"/>
              </a:spcAft>
              <a:buSzPts val="2000"/>
              <a:buChar char="●"/>
            </a:pPr>
            <a:r>
              <a:rPr lang="en" sz="2000"/>
              <a:t>Used to get system requirements</a:t>
            </a:r>
            <a:endParaRPr sz="2000"/>
          </a:p>
        </p:txBody>
      </p:sp>
      <p:sp>
        <p:nvSpPr>
          <p:cNvPr id="143" name="Google Shape;143;p15"/>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Story Example</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James isn’t a member of any clubs or societies yet and wants a search feature within the app, so he can type in keywords about things he’s interested in and find posts from different societies and people that share the same interests as him.</a:t>
            </a:r>
            <a:endParaRPr sz="2000"/>
          </a:p>
        </p:txBody>
      </p:sp>
      <p:sp>
        <p:nvSpPr>
          <p:cNvPr id="150" name="Google Shape;150;p16"/>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Diagrams</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Use Case Diagram</a:t>
            </a:r>
            <a:endParaRPr sz="2000"/>
          </a:p>
          <a:p>
            <a:pPr indent="-355600" lvl="0" marL="457200" rtl="0" algn="l">
              <a:spcBef>
                <a:spcPts val="0"/>
              </a:spcBef>
              <a:spcAft>
                <a:spcPts val="0"/>
              </a:spcAft>
              <a:buSzPts val="2000"/>
              <a:buChar char="●"/>
            </a:pPr>
            <a:r>
              <a:rPr lang="en" sz="2000"/>
              <a:t>Sequence Diagrams</a:t>
            </a:r>
            <a:endParaRPr sz="2000"/>
          </a:p>
          <a:p>
            <a:pPr indent="-355600" lvl="0" marL="457200" rtl="0" algn="l">
              <a:spcBef>
                <a:spcPts val="0"/>
              </a:spcBef>
              <a:spcAft>
                <a:spcPts val="0"/>
              </a:spcAft>
              <a:buSzPts val="2000"/>
              <a:buChar char="●"/>
            </a:pPr>
            <a:r>
              <a:rPr lang="en" sz="2000"/>
              <a:t>Class Diagram</a:t>
            </a:r>
            <a:endParaRPr sz="2000"/>
          </a:p>
          <a:p>
            <a:pPr indent="-355600" lvl="0" marL="457200" rtl="0" algn="l">
              <a:spcBef>
                <a:spcPts val="0"/>
              </a:spcBef>
              <a:spcAft>
                <a:spcPts val="0"/>
              </a:spcAft>
              <a:buSzPts val="2000"/>
              <a:buChar char="●"/>
            </a:pPr>
            <a:r>
              <a:rPr lang="en" sz="2000"/>
              <a:t>Architecture Diagram</a:t>
            </a:r>
            <a:endParaRPr sz="2000"/>
          </a:p>
        </p:txBody>
      </p:sp>
      <p:sp>
        <p:nvSpPr>
          <p:cNvPr id="157" name="Google Shape;157;p17"/>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Use Cases - One for each user requirement</a:t>
            </a:r>
            <a:endParaRPr sz="2000"/>
          </a:p>
          <a:p>
            <a:pPr indent="-355600" lvl="0" marL="457200" rtl="0" algn="l">
              <a:spcBef>
                <a:spcPts val="0"/>
              </a:spcBef>
              <a:spcAft>
                <a:spcPts val="0"/>
              </a:spcAft>
              <a:buSzPts val="2000"/>
              <a:buChar char="●"/>
            </a:pPr>
            <a:r>
              <a:rPr lang="en" sz="2000"/>
              <a:t>Relationships</a:t>
            </a:r>
            <a:endParaRPr sz="2000"/>
          </a:p>
          <a:p>
            <a:pPr indent="-355600" lvl="1" marL="914400" rtl="0" algn="l">
              <a:spcBef>
                <a:spcPts val="0"/>
              </a:spcBef>
              <a:spcAft>
                <a:spcPts val="0"/>
              </a:spcAft>
              <a:buSzPts val="2000"/>
              <a:buChar char="○"/>
            </a:pPr>
            <a:r>
              <a:rPr lang="en" sz="2000"/>
              <a:t>Include</a:t>
            </a:r>
            <a:endParaRPr sz="2000"/>
          </a:p>
          <a:p>
            <a:pPr indent="-355600" lvl="1" marL="914400" rtl="0" algn="l">
              <a:spcBef>
                <a:spcPts val="0"/>
              </a:spcBef>
              <a:spcAft>
                <a:spcPts val="0"/>
              </a:spcAft>
              <a:buSzPts val="2000"/>
              <a:buChar char="○"/>
            </a:pPr>
            <a:r>
              <a:rPr lang="en" sz="2000"/>
              <a:t>Extend</a:t>
            </a:r>
            <a:endParaRPr sz="2000"/>
          </a:p>
          <a:p>
            <a:pPr indent="-355600" lvl="1" marL="914400" rtl="0" algn="l">
              <a:spcBef>
                <a:spcPts val="0"/>
              </a:spcBef>
              <a:spcAft>
                <a:spcPts val="0"/>
              </a:spcAft>
              <a:buSzPts val="2000"/>
              <a:buChar char="○"/>
            </a:pPr>
            <a:r>
              <a:rPr lang="en" sz="2000"/>
              <a:t>Generalisation</a:t>
            </a:r>
            <a:endParaRPr sz="2000"/>
          </a:p>
        </p:txBody>
      </p:sp>
      <p:sp>
        <p:nvSpPr>
          <p:cNvPr id="164" name="Google Shape;164;p18"/>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2136475" y="422800"/>
            <a:ext cx="4968524" cy="4297899"/>
          </a:xfrm>
          <a:prstGeom prst="rect">
            <a:avLst/>
          </a:prstGeom>
          <a:noFill/>
          <a:ln>
            <a:noFill/>
          </a:ln>
        </p:spPr>
      </p:pic>
      <p:sp>
        <p:nvSpPr>
          <p:cNvPr id="172" name="Google Shape;172;p19"/>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a:t>
            </a:r>
            <a:r>
              <a:rPr lang="en"/>
              <a:t> Diagrams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One for each use case</a:t>
            </a:r>
            <a:endParaRPr sz="2000"/>
          </a:p>
          <a:p>
            <a:pPr indent="-355600" lvl="0" marL="457200" rtl="0" algn="l">
              <a:spcBef>
                <a:spcPts val="0"/>
              </a:spcBef>
              <a:spcAft>
                <a:spcPts val="0"/>
              </a:spcAft>
              <a:buSzPts val="2000"/>
              <a:buChar char="●"/>
            </a:pPr>
            <a:r>
              <a:rPr lang="en" sz="2000"/>
              <a:t>Chronological</a:t>
            </a:r>
            <a:endParaRPr sz="2000"/>
          </a:p>
          <a:p>
            <a:pPr indent="-355600" lvl="0" marL="457200" rtl="0" algn="l">
              <a:spcBef>
                <a:spcPts val="0"/>
              </a:spcBef>
              <a:spcAft>
                <a:spcPts val="0"/>
              </a:spcAft>
              <a:buSzPts val="2000"/>
              <a:buChar char="●"/>
            </a:pPr>
            <a:r>
              <a:rPr lang="en" sz="2000"/>
              <a:t>Interactions between objects</a:t>
            </a:r>
            <a:endParaRPr sz="2000"/>
          </a:p>
        </p:txBody>
      </p:sp>
      <p:sp>
        <p:nvSpPr>
          <p:cNvPr id="179" name="Google Shape;179;p20"/>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762675" y="405400"/>
            <a:ext cx="5618650" cy="4332700"/>
          </a:xfrm>
          <a:prstGeom prst="rect">
            <a:avLst/>
          </a:prstGeom>
          <a:noFill/>
          <a:ln>
            <a:noFill/>
          </a:ln>
        </p:spPr>
      </p:pic>
      <p:sp>
        <p:nvSpPr>
          <p:cNvPr id="187" name="Google Shape;187;p21"/>
          <p:cNvSpPr txBox="1"/>
          <p:nvPr/>
        </p:nvSpPr>
        <p:spPr>
          <a:xfrm>
            <a:off x="6353100" y="381400"/>
            <a:ext cx="21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alibri"/>
                <a:ea typeface="Calibri"/>
                <a:cs typeface="Calibri"/>
                <a:sym typeface="Calibri"/>
              </a:rPr>
              <a:t>Seán</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