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0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4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4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44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4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4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7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48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50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5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52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5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5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5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5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58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5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60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6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2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63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64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65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66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67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6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6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7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7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72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73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7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75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7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77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78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79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80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81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82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8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8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8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86.xml" ContentType="application/vnd.openxmlformats-officedocument.presentationml.notesSlide+xml"/>
  <Override PartName="/ppt/tags/tag1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7" r:id="rId2"/>
    <p:sldId id="774" r:id="rId3"/>
    <p:sldId id="879" r:id="rId4"/>
    <p:sldId id="878" r:id="rId5"/>
    <p:sldId id="860" r:id="rId6"/>
    <p:sldId id="863" r:id="rId7"/>
    <p:sldId id="862" r:id="rId8"/>
    <p:sldId id="906" r:id="rId9"/>
    <p:sldId id="907" r:id="rId10"/>
    <p:sldId id="869" r:id="rId11"/>
    <p:sldId id="923" r:id="rId12"/>
    <p:sldId id="909" r:id="rId13"/>
    <p:sldId id="917" r:id="rId14"/>
    <p:sldId id="924" r:id="rId15"/>
    <p:sldId id="922" r:id="rId16"/>
    <p:sldId id="868" r:id="rId17"/>
    <p:sldId id="919" r:id="rId18"/>
    <p:sldId id="921" r:id="rId19"/>
    <p:sldId id="867" r:id="rId20"/>
    <p:sldId id="918" r:id="rId21"/>
    <p:sldId id="911" r:id="rId22"/>
    <p:sldId id="872" r:id="rId23"/>
    <p:sldId id="912" r:id="rId24"/>
    <p:sldId id="892" r:id="rId25"/>
    <p:sldId id="910" r:id="rId26"/>
    <p:sldId id="925" r:id="rId27"/>
    <p:sldId id="916" r:id="rId28"/>
    <p:sldId id="913" r:id="rId29"/>
    <p:sldId id="914" r:id="rId30"/>
    <p:sldId id="866" r:id="rId31"/>
    <p:sldId id="908" r:id="rId32"/>
    <p:sldId id="915" r:id="rId33"/>
    <p:sldId id="870" r:id="rId34"/>
    <p:sldId id="928" r:id="rId35"/>
    <p:sldId id="904" r:id="rId36"/>
    <p:sldId id="865" r:id="rId37"/>
    <p:sldId id="926" r:id="rId38"/>
    <p:sldId id="871" r:id="rId39"/>
    <p:sldId id="932" r:id="rId40"/>
    <p:sldId id="933" r:id="rId41"/>
    <p:sldId id="927" r:id="rId42"/>
    <p:sldId id="929" r:id="rId43"/>
    <p:sldId id="888" r:id="rId44"/>
    <p:sldId id="890" r:id="rId45"/>
    <p:sldId id="936" r:id="rId46"/>
    <p:sldId id="938" r:id="rId47"/>
    <p:sldId id="939" r:id="rId48"/>
    <p:sldId id="937" r:id="rId49"/>
    <p:sldId id="940" r:id="rId50"/>
    <p:sldId id="944" r:id="rId51"/>
    <p:sldId id="880" r:id="rId52"/>
    <p:sldId id="945" r:id="rId53"/>
    <p:sldId id="946" r:id="rId54"/>
    <p:sldId id="948" r:id="rId55"/>
    <p:sldId id="883" r:id="rId56"/>
    <p:sldId id="949" r:id="rId57"/>
    <p:sldId id="947" r:id="rId58"/>
    <p:sldId id="950" r:id="rId59"/>
    <p:sldId id="951" r:id="rId60"/>
    <p:sldId id="886" r:id="rId61"/>
    <p:sldId id="887" r:id="rId62"/>
    <p:sldId id="875" r:id="rId63"/>
    <p:sldId id="931" r:id="rId64"/>
    <p:sldId id="891" r:id="rId65"/>
    <p:sldId id="935" r:id="rId66"/>
    <p:sldId id="934" r:id="rId67"/>
    <p:sldId id="942" r:id="rId68"/>
    <p:sldId id="941" r:id="rId69"/>
    <p:sldId id="877" r:id="rId70"/>
    <p:sldId id="943" r:id="rId71"/>
    <p:sldId id="953" r:id="rId72"/>
    <p:sldId id="899" r:id="rId73"/>
    <p:sldId id="901" r:id="rId74"/>
    <p:sldId id="902" r:id="rId75"/>
    <p:sldId id="954" r:id="rId76"/>
    <p:sldId id="955" r:id="rId77"/>
    <p:sldId id="956" r:id="rId78"/>
    <p:sldId id="896" r:id="rId79"/>
    <p:sldId id="957" r:id="rId80"/>
    <p:sldId id="959" r:id="rId81"/>
    <p:sldId id="960" r:id="rId82"/>
    <p:sldId id="958" r:id="rId83"/>
    <p:sldId id="961" r:id="rId84"/>
    <p:sldId id="903" r:id="rId85"/>
    <p:sldId id="962" r:id="rId86"/>
    <p:sldId id="839" r:id="rId87"/>
  </p:sldIdLst>
  <p:sldSz cx="9144000" cy="6858000" type="screen4x3"/>
  <p:notesSz cx="6858000" cy="9144000"/>
  <p:custDataLst>
    <p:tags r:id="rId9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 autoAdjust="0"/>
    <p:restoredTop sz="91741" autoAdjust="0"/>
  </p:normalViewPr>
  <p:slideViewPr>
    <p:cSldViewPr snapToGrid="0" snapToObjects="1">
      <p:cViewPr varScale="1">
        <p:scale>
          <a:sx n="106" d="100"/>
          <a:sy n="106" d="100"/>
        </p:scale>
        <p:origin x="1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by Mr Koh Wee Boon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FC47B-56C0-7342-A17D-5BEA2C33B04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DA7D6-0129-0642-B9AD-72B337A8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71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by Mr Koh Wee Boon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FFB0-ED9D-445F-9A2B-4188A92D4D34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C118-99C7-43A8-89D6-827AC8AE5A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1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8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4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6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2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4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6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8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0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2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4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6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2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4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6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8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0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2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4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6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2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4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6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8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0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2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4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6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0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2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4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6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8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0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2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4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6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0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2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4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6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8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0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2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4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0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8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5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6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7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42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9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7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86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41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11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58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1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4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08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8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7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08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0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5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07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57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47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4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01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93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627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987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70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9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12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77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8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402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144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579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71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72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03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153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14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046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35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2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164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595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77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2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984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78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705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881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04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37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879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806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73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46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55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997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60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042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61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5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328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25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345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39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901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889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955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by Mr Koh Wee 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5F90C4-125E-4497-9672-5D10CF9533B7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A7649-9D40-4EE0-BACF-DCF3466AFC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5B70BF-1667-4065-B27E-F6A7747C84A5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C4ED2-61BD-44E1-A853-E82EFEA07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473FC-03FE-4441-BA5E-9E2ABFE3F0A1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08AD7-56CB-4BD4-A38A-09195942D6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6D1A2-D08C-4252-9A0F-1D99CD1E25CA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64F24-ED09-48CC-BEDA-F79754D307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4E67A-FD69-4241-BD00-1020D9E837B2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51A76-A517-4F29-937E-A7F5BB7CC0F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077A-6972-4CB2-AE89-6E8A7D26779E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E6390-1E61-44A4-9E78-AF385EEDFD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17F91-518C-48D7-8814-BB081503F7E5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2DFD1-291A-4299-981D-260B372FFE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5AE79-373B-41D6-B361-17E25208515E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4A6A-ADD5-4E7A-B344-2479081D1D7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4F3B7-FC42-4C61-9279-ADAB521C346C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E73DB-DB27-499A-9F8B-56B4DB35A97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DABF5-9CA4-4524-9F56-1C469F4A379D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C4ABC-FDBE-4124-89FA-2931F1DE61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54501-4E95-417D-96CA-529937B40FE9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E1266-B1A8-475F-AD9D-6C0F654578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A93790B0-EE60-41D9-969D-FF088E295D2A}" type="datetime1">
              <a:rPr lang="en-US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03E194A2-1399-4B77-BD42-41E66E754A3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Relationship Id="rId4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Relationship Id="rId4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Relationship Id="rId4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Relationship Id="rId4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Relationship Id="rId4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Relationship Id="rId4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Relationship Id="rId4" Type="http://schemas.openxmlformats.org/officeDocument/2006/relationships/image" Target="../media/image2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Relationship Id="rId4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Relationship Id="rId4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3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Relationship Id="rId4" Type="http://schemas.openxmlformats.org/officeDocument/2006/relationships/image" Target="../media/image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9.xml"/><Relationship Id="rId4" Type="http://schemas.openxmlformats.org/officeDocument/2006/relationships/image" Target="../media/image2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1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Relationship Id="rId4" Type="http://schemas.openxmlformats.org/officeDocument/2006/relationships/image" Target="../media/image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5.xml"/><Relationship Id="rId4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Relationship Id="rId4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Relationship Id="rId4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3.xml"/><Relationship Id="rId4" Type="http://schemas.openxmlformats.org/officeDocument/2006/relationships/image" Target="../media/image2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5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7.xml"/><Relationship Id="rId4" Type="http://schemas.openxmlformats.org/officeDocument/2006/relationships/image" Target="../media/image2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9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932" y="2405462"/>
            <a:ext cx="8652890" cy="1723934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Introduction to Python using Data Analytics</a:t>
            </a:r>
            <a:endParaRPr lang="en-SG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890" y="6514340"/>
            <a:ext cx="71374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9721" y="6392987"/>
            <a:ext cx="45398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Copyright © 2019 by Singapore Institute of Management Pte Ltd.</a:t>
            </a:r>
            <a:r>
              <a:rPr lang="en-SG" sz="1000" i="1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All rights reserved.</a:t>
            </a:r>
            <a:endParaRPr kumimoji="0" lang="en-GB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7156" y="4315110"/>
            <a:ext cx="584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bg1"/>
                </a:solidFill>
                <a:latin typeface="+mn-lt"/>
              </a:rPr>
              <a:t>Lecture</a:t>
            </a:r>
          </a:p>
          <a:p>
            <a:pPr algn="ctr"/>
            <a:r>
              <a:rPr lang="en-SG" sz="2000" b="1" dirty="0">
                <a:solidFill>
                  <a:schemeClr val="bg1"/>
                </a:solidFill>
                <a:latin typeface="+mn-lt"/>
              </a:rPr>
              <a:t>by Mr Koh</a:t>
            </a:r>
            <a:endParaRPr lang="en-SG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Programming Concepts: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function can be treated as number of pre-written line of codes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the line of codes are “hidden” from the programmer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Do not need to worry about calling the console, you just want to display a piece of text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 print(“Hello World”)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print is the </a:t>
            </a:r>
            <a:r>
              <a:rPr lang="en-US" sz="2400" u="sng" dirty="0">
                <a:solidFill>
                  <a:schemeClr val="tx1"/>
                </a:solidFill>
              </a:rPr>
              <a:t>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“Hello World” is the </a:t>
            </a:r>
            <a:r>
              <a:rPr lang="en-US" sz="2400" u="sng" dirty="0">
                <a:solidFill>
                  <a:schemeClr val="tx1"/>
                </a:solidFill>
              </a:rPr>
              <a:t>argument/parameter</a:t>
            </a:r>
            <a:r>
              <a:rPr lang="en-US" sz="2400" dirty="0">
                <a:solidFill>
                  <a:schemeClr val="tx1"/>
                </a:solidFill>
              </a:rPr>
              <a:t> of the function</a:t>
            </a:r>
            <a:endParaRPr lang="en-US" sz="2400" u="sng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02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Function 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You can think of function as a task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this task is a common task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Argument/parameter are value(s) required for the task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Common tasks but different values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print(“Hello World”)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machine knows it must display a text when it sees print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argument tells the machine to display that text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41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1.1 (HelloWorld)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Create a folder in your computer to save your Python files later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Name the folder “</a:t>
            </a:r>
            <a:r>
              <a:rPr lang="en-US" sz="2400" dirty="0" err="1">
                <a:solidFill>
                  <a:schemeClr val="tx1"/>
                </a:solidFill>
              </a:rPr>
              <a:t>PythonWorkshopFiles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</a:p>
          <a:p>
            <a:pPr lvl="0" algn="l"/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sz="2800" dirty="0">
                <a:solidFill>
                  <a:schemeClr val="tx1"/>
                </a:solidFill>
              </a:rPr>
              <a:t>Launch Wing Personal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Click on File -&gt; New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Click on File -&gt; Save as -&gt; Name the file “</a:t>
            </a:r>
            <a:r>
              <a:rPr lang="en-US" sz="2400" dirty="0" err="1">
                <a:solidFill>
                  <a:schemeClr val="tx1"/>
                </a:solidFill>
              </a:rPr>
              <a:t>HelloWorld.py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 startAt="3"/>
            </a:pPr>
            <a:r>
              <a:rPr lang="en-US" sz="2800" dirty="0">
                <a:solidFill>
                  <a:schemeClr val="tx1"/>
                </a:solidFill>
              </a:rPr>
              <a:t>Type print(“Hello World”)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press the green colored Play button in Wing Personal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52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1.1 Expected 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355872" y="1560576"/>
            <a:ext cx="8229602" cy="441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51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Programming Concepts: Functions Overriding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Depending on the tasks, more than one value may be required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Same function that accepts one or more argument is known as </a:t>
            </a:r>
            <a:r>
              <a:rPr lang="en-US" sz="2400" u="sng" dirty="0">
                <a:solidFill>
                  <a:schemeClr val="tx1"/>
                </a:solidFill>
              </a:rPr>
              <a:t>function overriding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Display an integer before “Hello World”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print(1, ”Hello world”)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34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Programming Concepts: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if we want to display “Hello World” for 12x times?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One way is to write the same code 12x times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Why not write it once and tell the program to do it 12x times?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Loops are used if you want to run the same code over and over again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52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Loops Example: For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Think of the phrase: “for 12 times, run the same code”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Python, this can be written in this format: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&lt;initialization&gt; in &lt;range&gt;(min, max)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program will run starting from min and ending in max-1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x in range (0,12):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print(”Hello world”)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will print ”Hello World” where x = 0 to x = 11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82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Printing the Variable 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a For loop, the variable x gets incremented each time it execute a line of code within the loop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You can print out the value of x preceding “Hello World” as follows: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for x in range (0,12):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print(x, ”Hello world”)</a:t>
            </a: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Python will automatically join x and “Hello World” as a String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63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Manipulating Variable 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However, when you print x, it will starts from 0 and ends at 11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if you want it to display from 1 to 12?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Solution: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for x in range (0,12):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print(x+1, ”Hello world”)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13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Programming Concepts: Indentation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122947"/>
            <a:ext cx="8586787" cy="497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Programming language are written by human for human to instruct a machine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is important that it is intuitive and easily understood by human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there are many lines of codes, it can be difficult to understand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Indentation promotes neatness in your code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	for x in range (0,12):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print(x, ”Hello world”)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27ABE5-46E0-5047-97B1-81244F8104D8}"/>
              </a:ext>
            </a:extLst>
          </p:cNvPr>
          <p:cNvSpPr/>
          <p:nvPr/>
        </p:nvSpPr>
        <p:spPr>
          <a:xfrm>
            <a:off x="1036320" y="5644896"/>
            <a:ext cx="670560" cy="449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832BC1-616D-BC41-B47F-1F49A0BC55B2}"/>
              </a:ext>
            </a:extLst>
          </p:cNvPr>
          <p:cNvCxnSpPr>
            <a:endCxn id="2" idx="1"/>
          </p:cNvCxnSpPr>
          <p:nvPr/>
        </p:nvCxnSpPr>
        <p:spPr>
          <a:xfrm>
            <a:off x="597408" y="5340096"/>
            <a:ext cx="537113" cy="370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31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Basic Statistic Concepts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Python Programming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Data Visualization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51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1.2 (For Loop)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105B4C-FE0E-3548-A9CD-3A3FD15F1748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61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 the same file “</a:t>
            </a:r>
            <a:r>
              <a:rPr lang="en-US" sz="2800" dirty="0" err="1">
                <a:solidFill>
                  <a:schemeClr val="tx1"/>
                </a:solidFill>
              </a:rPr>
              <a:t>HelloWorld.py</a:t>
            </a:r>
            <a:r>
              <a:rPr lang="en-US" sz="2800" dirty="0">
                <a:solidFill>
                  <a:schemeClr val="tx1"/>
                </a:solidFill>
              </a:rPr>
              <a:t>”, write a For loop to display “Hello World” 12x times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Print out the number each time “Hello World” is printed. The expected output is as follows: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 	1. Hello World</a:t>
            </a:r>
          </a:p>
          <a:p>
            <a:pPr lvl="4" algn="l"/>
            <a:r>
              <a:rPr lang="en-US" sz="2400" dirty="0">
                <a:solidFill>
                  <a:schemeClr val="tx1"/>
                </a:solidFill>
              </a:rPr>
              <a:t>	2. Hello World</a:t>
            </a:r>
          </a:p>
          <a:p>
            <a:pPr lvl="4" algn="l"/>
            <a:r>
              <a:rPr lang="en-US" sz="2400" dirty="0">
                <a:solidFill>
                  <a:schemeClr val="tx1"/>
                </a:solidFill>
              </a:rPr>
              <a:t>	…</a:t>
            </a:r>
          </a:p>
          <a:p>
            <a:pPr lvl="4" algn="l"/>
            <a:r>
              <a:rPr lang="en-US" sz="2400" dirty="0">
                <a:solidFill>
                  <a:schemeClr val="tx1"/>
                </a:solidFill>
              </a:rPr>
              <a:t>	12. Hello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49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Programming Concepts: Data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Integer</a:t>
            </a:r>
            <a:r>
              <a:rPr lang="en-US" sz="2800" dirty="0">
                <a:solidFill>
                  <a:schemeClr val="tx1"/>
                </a:solidFill>
              </a:rPr>
              <a:t>: numerical integer values e.g. 1,2,3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: series of characters enclosed in double quotes “” e.g. “Hello World”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: a true/false variable e.g. </a:t>
            </a:r>
            <a:r>
              <a:rPr lang="en-US" sz="2800" dirty="0" err="1">
                <a:solidFill>
                  <a:schemeClr val="tx1"/>
                </a:solidFill>
              </a:rPr>
              <a:t>True,False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Floating-point numbers</a:t>
            </a:r>
            <a:r>
              <a:rPr lang="en-US" sz="2800" dirty="0">
                <a:solidFill>
                  <a:schemeClr val="tx1"/>
                </a:solidFill>
              </a:rPr>
              <a:t>: numerical real values e.g. 1.2, 1.3, 1.4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53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Programming Concepts: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Need to tell the program to store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e.g. the file you want to refer to, contents of the file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Variable </a:t>
            </a:r>
            <a:r>
              <a:rPr lang="en-US" sz="2800" u="sng" dirty="0">
                <a:solidFill>
                  <a:schemeClr val="tx1"/>
                </a:solidFill>
              </a:rPr>
              <a:t>assignment</a:t>
            </a:r>
            <a:r>
              <a:rPr lang="en-US" sz="2800" dirty="0">
                <a:solidFill>
                  <a:schemeClr val="tx1"/>
                </a:solidFill>
              </a:rPr>
              <a:t> is denoted by =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myVariable</a:t>
            </a:r>
            <a:r>
              <a:rPr lang="en-US" sz="2400" dirty="0">
                <a:solidFill>
                  <a:schemeClr val="tx1"/>
                </a:solidFill>
              </a:rPr>
              <a:t> = “HelloWorld”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17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Python Data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Python, you do not need to declare the data type during variable initialization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myString</a:t>
            </a:r>
            <a:r>
              <a:rPr lang="en-US" sz="2400" dirty="0">
                <a:solidFill>
                  <a:schemeClr val="tx1"/>
                </a:solidFill>
              </a:rPr>
              <a:t> = “HelloWorld”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myInteger</a:t>
            </a:r>
            <a:r>
              <a:rPr lang="en-US" sz="2400" dirty="0">
                <a:solidFill>
                  <a:schemeClr val="tx1"/>
                </a:solidFill>
              </a:rPr>
              <a:t> = 123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68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Programming Concepts: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Array has multiple values of the </a:t>
            </a:r>
            <a:r>
              <a:rPr lang="en-US" sz="2800" u="sng" dirty="0">
                <a:solidFill>
                  <a:schemeClr val="tx1"/>
                </a:solidFill>
              </a:rPr>
              <a:t>same data type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be thought of as a matrix or vector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 to: [1,2,3,4,5]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access a particular element in an array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array[&lt;index&gt;]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Index of an array always starts from 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Index 0 represent the first element in the array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Size of array – 1 represent the last element in the array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98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Python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Initialization examples: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myArray</a:t>
            </a:r>
            <a:r>
              <a:rPr lang="en-US" sz="2400" dirty="0">
                <a:solidFill>
                  <a:schemeClr val="tx1"/>
                </a:solidFill>
              </a:rPr>
              <a:t> = []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Storing Strings: </a:t>
            </a:r>
            <a:r>
              <a:rPr lang="en-US" sz="2400" dirty="0" err="1">
                <a:solidFill>
                  <a:schemeClr val="tx1"/>
                </a:solidFill>
              </a:rPr>
              <a:t>myArray</a:t>
            </a:r>
            <a:r>
              <a:rPr lang="en-US" sz="2400" dirty="0">
                <a:solidFill>
                  <a:schemeClr val="tx1"/>
                </a:solidFill>
              </a:rPr>
              <a:t> = [“My”, “Array”]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Storing integers: </a:t>
            </a:r>
            <a:r>
              <a:rPr lang="en-US" sz="2400" dirty="0" err="1">
                <a:solidFill>
                  <a:schemeClr val="tx1"/>
                </a:solidFill>
              </a:rPr>
              <a:t>myArray</a:t>
            </a:r>
            <a:r>
              <a:rPr lang="en-US" sz="2400" dirty="0">
                <a:solidFill>
                  <a:schemeClr val="tx1"/>
                </a:solidFill>
              </a:rPr>
              <a:t> = [1,2,3,4,5]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Iterating values in an array: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for x in </a:t>
            </a:r>
            <a:r>
              <a:rPr lang="en-US" sz="2400" dirty="0" err="1">
                <a:solidFill>
                  <a:schemeClr val="tx1"/>
                </a:solidFill>
              </a:rPr>
              <a:t>myArray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print(x)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40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Python Arrays Size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Python, arrays size are not fixed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Elements can be added into an array using append()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is added to the end of the array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</a:rPr>
              <a:t>myArray</a:t>
            </a:r>
            <a:r>
              <a:rPr lang="en-US" sz="2400" dirty="0">
                <a:solidFill>
                  <a:schemeClr val="tx1"/>
                </a:solidFill>
              </a:rPr>
              <a:t> = [1,2,3,4,5]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</a:rPr>
              <a:t>myArray.append</a:t>
            </a:r>
            <a:r>
              <a:rPr lang="en-US" sz="2400" dirty="0">
                <a:solidFill>
                  <a:schemeClr val="tx1"/>
                </a:solidFill>
              </a:rPr>
              <a:t>(6)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myArray</a:t>
            </a:r>
            <a:r>
              <a:rPr lang="en-US" sz="2800" dirty="0">
                <a:solidFill>
                  <a:schemeClr val="tx1"/>
                </a:solidFill>
              </a:rPr>
              <a:t> now contains [1,2,3,4,5,6]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0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1.3 (Arrays)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Create a new Python file named “</a:t>
            </a:r>
            <a:r>
              <a:rPr lang="en-US" sz="2800" dirty="0" err="1">
                <a:solidFill>
                  <a:schemeClr val="tx1"/>
                </a:solidFill>
              </a:rPr>
              <a:t>ArrayPractice.py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Create two array to store the following values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“This”, “Is”, “An”, “Array”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2, 3, 4, 5, 6</a:t>
            </a:r>
          </a:p>
          <a:p>
            <a:pPr marL="971550" lvl="1" indent="-514350" algn="l">
              <a:buFont typeface="+mj-lt"/>
              <a:buAutoNum type="alphaL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Append the value 7 to array b.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Use a loop to iterate and print array a. followed by b. 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51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1.3 Expected 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914401" y="1258193"/>
            <a:ext cx="2426208" cy="441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This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Is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Array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3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4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5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6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424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Statistic Concepts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Introduction to Python Programming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Basic Concepts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Reading a File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 Linear Regression in Python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Data Visualization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72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Finding Relations in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Regression can be used to predict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Simple linear regression</a:t>
            </a:r>
            <a:r>
              <a:rPr lang="en-US" sz="2800" dirty="0">
                <a:solidFill>
                  <a:schemeClr val="tx1"/>
                </a:solidFill>
              </a:rPr>
              <a:t> is a type of regression technique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be used to find the best fit line for 2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similar concept with equation of a line: y = mx + 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predict a value given the other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E.g. predict y value using m and c given x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920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Comma-separated Values (CSV)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text file with .csv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Values are separated by commas “,”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75A91-FDD2-F940-8A90-7675EA0CC8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02" b="1471"/>
          <a:stretch/>
        </p:blipFill>
        <p:spPr>
          <a:xfrm>
            <a:off x="2288258" y="2298031"/>
            <a:ext cx="2049215" cy="411858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55BC0C-55BB-4F43-BC9E-89F4D42E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98177"/>
              </p:ext>
            </p:extLst>
          </p:nvPr>
        </p:nvGraphicFramePr>
        <p:xfrm>
          <a:off x="5357849" y="3090511"/>
          <a:ext cx="29504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16">
                  <a:extLst>
                    <a:ext uri="{9D8B030D-6E8A-4147-A177-3AD203B41FA5}">
                      <a16:colId xmlns:a16="http://schemas.microsoft.com/office/drawing/2014/main" val="3797330416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3650832495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1868910097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127435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962773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1075921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50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2623736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2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962773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48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17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3471936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1722188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1749748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88539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8FAC97-3BF2-1B4E-9464-C19B213BBA65}"/>
              </a:ext>
            </a:extLst>
          </p:cNvPr>
          <p:cNvCxnSpPr/>
          <p:nvPr/>
        </p:nvCxnSpPr>
        <p:spPr>
          <a:xfrm>
            <a:off x="4547936" y="4096512"/>
            <a:ext cx="6458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7345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Reading Files In Your Python 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read a file in your Python script, make sure it is in the </a:t>
            </a:r>
            <a:r>
              <a:rPr lang="en-US" sz="2800" u="sng" dirty="0">
                <a:solidFill>
                  <a:schemeClr val="tx1"/>
                </a:solidFill>
              </a:rPr>
              <a:t>same directory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this case, your file to be read should be in “</a:t>
            </a:r>
            <a:r>
              <a:rPr lang="en-US" sz="2400" dirty="0" err="1">
                <a:solidFill>
                  <a:schemeClr val="tx1"/>
                </a:solidFill>
              </a:rPr>
              <a:t>PythonWorkshopFiles</a:t>
            </a:r>
            <a:r>
              <a:rPr lang="en-US" sz="2400" dirty="0">
                <a:solidFill>
                  <a:schemeClr val="tx1"/>
                </a:solidFill>
              </a:rPr>
              <a:t>” folder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operating system (OS) refer to file names differently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Advise to name your files without space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E.g. avoid “My </a:t>
            </a:r>
            <a:r>
              <a:rPr lang="en-US" sz="2400" dirty="0" err="1">
                <a:solidFill>
                  <a:schemeClr val="tx1"/>
                </a:solidFill>
              </a:rPr>
              <a:t>File.csv</a:t>
            </a:r>
            <a:r>
              <a:rPr lang="en-US" sz="2400" dirty="0">
                <a:solidFill>
                  <a:schemeClr val="tx1"/>
                </a:solidFill>
              </a:rPr>
              <a:t>”, use “</a:t>
            </a:r>
            <a:r>
              <a:rPr lang="en-US" sz="2400" dirty="0" err="1">
                <a:solidFill>
                  <a:schemeClr val="tx1"/>
                </a:solidFill>
              </a:rPr>
              <a:t>MyFile.csv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848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Checking for File Extension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Check whether file extension is shown for your files in your 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it is not, you should name your file 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 in your OS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your Python script you should refer to it as “</a:t>
            </a:r>
            <a:r>
              <a:rPr lang="en-US" sz="2400" dirty="0" err="1">
                <a:solidFill>
                  <a:schemeClr val="tx1"/>
                </a:solidFill>
              </a:rPr>
              <a:t>MyFile.csv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extension is shown for your files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Just name your file “</a:t>
            </a:r>
            <a:r>
              <a:rPr lang="en-US" sz="2400" dirty="0" err="1">
                <a:solidFill>
                  <a:schemeClr val="tx1"/>
                </a:solidFill>
              </a:rPr>
              <a:t>MyFile.csv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270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Programming Concepts: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Different users have different needs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Some requires calculations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Some requires visualizations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Most programming language are modular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Customize what you need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Libraries contains additional functions that can be used together with standard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65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Libraries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Functions from a library are called using ‘.’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</a:rPr>
              <a:t>io.open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</a:rPr>
              <a:t>csv.reader</a:t>
            </a:r>
            <a:r>
              <a:rPr lang="en-US" sz="2400" dirty="0">
                <a:solidFill>
                  <a:schemeClr val="tx1"/>
                </a:solidFill>
              </a:rPr>
              <a:t>()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752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Programming Concept: Commenting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D93BE-C56E-F54C-905A-8A18C86CFE96}"/>
              </a:ext>
            </a:extLst>
          </p:cNvPr>
          <p:cNvSpPr/>
          <p:nvPr/>
        </p:nvSpPr>
        <p:spPr>
          <a:xfrm>
            <a:off x="457199" y="1351508"/>
            <a:ext cx="82296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 programming, it is useful to comment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 that others can better understand what you trying to do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Comments are not executed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 Python, commenting is done using 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Example: </a:t>
            </a:r>
          </a:p>
          <a:p>
            <a:pPr lvl="1"/>
            <a:r>
              <a:rPr lang="en-US" sz="2400" dirty="0">
                <a:latin typeface="+mn-lt"/>
              </a:rPr>
              <a:t>#this is a comment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661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Importing CSV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display the content of a .csv file, need two libraries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io</a:t>
            </a:r>
            <a:r>
              <a:rPr lang="en-US" sz="2400" dirty="0">
                <a:solidFill>
                  <a:schemeClr val="tx1"/>
                </a:solidFill>
              </a:rPr>
              <a:t> library – </a:t>
            </a:r>
            <a:r>
              <a:rPr lang="en-US" sz="2400" dirty="0" err="1">
                <a:solidFill>
                  <a:schemeClr val="tx1"/>
                </a:solidFill>
              </a:rPr>
              <a:t>io</a:t>
            </a:r>
            <a:r>
              <a:rPr lang="en-US" sz="2400" dirty="0">
                <a:solidFill>
                  <a:schemeClr val="tx1"/>
                </a:solidFill>
              </a:rPr>
              <a:t> stands for input/output, used to work with files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csv library – used to work with csv file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use the libraries in your code, write: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import csv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dirty="0" err="1">
                <a:solidFill>
                  <a:schemeClr val="tx1"/>
                </a:solidFill>
              </a:rPr>
              <a:t>io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77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Steps of Reading a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433136" y="1258193"/>
            <a:ext cx="8229601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Open the file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is to ensure no other process is accessing 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Also to define whether the file is opened for </a:t>
            </a:r>
            <a:r>
              <a:rPr lang="en-US" sz="2400" u="sng" dirty="0">
                <a:solidFill>
                  <a:schemeClr val="tx1"/>
                </a:solidFill>
              </a:rPr>
              <a:t>reading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u="sng" dirty="0">
                <a:solidFill>
                  <a:schemeClr val="tx1"/>
                </a:solidFill>
              </a:rPr>
              <a:t>writing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Read the file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Read the content into a variable or array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64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Reading Content from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Open the file: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fileToOpen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io.open</a:t>
            </a:r>
            <a:r>
              <a:rPr lang="en-US" sz="2400" dirty="0">
                <a:solidFill>
                  <a:schemeClr val="tx1"/>
                </a:solidFill>
              </a:rPr>
              <a:t>('</a:t>
            </a:r>
            <a:r>
              <a:rPr lang="en-US" sz="2400" dirty="0" err="1">
                <a:solidFill>
                  <a:schemeClr val="tx1"/>
                </a:solidFill>
              </a:rPr>
              <a:t>TotalCitizenYear.csv</a:t>
            </a:r>
            <a:r>
              <a:rPr lang="en-US" sz="2400" dirty="0">
                <a:solidFill>
                  <a:schemeClr val="tx1"/>
                </a:solidFill>
              </a:rPr>
              <a:t>', 'r', encoding='utf-8-sig’)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fileToOpen</a:t>
            </a:r>
            <a:r>
              <a:rPr lang="en-US" sz="2400" dirty="0">
                <a:solidFill>
                  <a:schemeClr val="tx1"/>
                </a:solidFill>
              </a:rPr>
              <a:t> is a variable, open() is a function from </a:t>
            </a:r>
            <a:r>
              <a:rPr lang="en-US" sz="2400" dirty="0" err="1">
                <a:solidFill>
                  <a:schemeClr val="tx1"/>
                </a:solidFill>
              </a:rPr>
              <a:t>io</a:t>
            </a:r>
            <a:r>
              <a:rPr lang="en-US" sz="2400" dirty="0">
                <a:solidFill>
                  <a:schemeClr val="tx1"/>
                </a:solidFill>
              </a:rPr>
              <a:t> library, ‘r’ represent reading mode, utf-8-sig represent the encoding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Read the file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inputFile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csv.reader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fileToOpen</a:t>
            </a:r>
            <a:r>
              <a:rPr lang="en-US" sz="2400" dirty="0">
                <a:solidFill>
                  <a:schemeClr val="tx1"/>
                </a:solidFill>
              </a:rPr>
              <a:t>, delimiter=',’)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inputFile</a:t>
            </a:r>
            <a:r>
              <a:rPr lang="en-US" sz="2400" dirty="0">
                <a:solidFill>
                  <a:schemeClr val="tx1"/>
                </a:solidFill>
              </a:rPr>
              <a:t> is an array[], reader() is a function from csv library, delimiter represent how values are separated in the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40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Variable for Reading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inputFile</a:t>
            </a:r>
            <a:r>
              <a:rPr lang="en-US" sz="2800" dirty="0">
                <a:solidFill>
                  <a:schemeClr val="tx1"/>
                </a:solidFill>
              </a:rPr>
              <a:t> is an </a:t>
            </a:r>
            <a:r>
              <a:rPr lang="en-US" sz="2800" u="sng" dirty="0">
                <a:solidFill>
                  <a:schemeClr val="tx1"/>
                </a:solidFill>
              </a:rPr>
              <a:t>2 dimensional</a:t>
            </a:r>
            <a:r>
              <a:rPr lang="en-US" sz="2800" dirty="0">
                <a:solidFill>
                  <a:schemeClr val="tx1"/>
                </a:solidFill>
              </a:rPr>
              <a:t> array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contains &lt;number of rows&gt; x &lt;number of values per row&gt;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Imagine: 		([1, 2, 3],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	[2,3,4],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	[4,5,6],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	…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	[7,8,9])</a:t>
            </a:r>
          </a:p>
          <a:p>
            <a:pPr marL="2800350" lvl="5" indent="-5143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lvl="4" algn="l"/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06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Simple Linear Regression</a:t>
            </a:r>
          </a:p>
        </p:txBody>
      </p:sp>
      <p:pic>
        <p:nvPicPr>
          <p:cNvPr id="3" name="Picture 2" descr="A picture containing sky, map&#10;&#10;Description automatically generated">
            <a:extLst>
              <a:ext uri="{FF2B5EF4-FFF2-40B4-BE49-F238E27FC236}">
                <a16:creationId xmlns:a16="http://schemas.microsoft.com/office/drawing/2014/main" id="{B0C65D22-CB4B-C34F-8957-5197A771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4" y="1341886"/>
            <a:ext cx="8107213" cy="4697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E6ED8-7854-074B-BA17-1CD7E03FDE14}"/>
              </a:ext>
            </a:extLst>
          </p:cNvPr>
          <p:cNvSpPr txBox="1"/>
          <p:nvPr/>
        </p:nvSpPr>
        <p:spPr>
          <a:xfrm>
            <a:off x="3300663" y="6120291"/>
            <a:ext cx="249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209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Reading Files Using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Using loops, you can iterate the number of rows and display the content of each row</a:t>
            </a:r>
          </a:p>
          <a:p>
            <a:pPr marL="514350" lvl="0" indent="-5143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for row in </a:t>
            </a:r>
            <a:r>
              <a:rPr lang="en-US" sz="2400" dirty="0" err="1">
                <a:solidFill>
                  <a:schemeClr val="tx1"/>
                </a:solidFill>
              </a:rPr>
              <a:t>inputFile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print(row)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access a particular element in a row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row[&lt;index&gt;]</a:t>
            </a:r>
          </a:p>
          <a:p>
            <a:pPr lvl="4" algn="l"/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11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1.4 (File Reading)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433136" y="1258193"/>
            <a:ext cx="8229601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Create a Python script named “</a:t>
            </a:r>
            <a:r>
              <a:rPr lang="en-US" sz="2800" dirty="0" err="1">
                <a:solidFill>
                  <a:schemeClr val="tx1"/>
                </a:solidFill>
              </a:rPr>
              <a:t>FileReader.py</a:t>
            </a:r>
            <a:r>
              <a:rPr lang="en-US" sz="2800" dirty="0">
                <a:solidFill>
                  <a:schemeClr val="tx1"/>
                </a:solidFill>
              </a:rPr>
              <a:t>” 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Drag the file “</a:t>
            </a:r>
            <a:r>
              <a:rPr lang="en-US" sz="2800" dirty="0" err="1">
                <a:solidFill>
                  <a:schemeClr val="tx1"/>
                </a:solidFill>
              </a:rPr>
              <a:t>TotalCitizenYear.csv</a:t>
            </a:r>
            <a:r>
              <a:rPr lang="en-US" sz="2800" dirty="0">
                <a:solidFill>
                  <a:schemeClr val="tx1"/>
                </a:solidFill>
              </a:rPr>
              <a:t>” into the same directory as “</a:t>
            </a:r>
            <a:r>
              <a:rPr lang="en-US" sz="2800" dirty="0" err="1">
                <a:solidFill>
                  <a:schemeClr val="tx1"/>
                </a:solidFill>
              </a:rPr>
              <a:t>FileReader.py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Open the file “</a:t>
            </a:r>
            <a:r>
              <a:rPr lang="en-US" sz="2800" dirty="0" err="1">
                <a:solidFill>
                  <a:schemeClr val="tx1"/>
                </a:solidFill>
              </a:rPr>
              <a:t>TotalCitizenYear.csv</a:t>
            </a:r>
            <a:r>
              <a:rPr lang="en-US" sz="2800" dirty="0">
                <a:solidFill>
                  <a:schemeClr val="tx1"/>
                </a:solidFill>
              </a:rPr>
              <a:t>” and display the contents within using Python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two appropriate comments in your code right before opening and right before reading the file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022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1.4 Expected 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433136" y="1258193"/>
            <a:ext cx="8318978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dirty="0">
                <a:solidFill>
                  <a:schemeClr val="tx1"/>
                </a:solidFill>
              </a:rPr>
              <a:t>['1970', '1874778', '962773', '912005']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</a:rPr>
              <a:t>['1980', '2194280', '1118359', '1075921']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</a:rPr>
              <a:t>['1990', '2623736', '1328690', '1295046']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['2018', '3471936', '1722188', '1749748']</a:t>
            </a:r>
          </a:p>
          <a:p>
            <a:pPr lvl="0" algn="l"/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2793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3600" b="1" dirty="0">
                <a:solidFill>
                  <a:srgbClr val="000000"/>
                </a:solidFill>
              </a:rPr>
              <a:t>Data Analytics Concept: Data Extraction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Data can come in many format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Need to know what each column and row represent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Need to extract the relevant columns for your needs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Luckily, most public data are often structured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However, some data are unstructured like social media messages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3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Programming Concept: IF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20054-F002-2948-990F-94299872B2F0}"/>
              </a:ext>
            </a:extLst>
          </p:cNvPr>
          <p:cNvSpPr/>
          <p:nvPr/>
        </p:nvSpPr>
        <p:spPr>
          <a:xfrm>
            <a:off x="457199" y="1351508"/>
            <a:ext cx="82296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Sometimes you want to check for specific conditions before executing a piece a code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Example: a .csv file with headers included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How to write a loop that is only interested with the values and not the headers?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95F898A-B5F9-9E4C-AD0A-96894DFCF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26" y="3738439"/>
            <a:ext cx="2719137" cy="26655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B81B87C-4C01-9047-A168-C4C8A236F765}"/>
              </a:ext>
            </a:extLst>
          </p:cNvPr>
          <p:cNvSpPr/>
          <p:nvPr/>
        </p:nvSpPr>
        <p:spPr>
          <a:xfrm>
            <a:off x="5354053" y="3645568"/>
            <a:ext cx="2767263" cy="385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8125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IF Statements</a:t>
            </a:r>
            <a:endParaRPr lang="en-SG" sz="40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20054-F002-2948-990F-94299872B2F0}"/>
              </a:ext>
            </a:extLst>
          </p:cNvPr>
          <p:cNvSpPr/>
          <p:nvPr/>
        </p:nvSpPr>
        <p:spPr>
          <a:xfrm>
            <a:off x="457199" y="1351508"/>
            <a:ext cx="822960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statement can be used to check for headers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Example: </a:t>
            </a:r>
          </a:p>
          <a:p>
            <a:pPr lvl="1"/>
            <a:r>
              <a:rPr lang="en-US" sz="2400" dirty="0">
                <a:latin typeface="+mn-lt"/>
              </a:rPr>
              <a:t>if row[0] == “year”:</a:t>
            </a:r>
          </a:p>
          <a:p>
            <a:pPr lvl="1"/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Make sure to end the statement with “:”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“==” is a comparison operator, it allows checking if the first element of a row is the String “year”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0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IF Statements: Multiple Conditions</a:t>
            </a:r>
            <a:endParaRPr lang="en-SG" sz="40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20054-F002-2948-990F-94299872B2F0}"/>
              </a:ext>
            </a:extLst>
          </p:cNvPr>
          <p:cNvSpPr/>
          <p:nvPr/>
        </p:nvSpPr>
        <p:spPr>
          <a:xfrm>
            <a:off x="457199" y="1351508"/>
            <a:ext cx="8229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Sometimes you want to check if more than one condition are met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Example: </a:t>
            </a:r>
          </a:p>
          <a:p>
            <a:pPr lvl="1"/>
            <a:r>
              <a:rPr lang="en-US" sz="2400" dirty="0">
                <a:latin typeface="+mn-lt"/>
              </a:rPr>
              <a:t>if row[0] == “year” and row[1] == “total”:</a:t>
            </a:r>
          </a:p>
          <a:p>
            <a:pPr lvl="1"/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word “and” will allows checking of both conditions before executing the code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642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ELSE IF and ELSE Statements</a:t>
            </a:r>
            <a:endParaRPr lang="en-SG" sz="40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20054-F002-2948-990F-94299872B2F0}"/>
              </a:ext>
            </a:extLst>
          </p:cNvPr>
          <p:cNvSpPr/>
          <p:nvPr/>
        </p:nvSpPr>
        <p:spPr>
          <a:xfrm>
            <a:off x="457199" y="1351508"/>
            <a:ext cx="822960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You can also define multiple conditions that execute different line of codes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else if is represented by “</a:t>
            </a:r>
            <a:r>
              <a:rPr lang="en-US" sz="2400" dirty="0" err="1">
                <a:latin typeface="+mn-lt"/>
              </a:rPr>
              <a:t>elif</a:t>
            </a:r>
            <a:r>
              <a:rPr lang="en-US" sz="2400" dirty="0">
                <a:latin typeface="+mn-lt"/>
              </a:rPr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default line of code can be under “else”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Example:</a:t>
            </a:r>
          </a:p>
          <a:p>
            <a:pPr lvl="1"/>
            <a:r>
              <a:rPr lang="en-US" sz="2400" dirty="0">
                <a:latin typeface="+mn-lt"/>
              </a:rPr>
              <a:t>if row[0] == “year”:</a:t>
            </a:r>
          </a:p>
          <a:p>
            <a:pPr lvl="1"/>
            <a:r>
              <a:rPr lang="en-US" sz="2400" dirty="0">
                <a:latin typeface="+mn-lt"/>
              </a:rPr>
              <a:t>	&lt;do something&gt;</a:t>
            </a:r>
          </a:p>
          <a:p>
            <a:pPr lvl="1"/>
            <a:r>
              <a:rPr lang="en-US" sz="2400" dirty="0" err="1">
                <a:latin typeface="+mn-lt"/>
              </a:rPr>
              <a:t>elif</a:t>
            </a:r>
            <a:r>
              <a:rPr lang="en-US" sz="2400" dirty="0">
                <a:latin typeface="+mn-lt"/>
              </a:rPr>
              <a:t> row[0] == “1970”:</a:t>
            </a:r>
          </a:p>
          <a:p>
            <a:pPr lvl="1"/>
            <a:r>
              <a:rPr lang="en-US" sz="2400" dirty="0">
                <a:latin typeface="+mn-lt"/>
              </a:rPr>
              <a:t>	&lt;do something&gt;</a:t>
            </a:r>
          </a:p>
          <a:p>
            <a:pPr lvl="1"/>
            <a:r>
              <a:rPr lang="en-US" sz="2400" dirty="0">
                <a:latin typeface="+mn-lt"/>
              </a:rPr>
              <a:t>else:</a:t>
            </a:r>
          </a:p>
          <a:p>
            <a:pPr lvl="1"/>
            <a:r>
              <a:rPr lang="en-US" sz="2400" dirty="0">
                <a:latin typeface="+mn-lt"/>
              </a:rPr>
              <a:t>  	&lt;do something&gt;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912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1.5 (IF Statements)</a:t>
            </a:r>
            <a:endParaRPr lang="en-SG" sz="40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20054-F002-2948-990F-94299872B2F0}"/>
              </a:ext>
            </a:extLst>
          </p:cNvPr>
          <p:cNvSpPr/>
          <p:nvPr/>
        </p:nvSpPr>
        <p:spPr>
          <a:xfrm>
            <a:off x="457199" y="1351508"/>
            <a:ext cx="82296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Make a copy of “</a:t>
            </a:r>
            <a:r>
              <a:rPr lang="en-US" sz="2800" dirty="0" err="1">
                <a:latin typeface="+mn-lt"/>
              </a:rPr>
              <a:t>FileReader.py</a:t>
            </a:r>
            <a:r>
              <a:rPr lang="en-US" sz="2800" dirty="0">
                <a:latin typeface="+mn-lt"/>
              </a:rPr>
              <a:t>” and rename it as “</a:t>
            </a:r>
            <a:r>
              <a:rPr lang="en-US" sz="2800" dirty="0" err="1">
                <a:latin typeface="+mn-lt"/>
              </a:rPr>
              <a:t>IFStatement.py</a:t>
            </a:r>
            <a:r>
              <a:rPr lang="en-US" sz="2800" dirty="0">
                <a:latin typeface="+mn-lt"/>
              </a:rPr>
              <a:t>” in the same directory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>
              <a:latin typeface="+mn-lt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Drag the file “</a:t>
            </a:r>
            <a:r>
              <a:rPr lang="en-US" sz="2800" dirty="0" err="1">
                <a:latin typeface="+mn-lt"/>
              </a:rPr>
              <a:t>TotalCitizenWithHeaders.csv</a:t>
            </a:r>
            <a:r>
              <a:rPr lang="en-US" sz="2800" dirty="0">
                <a:latin typeface="+mn-lt"/>
              </a:rPr>
              <a:t>” into the same directory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Use IF statements to check for “year” and “total” and ”male” and “female” in the header row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Try to achieve the expected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177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1.5 Expected Output</a:t>
            </a:r>
            <a:endParaRPr lang="en-SG" sz="40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20054-F002-2948-990F-94299872B2F0}"/>
              </a:ext>
            </a:extLst>
          </p:cNvPr>
          <p:cNvSpPr/>
          <p:nvPr/>
        </p:nvSpPr>
        <p:spPr>
          <a:xfrm>
            <a:off x="457199" y="1351508"/>
            <a:ext cx="82296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+mn-lt"/>
              </a:rPr>
              <a:t>Header row: ['year', 'total', 'male', 'female']</a:t>
            </a:r>
          </a:p>
          <a:p>
            <a:pPr lvl="0"/>
            <a:r>
              <a:rPr lang="en-US" sz="2000" dirty="0">
                <a:latin typeface="+mn-lt"/>
              </a:rPr>
              <a:t>This is the first row after header: ['1970', '1874778', '962773', '912005']</a:t>
            </a:r>
          </a:p>
          <a:p>
            <a:pPr lvl="0"/>
            <a:r>
              <a:rPr lang="en-US" sz="2000" dirty="0">
                <a:latin typeface="+mn-lt"/>
              </a:rPr>
              <a:t>['1980', '2194280', '1118359', '1075921']</a:t>
            </a:r>
          </a:p>
          <a:p>
            <a:pPr lvl="0"/>
            <a:r>
              <a:rPr lang="en-US" sz="2000" dirty="0">
                <a:latin typeface="+mn-lt"/>
              </a:rPr>
              <a:t>['1990', '2623736', '1328690', '1295046']</a:t>
            </a:r>
          </a:p>
          <a:p>
            <a:pPr lvl="0"/>
            <a:r>
              <a:rPr lang="en-US" sz="2000" dirty="0">
                <a:latin typeface="+mn-lt"/>
              </a:rPr>
              <a:t>['1991', '2664625', '1348226', '1316399’]</a:t>
            </a:r>
          </a:p>
          <a:p>
            <a:pPr lvl="0"/>
            <a:r>
              <a:rPr lang="en-US" sz="2000" dirty="0">
                <a:latin typeface="+mn-lt"/>
              </a:rPr>
              <a:t>…</a:t>
            </a:r>
          </a:p>
          <a:p>
            <a:pPr lvl="0"/>
            <a:r>
              <a:rPr lang="en-US" sz="2000" dirty="0">
                <a:latin typeface="+mn-lt"/>
              </a:rPr>
              <a:t>['2018', '3471936', '1722188', '1749748']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7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Statistic Concepts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Introduction to Python Programming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Basic Concepts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Reading a File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 Linear Regression in Python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Data Visualization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572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Statistic Concepts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Introduction to Python Programming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Basic Concepts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Reading a File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Simple Linear Regression in Python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Data Visualization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58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Python Library for Statistics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Two libraries are required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dirty="0" err="1">
                <a:solidFill>
                  <a:schemeClr val="tx1"/>
                </a:solidFill>
              </a:rPr>
              <a:t>numpy</a:t>
            </a:r>
            <a:r>
              <a:rPr lang="en-US" sz="2400">
                <a:solidFill>
                  <a:schemeClr val="tx1"/>
                </a:solidFill>
              </a:rPr>
              <a:t> as np</a:t>
            </a:r>
            <a:endParaRPr lang="en-US" sz="2400" dirty="0">
              <a:solidFill>
                <a:schemeClr val="tx1"/>
              </a:solidFill>
            </a:endParaRP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sklearn.linear_model</a:t>
            </a:r>
            <a:r>
              <a:rPr lang="en-US" sz="2400" dirty="0">
                <a:solidFill>
                  <a:schemeClr val="tx1"/>
                </a:solidFill>
              </a:rPr>
              <a:t> import </a:t>
            </a:r>
            <a:r>
              <a:rPr lang="en-US" sz="2400" dirty="0" err="1">
                <a:solidFill>
                  <a:schemeClr val="tx1"/>
                </a:solidFill>
              </a:rPr>
              <a:t>LinearRegression</a:t>
            </a: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only need a specific subset of a library, you can use the word “from”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 from </a:t>
            </a:r>
            <a:r>
              <a:rPr lang="en-US" sz="2400" dirty="0" err="1">
                <a:solidFill>
                  <a:schemeClr val="tx1"/>
                </a:solidFill>
              </a:rPr>
              <a:t>sklearn.linear_model</a:t>
            </a:r>
            <a:r>
              <a:rPr lang="en-US" sz="2400" dirty="0">
                <a:solidFill>
                  <a:schemeClr val="tx1"/>
                </a:solidFill>
              </a:rPr>
              <a:t> import </a:t>
            </a:r>
            <a:r>
              <a:rPr lang="en-US" sz="2400" dirty="0" err="1">
                <a:solidFill>
                  <a:schemeClr val="tx1"/>
                </a:solidFill>
              </a:rPr>
              <a:t>LinearRegression</a:t>
            </a:r>
            <a:endParaRPr lang="en-US" sz="2400" dirty="0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Translate to import </a:t>
            </a:r>
            <a:r>
              <a:rPr lang="en-US" dirty="0" err="1">
                <a:solidFill>
                  <a:schemeClr val="tx1"/>
                </a:solidFill>
              </a:rPr>
              <a:t>LinearRegression</a:t>
            </a:r>
            <a:r>
              <a:rPr lang="en-US" dirty="0">
                <a:solidFill>
                  <a:schemeClr val="tx1"/>
                </a:solidFill>
              </a:rPr>
              <a:t> library from </a:t>
            </a:r>
            <a:r>
              <a:rPr lang="en-US" dirty="0" err="1">
                <a:solidFill>
                  <a:schemeClr val="tx1"/>
                </a:solidFill>
              </a:rPr>
              <a:t>sklearn.linear_model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279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 err="1">
                <a:solidFill>
                  <a:srgbClr val="000000"/>
                </a:solidFill>
              </a:rPr>
              <a:t>LinearRegression</a:t>
            </a:r>
            <a:r>
              <a:rPr lang="en-SG" sz="4400" b="1" dirty="0">
                <a:solidFill>
                  <a:srgbClr val="000000"/>
                </a:solidFill>
              </a:rPr>
              <a:t> Library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2"/>
            <a:ext cx="8586787" cy="490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LinearRegression</a:t>
            </a:r>
            <a:r>
              <a:rPr lang="en-US" sz="2800" dirty="0">
                <a:solidFill>
                  <a:schemeClr val="tx1"/>
                </a:solidFill>
              </a:rPr>
              <a:t> library need special set of arrays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their function array()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E.g. y = </a:t>
            </a:r>
            <a:r>
              <a:rPr lang="en-US" sz="2400" dirty="0" err="1">
                <a:solidFill>
                  <a:schemeClr val="tx1"/>
                </a:solidFill>
              </a:rPr>
              <a:t>np.array</a:t>
            </a:r>
            <a:r>
              <a:rPr lang="en-US" sz="2400" dirty="0">
                <a:solidFill>
                  <a:schemeClr val="tx1"/>
                </a:solidFill>
              </a:rPr>
              <a:t>([5, 20, 14, 32, 22, 38])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Need two set of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x values for rows and y values for columns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But the x values we need to be: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[1,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	2,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	3]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264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Reshaping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2"/>
            <a:ext cx="8586787" cy="474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LinearRegression</a:t>
            </a:r>
            <a:r>
              <a:rPr lang="en-US" sz="2800" dirty="0">
                <a:solidFill>
                  <a:schemeClr val="tx1"/>
                </a:solidFill>
              </a:rPr>
              <a:t> library provide a function reshape()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Allows an array to be organized differently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x = </a:t>
            </a:r>
            <a:r>
              <a:rPr lang="en-US" sz="2400" dirty="0" err="1">
                <a:solidFill>
                  <a:schemeClr val="tx1"/>
                </a:solidFill>
              </a:rPr>
              <a:t>np.array</a:t>
            </a:r>
            <a:r>
              <a:rPr lang="en-US" sz="2400" dirty="0">
                <a:solidFill>
                  <a:schemeClr val="tx1"/>
                </a:solidFill>
              </a:rPr>
              <a:t>([5, 15, 25, 35, 45, 55]).reshape(-1,1)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912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Fitting X and Y Values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2"/>
            <a:ext cx="8586787" cy="474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Need to find the best fit line for the x y values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Achieved by using the fit()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model = </a:t>
            </a:r>
            <a:r>
              <a:rPr lang="en-US" sz="2400" dirty="0" err="1">
                <a:solidFill>
                  <a:schemeClr val="tx1"/>
                </a:solidFill>
              </a:rPr>
              <a:t>LinearRegression</a:t>
            </a:r>
            <a:r>
              <a:rPr lang="en-US" sz="2400" dirty="0">
                <a:solidFill>
                  <a:schemeClr val="tx1"/>
                </a:solidFill>
              </a:rPr>
              <a:t>().fit(</a:t>
            </a:r>
            <a:r>
              <a:rPr lang="en-US" sz="2400" dirty="0" err="1">
                <a:solidFill>
                  <a:schemeClr val="tx1"/>
                </a:solidFill>
              </a:rPr>
              <a:t>x,y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model is a variable</a:t>
            </a:r>
            <a:endParaRPr lang="en-US" sz="1600" dirty="0">
              <a:solidFill>
                <a:schemeClr val="tx1"/>
              </a:solidFill>
            </a:endParaRP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459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Data Analytics Concept: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207168"/>
            <a:ext cx="8586787" cy="388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After fitting the x and y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Gradient/slope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u="sng" dirty="0">
                <a:solidFill>
                  <a:schemeClr val="tx1"/>
                </a:solidFill>
              </a:rPr>
              <a:t>intercept</a:t>
            </a:r>
            <a:r>
              <a:rPr lang="en-US" sz="2400" dirty="0">
                <a:solidFill>
                  <a:schemeClr val="tx1"/>
                </a:solidFill>
              </a:rPr>
              <a:t> are obtained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Resulting values of the fitting like slope and intercept are collectively known as the </a:t>
            </a:r>
            <a:r>
              <a:rPr lang="en-US" sz="2400" u="sng" dirty="0">
                <a:solidFill>
                  <a:schemeClr val="tx1"/>
                </a:solidFill>
              </a:rPr>
              <a:t>model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print('intercept:', </a:t>
            </a:r>
            <a:r>
              <a:rPr lang="en-US" sz="2400" dirty="0" err="1">
                <a:solidFill>
                  <a:schemeClr val="tx1"/>
                </a:solidFill>
              </a:rPr>
              <a:t>model.intercept</a:t>
            </a:r>
            <a:r>
              <a:rPr lang="en-US" sz="2400" dirty="0">
                <a:solidFill>
                  <a:schemeClr val="tx1"/>
                </a:solidFill>
              </a:rPr>
              <a:t>_)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print('slope:', </a:t>
            </a:r>
            <a:r>
              <a:rPr lang="en-US" sz="2400" dirty="0" err="1">
                <a:solidFill>
                  <a:schemeClr val="tx1"/>
                </a:solidFill>
              </a:rPr>
              <a:t>model.coef</a:t>
            </a:r>
            <a:r>
              <a:rPr lang="en-US" sz="2400" dirty="0">
                <a:solidFill>
                  <a:schemeClr val="tx1"/>
                </a:solidFill>
              </a:rPr>
              <a:t>_)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549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Predicting Values using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122947"/>
            <a:ext cx="8586787" cy="51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After you are content with the model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You can use it to predict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</a:rPr>
              <a:t>x_new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np.array</a:t>
            </a:r>
            <a:r>
              <a:rPr lang="en-US" sz="2400" dirty="0">
                <a:solidFill>
                  <a:schemeClr val="tx1"/>
                </a:solidFill>
              </a:rPr>
              <a:t>([1,2,3,4,5]).reshape(-1,1)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</a:rPr>
              <a:t>y_new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model.predict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x_new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print(</a:t>
            </a:r>
            <a:r>
              <a:rPr lang="en-US" sz="2400" dirty="0" err="1">
                <a:solidFill>
                  <a:schemeClr val="tx1"/>
                </a:solidFill>
              </a:rPr>
              <a:t>y_new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54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1.6 (Linear Regression)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2"/>
            <a:ext cx="8586787" cy="474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Python file named “</a:t>
            </a:r>
            <a:r>
              <a:rPr lang="en-US" sz="2400" dirty="0" err="1">
                <a:solidFill>
                  <a:schemeClr val="tx1"/>
                </a:solidFill>
              </a:rPr>
              <a:t>LinearRegression.py</a:t>
            </a:r>
            <a:r>
              <a:rPr lang="en-US" sz="2400" dirty="0">
                <a:solidFill>
                  <a:schemeClr val="tx1"/>
                </a:solidFill>
              </a:rPr>
              <a:t>” and initialize two arrays using </a:t>
            </a:r>
            <a:r>
              <a:rPr lang="en-US" sz="2400" dirty="0" err="1">
                <a:solidFill>
                  <a:schemeClr val="tx1"/>
                </a:solidFill>
              </a:rPr>
              <a:t>np.array</a:t>
            </a:r>
            <a:r>
              <a:rPr lang="en-US" sz="2400" dirty="0">
                <a:solidFill>
                  <a:schemeClr val="tx1"/>
                </a:solidFill>
              </a:rPr>
              <a:t>() function: 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x-values: [5, 15, 25, 35, 45, 55] (remember to reshape it)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y-values: [5, 20, 14, 32, 22, 38]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 the resulting model and display the slope and intercept values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Initialize and reshape a new set of x-values [1,2,3,4,5]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Predict the set of new y-values, given these new x-values, using the model in 2. and display the new y-values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028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1.6 Expected 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077DF-08B9-8640-B3F4-E0D37CBD8660}"/>
              </a:ext>
            </a:extLst>
          </p:cNvPr>
          <p:cNvSpPr txBox="1">
            <a:spLocks/>
          </p:cNvSpPr>
          <p:nvPr/>
        </p:nvSpPr>
        <p:spPr bwMode="auto">
          <a:xfrm>
            <a:off x="433136" y="1258192"/>
            <a:ext cx="8229601" cy="474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dirty="0">
                <a:solidFill>
                  <a:schemeClr val="tx1"/>
                </a:solidFill>
              </a:rPr>
              <a:t>intercept: 5.633333333333329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</a:rPr>
              <a:t>slope: [0.54]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</a:rPr>
              <a:t>[6.17333333 6.71333333 7.25333333 7.79333333 8.33333333]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601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Statistic Concepts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Python Programming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Introduction to Data Visualization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Line graphs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Boxplots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Bar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51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Python is a programming language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Considered </a:t>
            </a:r>
            <a:r>
              <a:rPr lang="en-US" sz="2800" u="sng" dirty="0">
                <a:solidFill>
                  <a:schemeClr val="tx1"/>
                </a:solidFill>
              </a:rPr>
              <a:t>high-level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Many programming concepts are omitted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Simple and straightforward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Suitable for students without programming background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9871DF3-281B-7844-889A-C1CD14B35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558" y="5111750"/>
            <a:ext cx="2540000" cy="74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96A23-0A11-944D-AA9F-3CCD8936B088}"/>
              </a:ext>
            </a:extLst>
          </p:cNvPr>
          <p:cNvSpPr txBox="1"/>
          <p:nvPr/>
        </p:nvSpPr>
        <p:spPr>
          <a:xfrm>
            <a:off x="3641559" y="5960539"/>
            <a:ext cx="249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486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Public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official portal for public data in Singapore is </a:t>
            </a:r>
            <a:r>
              <a:rPr lang="en-US" sz="2800" dirty="0" err="1">
                <a:solidFill>
                  <a:schemeClr val="tx1"/>
                </a:solidFill>
              </a:rPr>
              <a:t>data.gov.sg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Has things like birth rate, resident by area etc.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sky, screenshot, plane&#10;&#10;Description automatically generated">
            <a:extLst>
              <a:ext uri="{FF2B5EF4-FFF2-40B4-BE49-F238E27FC236}">
                <a16:creationId xmlns:a16="http://schemas.microsoft.com/office/drawing/2014/main" id="{16C83649-FB94-6340-BBDB-44E08AEF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60" y="3413388"/>
            <a:ext cx="8270278" cy="255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F308A-783F-A648-96BB-6467F80FB677}"/>
              </a:ext>
            </a:extLst>
          </p:cNvPr>
          <p:cNvSpPr txBox="1"/>
          <p:nvPr/>
        </p:nvSpPr>
        <p:spPr>
          <a:xfrm>
            <a:off x="3192379" y="6037046"/>
            <a:ext cx="249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data.gov.sg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71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Example Dataset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16270-DD1D-BE41-9C10-9BFFDA91E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379" y="1122947"/>
            <a:ext cx="3780592" cy="427313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6DE2C-7725-254A-B719-F67F4BE18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70" y="1122947"/>
            <a:ext cx="4267200" cy="469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A0580-04D5-E548-8D4F-1C4117D27938}"/>
              </a:ext>
            </a:extLst>
          </p:cNvPr>
          <p:cNvSpPr txBox="1"/>
          <p:nvPr/>
        </p:nvSpPr>
        <p:spPr>
          <a:xfrm>
            <a:off x="908386" y="5821947"/>
            <a:ext cx="349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Annual Total Citizen by Age, Ethnic and 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C0E7C-FB4B-5A4F-B022-CAA2985A6F55}"/>
              </a:ext>
            </a:extLst>
          </p:cNvPr>
          <p:cNvSpPr txBox="1"/>
          <p:nvPr/>
        </p:nvSpPr>
        <p:spPr>
          <a:xfrm>
            <a:off x="6083968" y="5396081"/>
            <a:ext cx="154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Annual Live Births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629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Python Visualization Library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library we are using is Matplotlib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contains some basic visualization functions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steps: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 the library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Open the file containing the data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Store the contents of the file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Plot the contents of the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148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Renaming Library for Use in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433136" y="1258193"/>
            <a:ext cx="8229601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Sometimes the name of the library can be long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You can rename the library to be used in your code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dirty="0" err="1">
                <a:solidFill>
                  <a:schemeClr val="tx1"/>
                </a:solidFill>
              </a:rPr>
              <a:t>matplotlib.pyplot</a:t>
            </a:r>
            <a:r>
              <a:rPr lang="en-US" sz="2400" dirty="0">
                <a:solidFill>
                  <a:schemeClr val="tx1"/>
                </a:solidFill>
              </a:rPr>
              <a:t> as </a:t>
            </a:r>
            <a:r>
              <a:rPr lang="en-US" sz="2400" dirty="0" err="1">
                <a:solidFill>
                  <a:schemeClr val="tx1"/>
                </a:solidFill>
              </a:rPr>
              <a:t>plt</a:t>
            </a: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word “as” will rename the library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time calling </a:t>
            </a:r>
            <a:r>
              <a:rPr lang="en-US" sz="2400" dirty="0" err="1">
                <a:solidFill>
                  <a:schemeClr val="tx1"/>
                </a:solidFill>
              </a:rPr>
              <a:t>matplotlib.pyplot</a:t>
            </a:r>
            <a:r>
              <a:rPr lang="en-US" sz="2400" dirty="0">
                <a:solidFill>
                  <a:schemeClr val="tx1"/>
                </a:solidFill>
              </a:rPr>
              <a:t>.&lt;function&gt;() vs </a:t>
            </a:r>
            <a:r>
              <a:rPr lang="en-US" sz="2400" dirty="0" err="1">
                <a:solidFill>
                  <a:schemeClr val="tx1"/>
                </a:solidFill>
              </a:rPr>
              <a:t>plt</a:t>
            </a:r>
            <a:r>
              <a:rPr lang="en-US" sz="2400" dirty="0">
                <a:solidFill>
                  <a:schemeClr val="tx1"/>
                </a:solidFill>
              </a:rPr>
              <a:t>.&lt;function&gt;()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255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Programming Concept: Type Casting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EB99C6-E361-0947-9D2D-A5240094A894}"/>
              </a:ext>
            </a:extLst>
          </p:cNvPr>
          <p:cNvSpPr/>
          <p:nvPr/>
        </p:nvSpPr>
        <p:spPr>
          <a:xfrm>
            <a:off x="433136" y="1305516"/>
            <a:ext cx="82777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Program need to know the data type of variables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When the content is read from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By default is String</a:t>
            </a:r>
            <a:endParaRPr lang="en-US" sz="2800" dirty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 cast it to integer, floating-points numbers etc.</a:t>
            </a:r>
          </a:p>
          <a:p>
            <a:pPr lvl="1"/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Achieved by enclosing the variable you wish to cast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Example: int(&lt;variable&gt;)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8783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Using Matplotlib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Plot the values: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plt.plot</a:t>
            </a:r>
            <a:r>
              <a:rPr lang="en-US" sz="2400" dirty="0">
                <a:solidFill>
                  <a:schemeClr val="tx1"/>
                </a:solidFill>
              </a:rPr>
              <a:t>(&lt;</a:t>
            </a:r>
            <a:r>
              <a:rPr lang="en-US" sz="2400" dirty="0" err="1">
                <a:solidFill>
                  <a:schemeClr val="tx1"/>
                </a:solidFill>
              </a:rPr>
              <a:t>xValue</a:t>
            </a:r>
            <a:r>
              <a:rPr lang="en-US" sz="2400" dirty="0">
                <a:solidFill>
                  <a:schemeClr val="tx1"/>
                </a:solidFill>
              </a:rPr>
              <a:t>&gt;,&lt;</a:t>
            </a:r>
            <a:r>
              <a:rPr lang="en-US" sz="2400" dirty="0" err="1">
                <a:solidFill>
                  <a:schemeClr val="tx1"/>
                </a:solidFill>
              </a:rPr>
              <a:t>yValue</a:t>
            </a:r>
            <a:r>
              <a:rPr lang="en-US" sz="2400" dirty="0">
                <a:solidFill>
                  <a:schemeClr val="tx1"/>
                </a:solidFill>
              </a:rPr>
              <a:t>&gt;,&lt;color and style&gt;)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plt.plot</a:t>
            </a:r>
            <a:r>
              <a:rPr lang="en-US" dirty="0">
                <a:solidFill>
                  <a:schemeClr val="tx1"/>
                </a:solidFill>
              </a:rPr>
              <a:t>(totalYear,</a:t>
            </a:r>
            <a:r>
              <a:rPr lang="en-US" dirty="0" err="1">
                <a:solidFill>
                  <a:schemeClr val="tx1"/>
                </a:solidFill>
              </a:rPr>
              <a:t>totalCitizen</a:t>
            </a:r>
            <a:r>
              <a:rPr lang="en-US" dirty="0">
                <a:solidFill>
                  <a:schemeClr val="tx1"/>
                </a:solidFill>
              </a:rPr>
              <a:t>,'g--’)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totalYear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totalCitizen</a:t>
            </a:r>
            <a:r>
              <a:rPr lang="en-US" dirty="0">
                <a:solidFill>
                  <a:schemeClr val="tx1"/>
                </a:solidFill>
              </a:rPr>
              <a:t> are arrays of values of the </a:t>
            </a:r>
            <a:r>
              <a:rPr lang="en-US" u="sng" dirty="0">
                <a:solidFill>
                  <a:schemeClr val="tx1"/>
                </a:solidFill>
              </a:rPr>
              <a:t>same size</a:t>
            </a:r>
            <a:r>
              <a:rPr lang="en-US" dirty="0">
                <a:solidFill>
                  <a:schemeClr val="tx1"/>
                </a:solidFill>
              </a:rPr>
              <a:t> and each element must be </a:t>
            </a:r>
            <a:r>
              <a:rPr lang="en-US" u="sng" dirty="0">
                <a:solidFill>
                  <a:schemeClr val="tx1"/>
                </a:solidFill>
              </a:rPr>
              <a:t>integer data type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‘g’ stands for green color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‘--’ means the line graph will be drawn using dash ‘-’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728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000" b="1" dirty="0">
                <a:solidFill>
                  <a:srgbClr val="000000"/>
                </a:solidFill>
              </a:rPr>
              <a:t>Programming Concept: Type Casting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EB99C6-E361-0947-9D2D-A5240094A894}"/>
              </a:ext>
            </a:extLst>
          </p:cNvPr>
          <p:cNvSpPr/>
          <p:nvPr/>
        </p:nvSpPr>
        <p:spPr>
          <a:xfrm>
            <a:off x="433136" y="1305516"/>
            <a:ext cx="82777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When the content is read from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is stored as a String</a:t>
            </a:r>
            <a:endParaRPr lang="en-US" sz="2800" dirty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 cast it to integer, floating-points numbers etc.</a:t>
            </a:r>
          </a:p>
          <a:p>
            <a:pPr lvl="1"/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Achieved by enclosing the variable you wish to cast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Example: int(&lt;variable&gt;)</a:t>
            </a:r>
          </a:p>
          <a:p>
            <a:pPr lvl="1"/>
            <a:r>
              <a:rPr lang="en-US" sz="2400" dirty="0">
                <a:latin typeface="+mn-lt"/>
              </a:rPr>
              <a:t>int(row[0])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68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Multiple Line Graphs in a Chart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You can have multiple line graph in one chart by </a:t>
            </a:r>
            <a:r>
              <a:rPr lang="en-US" sz="2800" u="sng" dirty="0">
                <a:solidFill>
                  <a:schemeClr val="tx1"/>
                </a:solidFill>
              </a:rPr>
              <a:t>overriding the plot()</a:t>
            </a:r>
            <a:r>
              <a:rPr lang="en-US" sz="2800" dirty="0">
                <a:solidFill>
                  <a:schemeClr val="tx1"/>
                </a:solidFill>
              </a:rPr>
              <a:t> function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plt.plot</a:t>
            </a:r>
            <a:r>
              <a:rPr lang="en-US" sz="2400" dirty="0">
                <a:solidFill>
                  <a:schemeClr val="tx1"/>
                </a:solidFill>
              </a:rPr>
              <a:t>(totalYear,</a:t>
            </a:r>
            <a:r>
              <a:rPr lang="en-US" sz="2400" dirty="0" err="1">
                <a:solidFill>
                  <a:schemeClr val="tx1"/>
                </a:solidFill>
              </a:rPr>
              <a:t>totalCitizen</a:t>
            </a:r>
            <a:r>
              <a:rPr lang="en-US" sz="2400" dirty="0">
                <a:solidFill>
                  <a:schemeClr val="tx1"/>
                </a:solidFill>
              </a:rPr>
              <a:t>,'g--', </a:t>
            </a:r>
            <a:r>
              <a:rPr lang="en-US" sz="2400" dirty="0" err="1">
                <a:solidFill>
                  <a:schemeClr val="tx1"/>
                </a:solidFill>
              </a:rPr>
              <a:t>totalYear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totalMale</a:t>
            </a:r>
            <a:r>
              <a:rPr lang="en-US" sz="2400" dirty="0">
                <a:solidFill>
                  <a:schemeClr val="tx1"/>
                </a:solidFill>
              </a:rPr>
              <a:t>, 'b--', </a:t>
            </a:r>
            <a:r>
              <a:rPr lang="en-US" sz="2400" dirty="0" err="1">
                <a:solidFill>
                  <a:schemeClr val="tx1"/>
                </a:solidFill>
              </a:rPr>
              <a:t>totalYear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totalFemale</a:t>
            </a:r>
            <a:r>
              <a:rPr lang="en-US" sz="2400" dirty="0">
                <a:solidFill>
                  <a:schemeClr val="tx1"/>
                </a:solidFill>
              </a:rPr>
              <a:t>, 'r--’)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‘b’ stands for blue color and ’r’ stands for red color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3597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Setting Up the Plot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Setup the plot: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Give the x-axis a name: </a:t>
            </a:r>
            <a:r>
              <a:rPr lang="en-US" sz="2400" dirty="0" err="1">
                <a:solidFill>
                  <a:schemeClr val="tx1"/>
                </a:solidFill>
              </a:rPr>
              <a:t>plt.xlabel</a:t>
            </a:r>
            <a:r>
              <a:rPr lang="en-US" sz="2400" dirty="0">
                <a:solidFill>
                  <a:schemeClr val="tx1"/>
                </a:solidFill>
              </a:rPr>
              <a:t>('year')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Give the y-axis a name: </a:t>
            </a:r>
            <a:r>
              <a:rPr lang="en-US" sz="2400" dirty="0" err="1">
                <a:solidFill>
                  <a:schemeClr val="tx1"/>
                </a:solidFill>
              </a:rPr>
              <a:t>plt.ylabel</a:t>
            </a:r>
            <a:r>
              <a:rPr lang="en-US" sz="2400" dirty="0">
                <a:solidFill>
                  <a:schemeClr val="tx1"/>
                </a:solidFill>
              </a:rPr>
              <a:t>('value')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Give the line graph a name: </a:t>
            </a:r>
            <a:r>
              <a:rPr lang="en-US" sz="2400" dirty="0" err="1">
                <a:solidFill>
                  <a:schemeClr val="tx1"/>
                </a:solidFill>
              </a:rPr>
              <a:t>plt.title</a:t>
            </a:r>
            <a:r>
              <a:rPr lang="en-US" sz="2400" dirty="0">
                <a:solidFill>
                  <a:schemeClr val="tx1"/>
                </a:solidFill>
              </a:rPr>
              <a:t>('Total Citizen by Gender and Year’)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Display the plot: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plt.show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712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1.7 (Line Graph)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Python file named “</a:t>
            </a:r>
            <a:r>
              <a:rPr lang="en-US" sz="2400" dirty="0" err="1">
                <a:solidFill>
                  <a:schemeClr val="tx1"/>
                </a:solidFill>
              </a:rPr>
              <a:t>LineGraph.py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Initialize four </a:t>
            </a:r>
            <a:r>
              <a:rPr lang="en-US" sz="2400" u="sng" dirty="0">
                <a:solidFill>
                  <a:schemeClr val="tx1"/>
                </a:solidFill>
              </a:rPr>
              <a:t>empty</a:t>
            </a:r>
            <a:r>
              <a:rPr lang="en-US" sz="2400" dirty="0">
                <a:solidFill>
                  <a:schemeClr val="tx1"/>
                </a:solidFill>
              </a:rPr>
              <a:t> arrays named “</a:t>
            </a:r>
            <a:r>
              <a:rPr lang="en-US" sz="2400" dirty="0" err="1">
                <a:solidFill>
                  <a:schemeClr val="tx1"/>
                </a:solidFill>
              </a:rPr>
              <a:t>totalYear</a:t>
            </a:r>
            <a:r>
              <a:rPr lang="en-US" sz="2400" dirty="0">
                <a:solidFill>
                  <a:schemeClr val="tx1"/>
                </a:solidFill>
              </a:rPr>
              <a:t>”, “</a:t>
            </a:r>
            <a:r>
              <a:rPr lang="en-US" sz="2400" dirty="0" err="1">
                <a:solidFill>
                  <a:schemeClr val="tx1"/>
                </a:solidFill>
              </a:rPr>
              <a:t>totalCitizen</a:t>
            </a:r>
            <a:r>
              <a:rPr lang="en-US" sz="2400" dirty="0">
                <a:solidFill>
                  <a:schemeClr val="tx1"/>
                </a:solidFill>
              </a:rPr>
              <a:t>”, “</a:t>
            </a:r>
            <a:r>
              <a:rPr lang="en-US" sz="2400" dirty="0" err="1">
                <a:solidFill>
                  <a:schemeClr val="tx1"/>
                </a:solidFill>
              </a:rPr>
              <a:t>totalMale</a:t>
            </a:r>
            <a:r>
              <a:rPr lang="en-US" sz="2400" dirty="0">
                <a:solidFill>
                  <a:schemeClr val="tx1"/>
                </a:solidFill>
              </a:rPr>
              <a:t>” and “</a:t>
            </a:r>
            <a:r>
              <a:rPr lang="en-US" sz="2400" dirty="0" err="1">
                <a:solidFill>
                  <a:schemeClr val="tx1"/>
                </a:solidFill>
              </a:rPr>
              <a:t>totalFemale</a:t>
            </a:r>
            <a:r>
              <a:rPr lang="en-US" sz="2400" dirty="0">
                <a:solidFill>
                  <a:schemeClr val="tx1"/>
                </a:solidFill>
              </a:rPr>
              <a:t>” to store the respective values</a:t>
            </a:r>
            <a:endParaRPr lang="en-US" sz="20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Read the file “</a:t>
            </a:r>
            <a:r>
              <a:rPr lang="en-US" sz="2400" dirty="0" err="1">
                <a:solidFill>
                  <a:schemeClr val="tx1"/>
                </a:solidFill>
              </a:rPr>
              <a:t>TotalCitizenYear.csv</a:t>
            </a:r>
            <a:r>
              <a:rPr lang="en-US" sz="2400" dirty="0">
                <a:solidFill>
                  <a:schemeClr val="tx1"/>
                </a:solidFill>
              </a:rPr>
              <a:t>” and store corresponding values into the arrays you created in 2.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Remember to cast your values into integer before storing them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Plot out the graph of total citizen (green), total male (blue) and total female (red) against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8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Setting up Python Environment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Windows, the steps 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1) Install python 3.7.3 (25 March 2019)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2) install Wing Personal 7.0.3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3) Edit Environment variables to include Python37 and Python37/scripts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4) Run the following commands in command prompt:</a:t>
            </a:r>
          </a:p>
          <a:p>
            <a:pPr lvl="3" algn="l"/>
            <a:r>
              <a:rPr lang="en-US" sz="2400" dirty="0">
                <a:solidFill>
                  <a:schemeClr val="tx1"/>
                </a:solidFill>
              </a:rPr>
              <a:t>python -m pip install -U pip </a:t>
            </a:r>
            <a:r>
              <a:rPr lang="en-US" sz="2400" dirty="0" err="1">
                <a:solidFill>
                  <a:schemeClr val="tx1"/>
                </a:solidFill>
              </a:rPr>
              <a:t>setuptools</a:t>
            </a:r>
            <a:endParaRPr lang="en-US" sz="2400" dirty="0">
              <a:solidFill>
                <a:schemeClr val="tx1"/>
              </a:solidFill>
            </a:endParaRPr>
          </a:p>
          <a:p>
            <a:pPr lvl="3" algn="l"/>
            <a:r>
              <a:rPr lang="en-US" sz="2400" dirty="0">
                <a:solidFill>
                  <a:schemeClr val="tx1"/>
                </a:solidFill>
              </a:rPr>
              <a:t>python -m pip install matplotlib</a:t>
            </a:r>
          </a:p>
          <a:p>
            <a:pPr lvl="3" algn="l"/>
            <a:r>
              <a:rPr lang="en-US" sz="2400" dirty="0">
                <a:solidFill>
                  <a:schemeClr val="tx1"/>
                </a:solidFill>
              </a:rPr>
              <a:t>python -m pip install </a:t>
            </a:r>
            <a:r>
              <a:rPr lang="en-US" sz="2400" dirty="0" err="1">
                <a:solidFill>
                  <a:schemeClr val="tx1"/>
                </a:solidFill>
              </a:rPr>
              <a:t>scikit</a:t>
            </a:r>
            <a:r>
              <a:rPr lang="en-US" sz="2400" dirty="0">
                <a:solidFill>
                  <a:schemeClr val="tx1"/>
                </a:solidFill>
              </a:rPr>
              <a:t>-learn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374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1.7 Expected Output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E803F-D474-3149-A253-BC9097BE2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058" y="1281807"/>
            <a:ext cx="6051884" cy="4792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64047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Statistic Concepts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Python Programming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Introduction to Data Visualization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Line graphs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Boxplots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Bar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343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50BF2871-0906-F948-A2A7-6A25FDB7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Summarizing Data</a:t>
            </a:r>
            <a:endParaRPr lang="en-SG" sz="4400" b="1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AF19A5-4359-0A4B-AA24-AF62CB969284}"/>
              </a:ext>
            </a:extLst>
          </p:cNvPr>
          <p:cNvSpPr/>
          <p:nvPr/>
        </p:nvSpPr>
        <p:spPr>
          <a:xfrm>
            <a:off x="449176" y="1274708"/>
            <a:ext cx="8229601" cy="15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SzPct val="80000"/>
              <a:buFont typeface="Arial" charset="0"/>
              <a:buChar char="•"/>
            </a:pPr>
            <a:r>
              <a:rPr lang="en-US" altLang="en-US" sz="2800" dirty="0">
                <a:latin typeface="+mn-lt"/>
              </a:rPr>
              <a:t>Quartiles and boxplots:</a:t>
            </a:r>
          </a:p>
          <a:p>
            <a:pPr marL="742950" lvl="1" indent="-285750">
              <a:lnSpc>
                <a:spcPct val="130000"/>
              </a:lnSpc>
              <a:buSzPct val="80000"/>
              <a:buFont typeface="Arial" charset="0"/>
              <a:buChar char="•"/>
            </a:pPr>
            <a:r>
              <a:rPr lang="en-US" altLang="en-US" sz="2400" u="sng" dirty="0">
                <a:latin typeface="+mn-lt"/>
              </a:rPr>
              <a:t>Quartiles</a:t>
            </a:r>
            <a:r>
              <a:rPr lang="en-US" altLang="en-US" sz="2400" dirty="0">
                <a:latin typeface="+mn-lt"/>
              </a:rPr>
              <a:t>: Q</a:t>
            </a:r>
            <a:r>
              <a:rPr lang="en-US" altLang="en-US" sz="2400" baseline="-25000" dirty="0">
                <a:latin typeface="+mn-lt"/>
              </a:rPr>
              <a:t>1</a:t>
            </a:r>
            <a:r>
              <a:rPr lang="en-US" altLang="en-US" sz="2400" dirty="0">
                <a:latin typeface="+mn-lt"/>
              </a:rPr>
              <a:t> (25</a:t>
            </a:r>
            <a:r>
              <a:rPr lang="en-US" altLang="en-US" sz="2400" baseline="30000" dirty="0">
                <a:latin typeface="+mn-lt"/>
              </a:rPr>
              <a:t>th</a:t>
            </a:r>
            <a:r>
              <a:rPr lang="en-US" altLang="en-US" sz="2400" dirty="0">
                <a:latin typeface="+mn-lt"/>
              </a:rPr>
              <a:t> percentile), Q</a:t>
            </a:r>
            <a:r>
              <a:rPr lang="en-US" altLang="en-US" sz="2400" baseline="-25000" dirty="0">
                <a:latin typeface="+mn-lt"/>
              </a:rPr>
              <a:t>3</a:t>
            </a:r>
            <a:r>
              <a:rPr lang="en-US" altLang="en-US" sz="2400" dirty="0">
                <a:latin typeface="+mn-lt"/>
              </a:rPr>
              <a:t> (75</a:t>
            </a:r>
            <a:r>
              <a:rPr lang="en-US" altLang="en-US" sz="2400" baseline="30000" dirty="0">
                <a:latin typeface="+mn-lt"/>
              </a:rPr>
              <a:t>th</a:t>
            </a:r>
            <a:r>
              <a:rPr lang="en-US" altLang="en-US" sz="2400" dirty="0">
                <a:latin typeface="+mn-lt"/>
              </a:rPr>
              <a:t> percentile)</a:t>
            </a:r>
          </a:p>
          <a:p>
            <a:pPr marL="742950" lvl="1" indent="-285750">
              <a:lnSpc>
                <a:spcPct val="130000"/>
              </a:lnSpc>
              <a:buSzPct val="80000"/>
              <a:buFont typeface="Arial" charset="0"/>
              <a:buChar char="•"/>
            </a:pPr>
            <a:r>
              <a:rPr lang="en-US" altLang="en-US" sz="2400" u="sng" dirty="0">
                <a:latin typeface="+mn-lt"/>
              </a:rPr>
              <a:t>Five number summary</a:t>
            </a:r>
            <a:r>
              <a:rPr lang="en-US" altLang="en-US" sz="2400" dirty="0">
                <a:latin typeface="+mn-lt"/>
              </a:rPr>
              <a:t>: min, Q</a:t>
            </a:r>
            <a:r>
              <a:rPr lang="en-US" altLang="en-US" sz="2400" baseline="-25000" dirty="0">
                <a:latin typeface="+mn-lt"/>
              </a:rPr>
              <a:t>1</a:t>
            </a:r>
            <a:r>
              <a:rPr lang="en-US" altLang="en-US" sz="2400" dirty="0">
                <a:latin typeface="+mn-lt"/>
              </a:rPr>
              <a:t>, median,</a:t>
            </a:r>
            <a:r>
              <a:rPr lang="en-US" altLang="en-US" sz="2400" baseline="-25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Q</a:t>
            </a:r>
            <a:r>
              <a:rPr lang="en-US" altLang="en-US" sz="2400" baseline="-25000" dirty="0">
                <a:latin typeface="+mn-lt"/>
              </a:rPr>
              <a:t>3</a:t>
            </a:r>
            <a:r>
              <a:rPr lang="en-US" altLang="en-US" sz="2400" dirty="0">
                <a:latin typeface="+mn-lt"/>
              </a:rPr>
              <a:t>, max</a:t>
            </a:r>
          </a:p>
        </p:txBody>
      </p:sp>
      <p:pic>
        <p:nvPicPr>
          <p:cNvPr id="4" name="Picture 1038" descr="three">
            <a:extLst>
              <a:ext uri="{FF2B5EF4-FFF2-40B4-BE49-F238E27FC236}">
                <a16:creationId xmlns:a16="http://schemas.microsoft.com/office/drawing/2014/main" id="{6B594F2E-8282-BC49-B547-CF873EF4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38" y="3153036"/>
            <a:ext cx="4779083" cy="171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3E9BC-88C0-264D-9052-5A2E3B7BAF32}"/>
              </a:ext>
            </a:extLst>
          </p:cNvPr>
          <p:cNvSpPr txBox="1"/>
          <p:nvPr/>
        </p:nvSpPr>
        <p:spPr>
          <a:xfrm>
            <a:off x="2967788" y="5088924"/>
            <a:ext cx="249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072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C96DFED-2594-1640-9728-C5171F071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75" y="1238279"/>
            <a:ext cx="8229601" cy="479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Data is represented with a box</a:t>
            </a:r>
          </a:p>
          <a:p>
            <a:pPr marL="342900" indent="-342900" algn="l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The ends of the box are at the first and third </a:t>
            </a:r>
            <a:r>
              <a:rPr lang="en-US" altLang="en-US" sz="2400" dirty="0" err="1">
                <a:solidFill>
                  <a:schemeClr val="tx1"/>
                </a:solidFill>
              </a:rPr>
              <a:t>quartilesThe</a:t>
            </a:r>
            <a:r>
              <a:rPr lang="en-US" altLang="en-US" sz="2400" dirty="0">
                <a:solidFill>
                  <a:schemeClr val="tx1"/>
                </a:solidFill>
              </a:rPr>
              <a:t> median is marked by a line within the box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A89E4777-1F21-BB41-A608-E21DA270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Summarising Data with Boxplot</a:t>
            </a:r>
            <a:endParaRPr lang="en-SG" sz="44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9177BE7-411C-4548-95C9-8EB616A4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735" y="2793182"/>
            <a:ext cx="4166939" cy="3078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7307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4">
            <a:extLst>
              <a:ext uri="{FF2B5EF4-FFF2-40B4-BE49-F238E27FC236}">
                <a16:creationId xmlns:a16="http://schemas.microsoft.com/office/drawing/2014/main" id="{A89E4777-1F21-BB41-A608-E21DA270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Boxplot in Python</a:t>
            </a:r>
            <a:endParaRPr lang="en-SG" sz="44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86F68D-8F1B-B847-AD9B-0C2490C4F3E9}"/>
              </a:ext>
            </a:extLst>
          </p:cNvPr>
          <p:cNvSpPr/>
          <p:nvPr/>
        </p:nvSpPr>
        <p:spPr>
          <a:xfrm>
            <a:off x="449176" y="141526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Can use </a:t>
            </a:r>
            <a:r>
              <a:rPr lang="en-GB" sz="2800" dirty="0" err="1">
                <a:latin typeface="+mn-lt"/>
              </a:rPr>
              <a:t>plt.boxplot</a:t>
            </a:r>
            <a:r>
              <a:rPr lang="en-GB" sz="2800" dirty="0">
                <a:latin typeface="+mn-lt"/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Takes in an array of one or more arrays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smallArray1 = [1,2,3,4,5]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smallArray2 = [6,7,8,9,10]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+mn-lt"/>
              </a:rPr>
              <a:t>myArray</a:t>
            </a:r>
            <a:r>
              <a:rPr lang="en-GB" sz="2400" dirty="0">
                <a:latin typeface="+mn-lt"/>
              </a:rPr>
              <a:t> = [smallArray1, smallArray2]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+mn-lt"/>
              </a:rPr>
              <a:t>plt.boxplot</a:t>
            </a:r>
            <a:r>
              <a:rPr lang="en-GB" sz="2400" dirty="0">
                <a:latin typeface="+mn-lt"/>
              </a:rPr>
              <a:t>(</a:t>
            </a:r>
            <a:r>
              <a:rPr lang="en-GB" sz="2400" dirty="0" err="1">
                <a:latin typeface="+mn-lt"/>
              </a:rPr>
              <a:t>myArray</a:t>
            </a:r>
            <a:r>
              <a:rPr lang="en-GB" sz="2400" dirty="0">
                <a:latin typeface="+mn-lt"/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+mn-lt"/>
              </a:rPr>
              <a:t>plt.show</a:t>
            </a:r>
            <a:r>
              <a:rPr lang="en-GB" sz="2400" dirty="0">
                <a:latin typeface="+mn-l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79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1.8 (Boxplot)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Create a Python file named “</a:t>
            </a:r>
            <a:r>
              <a:rPr lang="en-US" sz="2800" dirty="0" err="1">
                <a:solidFill>
                  <a:schemeClr val="tx1"/>
                </a:solidFill>
              </a:rPr>
              <a:t>Boxplot.py</a:t>
            </a:r>
            <a:r>
              <a:rPr lang="en-US" sz="2800" dirty="0">
                <a:solidFill>
                  <a:schemeClr val="tx1"/>
                </a:solidFill>
              </a:rPr>
              <a:t>” and read the file “</a:t>
            </a:r>
            <a:r>
              <a:rPr lang="en-US" sz="2800" dirty="0" err="1">
                <a:solidFill>
                  <a:schemeClr val="tx1"/>
                </a:solidFill>
              </a:rPr>
              <a:t>LiveBirthYear.csv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Plot out two boxplots, one for total resident live birth and the other for total live birth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Make sure to check for “</a:t>
            </a:r>
            <a:r>
              <a:rPr lang="en-US" sz="2800" dirty="0" err="1">
                <a:solidFill>
                  <a:schemeClr val="tx1"/>
                </a:solidFill>
              </a:rPr>
              <a:t>na</a:t>
            </a:r>
            <a:r>
              <a:rPr lang="en-US" sz="2800" dirty="0">
                <a:solidFill>
                  <a:schemeClr val="tx1"/>
                </a:solidFill>
              </a:rPr>
              <a:t>” values, whether a particular row is meant for total live or total resident live births and check for header rows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871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1.8 Expected Output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E0F7171-4AA0-E14E-A3EA-8616F52F7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649" y="1402194"/>
            <a:ext cx="6007771" cy="44377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96495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Lecture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606" y="1239252"/>
            <a:ext cx="8586787" cy="47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Basic Statistic Concepts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Python Programming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Introduction to Data Visualization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Line graphs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Boxplots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Bar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3576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Bar Charts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96B37-96C2-FA4A-9F8F-890D2DF3378F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Simple to read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easily see the percentage of live birth from residents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 so good at visualizing events with trends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Examples suitable to be visualized by Bar Charts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Residents by age group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Residents by ethnic group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Residents by age group and gender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599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Bar Charts in Matplotlib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96B37-96C2-FA4A-9F8F-890D2DF3378F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Uses the function </a:t>
            </a:r>
            <a:r>
              <a:rPr lang="en-US" sz="2800" dirty="0" err="1">
                <a:solidFill>
                  <a:schemeClr val="tx1"/>
                </a:solidFill>
              </a:rPr>
              <a:t>plt.bar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plt.bar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liveBirthYear,totalLiveBirth</a:t>
            </a:r>
            <a:r>
              <a:rPr lang="en-US" sz="2400" dirty="0">
                <a:solidFill>
                  <a:schemeClr val="tx1"/>
                </a:solidFill>
              </a:rPr>
              <a:t>, color=’g’)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liveBirthYear</a:t>
            </a:r>
            <a:r>
              <a:rPr lang="en-US" sz="2400" dirty="0">
                <a:solidFill>
                  <a:schemeClr val="tx1"/>
                </a:solidFill>
              </a:rPr>
              <a:t> is an array containing all the years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totalLiveBirth</a:t>
            </a:r>
            <a:r>
              <a:rPr lang="en-US" sz="2400" dirty="0">
                <a:solidFill>
                  <a:schemeClr val="tx1"/>
                </a:solidFill>
              </a:rPr>
              <a:t> is an array containing all the live births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‘g’ represent green color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Some Setting Up Tips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Note your Python version in your computer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Usually type “python” on your command prompt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have prior version of Python, it is a good idea to install a Wing Personal that is compatible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Otherwise, make sure to edit the Environment Variable to include the version of Python you intend to use and install your libraries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262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Multiple Bar Charts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96B37-96C2-FA4A-9F8F-890D2DF3378F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Always good practice to use different arrays for different bar charts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plt.bar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liveBirthYear,totalLiveBirth</a:t>
            </a:r>
            <a:r>
              <a:rPr lang="en-US" sz="2400" dirty="0">
                <a:solidFill>
                  <a:schemeClr val="tx1"/>
                </a:solidFill>
              </a:rPr>
              <a:t>, color='g')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plt.bar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residentLiveBirthYear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totalResidentLiveBirth</a:t>
            </a:r>
            <a:r>
              <a:rPr lang="en-US" sz="2400" dirty="0">
                <a:solidFill>
                  <a:schemeClr val="tx1"/>
                </a:solidFill>
              </a:rPr>
              <a:t>, color='b’)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‘b’ stands for blue color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0090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Showing Bar Charts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96B37-96C2-FA4A-9F8F-890D2DF3378F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Same as line graphs, you can customize the bar charts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Setting up: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plt.xlabel</a:t>
            </a:r>
            <a:r>
              <a:rPr lang="en-US" sz="2400" dirty="0">
                <a:solidFill>
                  <a:schemeClr val="tx1"/>
                </a:solidFill>
              </a:rPr>
              <a:t>('year')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plt.ylabel</a:t>
            </a:r>
            <a:r>
              <a:rPr lang="en-US" sz="2400" dirty="0">
                <a:solidFill>
                  <a:schemeClr val="tx1"/>
                </a:solidFill>
              </a:rPr>
              <a:t>('value’)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Display: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plt.show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8768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1.9 (Bar Chart)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Create a Python file named “</a:t>
            </a:r>
            <a:r>
              <a:rPr lang="en-US" sz="2800" dirty="0" err="1">
                <a:solidFill>
                  <a:schemeClr val="tx1"/>
                </a:solidFill>
              </a:rPr>
              <a:t>Barchart.py</a:t>
            </a:r>
            <a:r>
              <a:rPr lang="en-US" sz="2800" dirty="0">
                <a:solidFill>
                  <a:schemeClr val="tx1"/>
                </a:solidFill>
              </a:rPr>
              <a:t>” and read the file “</a:t>
            </a:r>
            <a:r>
              <a:rPr lang="en-US" sz="2800" dirty="0" err="1">
                <a:solidFill>
                  <a:schemeClr val="tx1"/>
                </a:solidFill>
              </a:rPr>
              <a:t>LiveBirthYear.csv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Plot out two bar charts, one for total resident live birth (blue) and the other for total live birth (green)</a:t>
            </a:r>
          </a:p>
          <a:p>
            <a:pPr marL="514350" lvl="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Make sure to check for “</a:t>
            </a:r>
            <a:r>
              <a:rPr lang="en-US" sz="2800" dirty="0" err="1">
                <a:solidFill>
                  <a:schemeClr val="tx1"/>
                </a:solidFill>
              </a:rPr>
              <a:t>na</a:t>
            </a:r>
            <a:r>
              <a:rPr lang="en-US" sz="2800" dirty="0">
                <a:solidFill>
                  <a:schemeClr val="tx1"/>
                </a:solidFill>
              </a:rPr>
              <a:t>” values, whether a particular row is meant for total live or total resident live births and check for header rows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8217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Practice 1.9 Expected Output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7BAAFCC-2A3D-B24A-A8FD-89DEC49CB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33" y="2346158"/>
            <a:ext cx="8117648" cy="19243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10396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4">
            <a:extLst>
              <a:ext uri="{FF2B5EF4-FFF2-40B4-BE49-F238E27FC236}">
                <a16:creationId xmlns:a16="http://schemas.microsoft.com/office/drawing/2014/main" id="{A89E4777-1F21-BB41-A608-E21DA270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Self Test</a:t>
            </a:r>
            <a:endParaRPr lang="en-SG" sz="4400" b="1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9BA00-FC66-7548-9611-BC813A594FA8}"/>
              </a:ext>
            </a:extLst>
          </p:cNvPr>
          <p:cNvSpPr/>
          <p:nvPr/>
        </p:nvSpPr>
        <p:spPr>
          <a:xfrm>
            <a:off x="465223" y="1171074"/>
            <a:ext cx="83418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Create a Python file named “</a:t>
            </a:r>
            <a:r>
              <a:rPr lang="en-US" sz="2800" dirty="0" err="1">
                <a:latin typeface="+mn-lt"/>
              </a:rPr>
              <a:t>SelfTest.py</a:t>
            </a:r>
            <a:r>
              <a:rPr lang="en-US" sz="2800" dirty="0">
                <a:latin typeface="+mn-lt"/>
              </a:rPr>
              <a:t>” and read the file “</a:t>
            </a:r>
            <a:r>
              <a:rPr lang="en-US" sz="2800" dirty="0" err="1">
                <a:latin typeface="+mn-lt"/>
              </a:rPr>
              <a:t>TotalCitizen.csv</a:t>
            </a:r>
            <a:r>
              <a:rPr lang="en-US" sz="2800" dirty="0">
                <a:latin typeface="+mn-lt"/>
              </a:rPr>
              <a:t>”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>
              <a:latin typeface="+mn-lt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Plot out a bar chart showing the total female citizen aged 40-44 in red color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189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4">
            <a:extLst>
              <a:ext uri="{FF2B5EF4-FFF2-40B4-BE49-F238E27FC236}">
                <a16:creationId xmlns:a16="http://schemas.microsoft.com/office/drawing/2014/main" id="{A89E4777-1F21-BB41-A608-E21DA270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Self Test Expected Output</a:t>
            </a:r>
            <a:endParaRPr lang="en-SG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1F2AB-7044-6F4A-9949-2C18F7C5D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010" y="1273736"/>
            <a:ext cx="6323932" cy="4822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35447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57198" y="2610853"/>
            <a:ext cx="8229601" cy="1208125"/>
          </a:xfrm>
        </p:spPr>
        <p:txBody>
          <a:bodyPr anchor="ctr"/>
          <a:lstStyle/>
          <a:p>
            <a:r>
              <a:rPr lang="en-SG" sz="7200" b="1" dirty="0">
                <a:solidFill>
                  <a:srgbClr val="000000"/>
                </a:solidFill>
              </a:rPr>
              <a:t>End of Workshop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587C11-6ABA-B049-B4EB-1BC962319CF0}"/>
              </a:ext>
            </a:extLst>
          </p:cNvPr>
          <p:cNvSpPr txBox="1">
            <a:spLocks/>
          </p:cNvSpPr>
          <p:nvPr/>
        </p:nvSpPr>
        <p:spPr bwMode="auto">
          <a:xfrm>
            <a:off x="278606" y="4247147"/>
            <a:ext cx="8586787" cy="19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1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433136" y="342990"/>
            <a:ext cx="8229601" cy="779957"/>
          </a:xfrm>
        </p:spPr>
        <p:txBody>
          <a:bodyPr anchor="ctr"/>
          <a:lstStyle/>
          <a:p>
            <a:pPr algn="l"/>
            <a:r>
              <a:rPr lang="en-SG" sz="4400" b="1" dirty="0">
                <a:solidFill>
                  <a:srgbClr val="000000"/>
                </a:solidFill>
              </a:rPr>
              <a:t>Python Hello World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70AAB-D7CD-6348-9719-156729F8595C}"/>
              </a:ext>
            </a:extLst>
          </p:cNvPr>
          <p:cNvSpPr txBox="1">
            <a:spLocks/>
          </p:cNvSpPr>
          <p:nvPr/>
        </p:nvSpPr>
        <p:spPr bwMode="auto">
          <a:xfrm>
            <a:off x="278606" y="1258193"/>
            <a:ext cx="8586787" cy="48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First, let’s get Python to display a text for us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want to display “Hello World”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Python, the command to do it is “print” like this: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print(“&lt;some text here&gt;”)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double quotes signify a String (text)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7443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O_COMPLETION_THRESHOLD" val="13"/>
  <p:tag name="AO_COMPLETION_METHOD" val="VIEW"/>
  <p:tag name="AO_COMPLETION_TITLE" val="Session 06-  Financial Statements – Balance Sheet_v2"/>
  <p:tag name="PRESENTER_PREVIEW_END" val="13"/>
  <p:tag name="ARTICULATE_PRESENTER_VERSION" val="6"/>
  <p:tag name="LMS_COMPLETION_TITLE" val="Session06_Balance SheetOct2012"/>
  <p:tag name="LMS_COMPLETION_ID" val="Session06_Balance_SheetOct2012"/>
  <p:tag name="LMS_COMPLETION_VERSION" val="1.0"/>
  <p:tag name="LMS_COMPLETION_DURATION" val="1:00:00"/>
  <p:tag name="LMS_COMPLETION_SCO_TITLE" val="Session06_Balance SheetOct2012"/>
  <p:tag name="LMS_COMPLETION_SCO_ID" val="Session06_Balance_SheetOct2012"/>
  <p:tag name="LMS_COMPLETION_EDITION" val="0"/>
  <p:tag name="LMS_COMPLETION_THRESHOLD" val="13"/>
  <p:tag name="LMS_COMPLETION_METHOD" val="VIEW"/>
  <p:tag name="PUBLISH_TITLE" val="Session06_Balance SheetOct2012"/>
  <p:tag name="ARTICULATE_PUBLISH_PATH" val="F:\PABF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F:\PABF Articulate Projects\Session06_Balance SheetOct2012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gemmaloke\My Documents\Content Development\MFS Lecturers' eLesson Plans\Audio\Lesson 6 - NaturaSoft\S1_N1.mp3"/>
  <p:tag name="AUDIO_ID" val="257"/>
  <p:tag name="ELAPSEDTIME" val="3.392"/>
  <p:tag name="ANNOTATION_COUNT" val="0"/>
  <p:tag name="ARTICULATE_SLIDE_GUID" val="f6ce7efd-9229-43e5-917c-32314924c196"/>
  <p:tag name="ARTICULATE_SLIDE_NAV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heme/theme1.xml><?xml version="1.0" encoding="utf-8"?>
<a:theme xmlns:a="http://schemas.openxmlformats.org/drawingml/2006/main" name="ge_pp_cov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17450</TotalTime>
  <Words>4384</Words>
  <Application>Microsoft Macintosh PowerPoint</Application>
  <PresentationFormat>On-screen Show (4:3)</PresentationFormat>
  <Paragraphs>838</Paragraphs>
  <Slides>86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9" baseType="lpstr">
      <vt:lpstr>Arial</vt:lpstr>
      <vt:lpstr>Calibri</vt:lpstr>
      <vt:lpstr>ge_pp_covertemplate</vt:lpstr>
      <vt:lpstr>Introduction to Python using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Singapore Institute of Management Pte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Slides</dc:title>
  <dc:subject>Introduction to Data Analytics using Python</dc:subject>
  <dc:creator>Koh Wee Boon</dc:creator>
  <cp:keywords/>
  <dc:description/>
  <cp:lastModifiedBy>Koh Boonz</cp:lastModifiedBy>
  <cp:revision>848</cp:revision>
  <dcterms:created xsi:type="dcterms:W3CDTF">2011-05-10T02:00:38Z</dcterms:created>
  <dcterms:modified xsi:type="dcterms:W3CDTF">2019-09-25T05:02:37Z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Session 06-  Financial Statements – Balance Sheet_v2</vt:lpwstr>
  </property>
  <property fmtid="{D5CDD505-2E9C-101B-9397-08002B2CF9AE}" pid="4" name="ArticulateGUID">
    <vt:lpwstr>5D04B76E-8A55-4C4D-8D41-53DE20079D72</vt:lpwstr>
  </property>
  <property fmtid="{D5CDD505-2E9C-101B-9397-08002B2CF9AE}" pid="5" name="ArticulateProjectFull">
    <vt:lpwstr>C:\Documents and Settings\gemmaloke\My Documents\PROJECTS\Content Development\SIM SME\Or lay Tin\Course Template.ppta</vt:lpwstr>
  </property>
</Properties>
</file>