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816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557">
          <p15:clr>
            <a:srgbClr val="9AA0A6"/>
          </p15:clr>
        </p15:guide>
        <p15:guide id="4" orient="horz" pos="2232">
          <p15:clr>
            <a:srgbClr val="9AA0A6"/>
          </p15:clr>
        </p15:guide>
        <p15:guide id="5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816" orient="horz"/>
        <p:guide pos="2880"/>
        <p:guide pos="2557" orient="horz"/>
        <p:guide pos="2232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f831b4c2d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f831b4c2d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f79a46e51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f79a46e51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f831b4c2d2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f831b4c2d2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f831b4c2d2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f831b4c2d2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f831b4c2d2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f831b4c2d2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f831b4c2d2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f831b4c2d2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f831b4c2d2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f831b4c2d2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f831b4c2d2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f831b4c2d2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007a93bb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007a93bb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69a4cfdc5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69a4cfdc5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b6a81a1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fb6a81a1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b6a81a1f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fb6a81a1f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b6a81a1f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fb6a81a1f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b6a81a1f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fb6a81a1f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831b4c2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f831b4c2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f831b4c2d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f831b4c2d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831b4c2d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f831b4c2d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255182" y="425800"/>
            <a:ext cx="3549166" cy="4039946"/>
            <a:chOff x="1334720" y="1552575"/>
            <a:chExt cx="3549166" cy="4039946"/>
          </a:xfrm>
        </p:grpSpPr>
        <p:grpSp>
          <p:nvGrpSpPr>
            <p:cNvPr id="55" name="Google Shape;55;p13"/>
            <p:cNvGrpSpPr/>
            <p:nvPr/>
          </p:nvGrpSpPr>
          <p:grpSpPr>
            <a:xfrm>
              <a:off x="1334720" y="1552575"/>
              <a:ext cx="2514600" cy="4039946"/>
              <a:chOff x="1676400" y="1552575"/>
              <a:chExt cx="2514600" cy="4039946"/>
            </a:xfrm>
          </p:grpSpPr>
          <p:sp>
            <p:nvSpPr>
              <p:cNvPr id="56" name="Google Shape;56;p13"/>
              <p:cNvSpPr/>
              <p:nvPr/>
            </p:nvSpPr>
            <p:spPr>
              <a:xfrm>
                <a:off x="1676400" y="1552575"/>
                <a:ext cx="1257300" cy="8703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7" name="Google Shape;57;p13"/>
              <p:cNvPicPr preferRelativeResize="0"/>
              <p:nvPr/>
            </p:nvPicPr>
            <p:blipFill rotWithShape="1">
              <a:blip r:embed="rId3">
                <a:alphaModFix/>
              </a:blip>
              <a:srcRect b="0" l="1838" r="76677" t="31441"/>
              <a:stretch/>
            </p:blipFill>
            <p:spPr>
              <a:xfrm>
                <a:off x="2200040" y="1693205"/>
                <a:ext cx="243122" cy="5497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8" name="Google Shape;58;p13"/>
              <p:cNvSpPr/>
              <p:nvPr/>
            </p:nvSpPr>
            <p:spPr>
              <a:xfrm>
                <a:off x="1924050" y="2199916"/>
                <a:ext cx="1257300" cy="8703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+</a:t>
                </a:r>
                <a:endParaRPr/>
              </a:p>
            </p:txBody>
          </p:sp>
          <p:sp>
            <p:nvSpPr>
              <p:cNvPr id="59" name="Google Shape;59;p13"/>
              <p:cNvSpPr/>
              <p:nvPr/>
            </p:nvSpPr>
            <p:spPr>
              <a:xfrm>
                <a:off x="2171700" y="2876997"/>
                <a:ext cx="1257300" cy="8703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" sz="11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 + 8 + 5 - 4 - 1</a:t>
                </a:r>
                <a:endParaRPr/>
              </a:p>
            </p:txBody>
          </p:sp>
          <p:sp>
            <p:nvSpPr>
              <p:cNvPr id="60" name="Google Shape;60;p13"/>
              <p:cNvSpPr/>
              <p:nvPr/>
            </p:nvSpPr>
            <p:spPr>
              <a:xfrm>
                <a:off x="2419350" y="3519914"/>
                <a:ext cx="1257300" cy="8703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" sz="11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11      14      12</a:t>
                </a:r>
                <a:endParaRPr/>
              </a:p>
            </p:txBody>
          </p:sp>
          <p:sp>
            <p:nvSpPr>
              <p:cNvPr id="61" name="Google Shape;61;p13"/>
              <p:cNvSpPr/>
              <p:nvPr/>
            </p:nvSpPr>
            <p:spPr>
              <a:xfrm>
                <a:off x="2667000" y="4123279"/>
                <a:ext cx="1257300" cy="8703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Calibri"/>
                    <a:ea typeface="Calibri"/>
                    <a:cs typeface="Calibri"/>
                    <a:sym typeface="Calibri"/>
                  </a:rPr>
                  <a:t>+</a:t>
                </a:r>
                <a:endParaRPr/>
              </a:p>
            </p:txBody>
          </p:sp>
          <p:sp>
            <p:nvSpPr>
              <p:cNvPr id="62" name="Google Shape;62;p13"/>
              <p:cNvSpPr/>
              <p:nvPr/>
            </p:nvSpPr>
            <p:spPr>
              <a:xfrm>
                <a:off x="2933700" y="4722221"/>
                <a:ext cx="1257300" cy="8703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" sz="11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Correct</a:t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3" name="Google Shape;63;p13"/>
            <p:cNvSpPr txBox="1"/>
            <p:nvPr/>
          </p:nvSpPr>
          <p:spPr>
            <a:xfrm>
              <a:off x="2746766" y="1778447"/>
              <a:ext cx="718500" cy="2769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000 ms</a:t>
              </a:r>
              <a:endParaRPr/>
            </a:p>
          </p:txBody>
        </p:sp>
        <p:sp>
          <p:nvSpPr>
            <p:cNvPr id="64" name="Google Shape;64;p13"/>
            <p:cNvSpPr txBox="1"/>
            <p:nvPr/>
          </p:nvSpPr>
          <p:spPr>
            <a:xfrm>
              <a:off x="2994985" y="2505950"/>
              <a:ext cx="854400" cy="2769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15</a:t>
              </a:r>
              <a:r>
                <a:rPr lang="en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00 ms</a:t>
              </a:r>
              <a:endParaRPr/>
            </a:p>
          </p:txBody>
        </p:sp>
        <p:sp>
          <p:nvSpPr>
            <p:cNvPr id="65" name="Google Shape;65;p13"/>
            <p:cNvSpPr txBox="1"/>
            <p:nvPr/>
          </p:nvSpPr>
          <p:spPr>
            <a:xfrm>
              <a:off x="3251096" y="3110365"/>
              <a:ext cx="718500" cy="2769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5000</a:t>
              </a:r>
              <a:r>
                <a:rPr lang="en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ms</a:t>
              </a:r>
              <a:endParaRPr/>
            </a:p>
          </p:txBody>
        </p:sp>
        <p:sp>
          <p:nvSpPr>
            <p:cNvPr id="66" name="Google Shape;66;p13"/>
            <p:cNvSpPr txBox="1"/>
            <p:nvPr/>
          </p:nvSpPr>
          <p:spPr>
            <a:xfrm>
              <a:off x="3490088" y="3737475"/>
              <a:ext cx="923100" cy="2769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&lt;= 5000</a:t>
              </a:r>
              <a:r>
                <a:rPr lang="en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ms</a:t>
              </a:r>
              <a:endParaRPr/>
            </a:p>
          </p:txBody>
        </p:sp>
        <p:sp>
          <p:nvSpPr>
            <p:cNvPr id="67" name="Google Shape;67;p13"/>
            <p:cNvSpPr txBox="1"/>
            <p:nvPr/>
          </p:nvSpPr>
          <p:spPr>
            <a:xfrm>
              <a:off x="3730435" y="4391525"/>
              <a:ext cx="762600" cy="2769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15</a:t>
              </a:r>
              <a:r>
                <a:rPr lang="en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00 ms</a:t>
              </a:r>
              <a:endParaRPr/>
            </a:p>
          </p:txBody>
        </p:sp>
        <p:sp>
          <p:nvSpPr>
            <p:cNvPr id="68" name="Google Shape;68;p13"/>
            <p:cNvSpPr txBox="1"/>
            <p:nvPr/>
          </p:nvSpPr>
          <p:spPr>
            <a:xfrm>
              <a:off x="3960786" y="5019625"/>
              <a:ext cx="923100" cy="2769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10</a:t>
              </a:r>
              <a:r>
                <a:rPr lang="en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00 ms</a:t>
              </a:r>
              <a:endParaRPr/>
            </a:p>
          </p:txBody>
        </p:sp>
      </p:grpSp>
      <p:sp>
        <p:nvSpPr>
          <p:cNvPr id="69" name="Google Shape;69;p13"/>
          <p:cNvSpPr txBox="1"/>
          <p:nvPr/>
        </p:nvSpPr>
        <p:spPr>
          <a:xfrm>
            <a:off x="2890025" y="106116"/>
            <a:ext cx="5998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0" name="Google Shape;70;p13"/>
          <p:cNvGrpSpPr/>
          <p:nvPr/>
        </p:nvGrpSpPr>
        <p:grpSpPr>
          <a:xfrm>
            <a:off x="5553914" y="558519"/>
            <a:ext cx="2044200" cy="1216738"/>
            <a:chOff x="3706489" y="818994"/>
            <a:chExt cx="2044200" cy="1216738"/>
          </a:xfrm>
        </p:grpSpPr>
        <p:pic>
          <p:nvPicPr>
            <p:cNvPr id="71" name="Google Shape;71;p13"/>
            <p:cNvPicPr preferRelativeResize="0"/>
            <p:nvPr/>
          </p:nvPicPr>
          <p:blipFill rotWithShape="1">
            <a:blip r:embed="rId4">
              <a:alphaModFix/>
            </a:blip>
            <a:srcRect b="0" l="0" r="0" t="12357"/>
            <a:stretch/>
          </p:blipFill>
          <p:spPr>
            <a:xfrm>
              <a:off x="3771243" y="818994"/>
              <a:ext cx="1959492" cy="12167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Google Shape;72;p13"/>
            <p:cNvSpPr txBox="1"/>
            <p:nvPr/>
          </p:nvSpPr>
          <p:spPr>
            <a:xfrm>
              <a:off x="3706489" y="847453"/>
              <a:ext cx="2044200" cy="246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Level 1     Level 2     Level 3    Level 4</a:t>
              </a:r>
              <a:endParaRPr/>
            </a:p>
          </p:txBody>
        </p:sp>
      </p:grpSp>
      <p:sp>
        <p:nvSpPr>
          <p:cNvPr id="73" name="Google Shape;73;p13"/>
          <p:cNvSpPr/>
          <p:nvPr/>
        </p:nvSpPr>
        <p:spPr>
          <a:xfrm>
            <a:off x="1692432" y="4167066"/>
            <a:ext cx="1257300" cy="87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</p:txBody>
      </p:sp>
      <p:sp>
        <p:nvSpPr>
          <p:cNvPr id="74" name="Google Shape;74;p13"/>
          <p:cNvSpPr txBox="1"/>
          <p:nvPr/>
        </p:nvSpPr>
        <p:spPr>
          <a:xfrm>
            <a:off x="3058073" y="4463775"/>
            <a:ext cx="923100" cy="2769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15</a:t>
            </a: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00 ms</a:t>
            </a:r>
            <a:endParaRPr/>
          </a:p>
        </p:txBody>
      </p:sp>
      <p:sp>
        <p:nvSpPr>
          <p:cNvPr id="75" name="Google Shape;75;p13"/>
          <p:cNvSpPr txBox="1"/>
          <p:nvPr/>
        </p:nvSpPr>
        <p:spPr>
          <a:xfrm>
            <a:off x="5973625" y="179050"/>
            <a:ext cx="1367400" cy="400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Effort levels</a:t>
            </a:r>
            <a:endParaRPr/>
          </a:p>
        </p:txBody>
      </p:sp>
      <p:sp>
        <p:nvSpPr>
          <p:cNvPr id="76" name="Google Shape;76;p13"/>
          <p:cNvSpPr txBox="1"/>
          <p:nvPr/>
        </p:nvSpPr>
        <p:spPr>
          <a:xfrm>
            <a:off x="5355100" y="2238075"/>
            <a:ext cx="2677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ITI before task and before cue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ITIs are longer to allow for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Dissipation of cue/feedback signal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Good baseline period for comparison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/>
          <p:nvPr/>
        </p:nvSpPr>
        <p:spPr>
          <a:xfrm>
            <a:off x="753000" y="940425"/>
            <a:ext cx="76380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be </a:t>
            </a:r>
            <a:r>
              <a:rPr lang="en"/>
              <a:t>sure you understand the task, you will now complete a short practice phase.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described before, you will see a math problem appear on the screen for some time,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followed by three possible solutions.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</a:t>
            </a:r>
            <a:r>
              <a:rPr b="1" lang="en"/>
              <a:t>Q</a:t>
            </a:r>
            <a:r>
              <a:rPr lang="en"/>
              <a:t>,</a:t>
            </a:r>
            <a:r>
              <a:rPr b="1" lang="en"/>
              <a:t> W</a:t>
            </a:r>
            <a:r>
              <a:rPr lang="en"/>
              <a:t>,</a:t>
            </a:r>
            <a:r>
              <a:rPr b="1" lang="en"/>
              <a:t> </a:t>
            </a:r>
            <a:r>
              <a:rPr lang="en"/>
              <a:t>and </a:t>
            </a:r>
            <a:r>
              <a:rPr b="1" lang="en"/>
              <a:t>E </a:t>
            </a:r>
            <a:r>
              <a:rPr lang="en"/>
              <a:t>keys, choose the correct solution.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making your choice, you will be told if you were correct or not.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don’t understand any of the instructions, use the LEFT key to go back re-read the instructions. If it is still unclear, ask your experimenter.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you are ready to begin the practice phase, press RIGHT.</a:t>
            </a:r>
            <a:endParaRPr/>
          </a:p>
        </p:txBody>
      </p:sp>
      <p:grpSp>
        <p:nvGrpSpPr>
          <p:cNvPr id="198" name="Google Shape;198;p22"/>
          <p:cNvGrpSpPr/>
          <p:nvPr/>
        </p:nvGrpSpPr>
        <p:grpSpPr>
          <a:xfrm>
            <a:off x="5029204" y="4296971"/>
            <a:ext cx="626175" cy="634566"/>
            <a:chOff x="6047575" y="3302850"/>
            <a:chExt cx="925200" cy="917400"/>
          </a:xfrm>
        </p:grpSpPr>
        <p:sp>
          <p:nvSpPr>
            <p:cNvPr id="199" name="Google Shape;199;p22"/>
            <p:cNvSpPr/>
            <p:nvPr/>
          </p:nvSpPr>
          <p:spPr>
            <a:xfrm>
              <a:off x="6047575" y="3302850"/>
              <a:ext cx="925200" cy="917400"/>
            </a:xfrm>
            <a:prstGeom prst="bevel">
              <a:avLst>
                <a:gd fmla="val 125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2"/>
            <p:cNvSpPr/>
            <p:nvPr/>
          </p:nvSpPr>
          <p:spPr>
            <a:xfrm rot="5396146">
              <a:off x="6376379" y="3631506"/>
              <a:ext cx="267600" cy="260100"/>
            </a:xfrm>
            <a:prstGeom prst="triangle">
              <a:avLst>
                <a:gd fmla="val 42566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201" name="Google Shape;201;p22"/>
          <p:cNvGrpSpPr/>
          <p:nvPr/>
        </p:nvGrpSpPr>
        <p:grpSpPr>
          <a:xfrm>
            <a:off x="3488627" y="4296971"/>
            <a:ext cx="626175" cy="634566"/>
            <a:chOff x="6047575" y="3302850"/>
            <a:chExt cx="925200" cy="917400"/>
          </a:xfrm>
        </p:grpSpPr>
        <p:sp>
          <p:nvSpPr>
            <p:cNvPr id="202" name="Google Shape;202;p22"/>
            <p:cNvSpPr/>
            <p:nvPr/>
          </p:nvSpPr>
          <p:spPr>
            <a:xfrm>
              <a:off x="6047575" y="3302850"/>
              <a:ext cx="925200" cy="917400"/>
            </a:xfrm>
            <a:prstGeom prst="bevel">
              <a:avLst>
                <a:gd fmla="val 125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2"/>
            <p:cNvSpPr/>
            <p:nvPr/>
          </p:nvSpPr>
          <p:spPr>
            <a:xfrm rot="-5403854">
              <a:off x="6376379" y="3631506"/>
              <a:ext cx="267600" cy="260100"/>
            </a:xfrm>
            <a:prstGeom prst="triangle">
              <a:avLst>
                <a:gd fmla="val 42566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 txBox="1"/>
          <p:nvPr/>
        </p:nvSpPr>
        <p:spPr>
          <a:xfrm>
            <a:off x="753000" y="940425"/>
            <a:ext cx="76380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job! You should now understand the basics of the task and have had a chance to practice.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will now complete more problems like this.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Everything will be the same </a:t>
            </a:r>
            <a:r>
              <a:rPr b="1" lang="en"/>
              <a:t>except</a:t>
            </a:r>
            <a:r>
              <a:rPr lang="en"/>
              <a:t>, </a:t>
            </a:r>
            <a:r>
              <a:rPr lang="en">
                <a:solidFill>
                  <a:schemeClr val="dk1"/>
                </a:solidFill>
              </a:rPr>
              <a:t>a</a:t>
            </a:r>
            <a:r>
              <a:rPr lang="en">
                <a:solidFill>
                  <a:schemeClr val="dk1"/>
                </a:solidFill>
              </a:rPr>
              <a:t>fter the math problem is presented, the options will only remain on the screen for a limited amount of time.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If you don’t make a choice in the allotted time, you will receive a message that reads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Too Slow!</a:t>
            </a:r>
            <a:r>
              <a:rPr lang="en">
                <a:solidFill>
                  <a:schemeClr val="dk1"/>
                </a:solidFill>
              </a:rPr>
              <a:t> and the task will continue.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If you don’t understand any of the instructions, go back with the LEFT key or ask the experimenter. When you are ready to start, press RIGHT. 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209" name="Google Shape;209;p23"/>
          <p:cNvGrpSpPr/>
          <p:nvPr/>
        </p:nvGrpSpPr>
        <p:grpSpPr>
          <a:xfrm>
            <a:off x="5029204" y="4296971"/>
            <a:ext cx="626175" cy="634566"/>
            <a:chOff x="6047575" y="3302850"/>
            <a:chExt cx="925200" cy="917400"/>
          </a:xfrm>
        </p:grpSpPr>
        <p:sp>
          <p:nvSpPr>
            <p:cNvPr id="210" name="Google Shape;210;p23"/>
            <p:cNvSpPr/>
            <p:nvPr/>
          </p:nvSpPr>
          <p:spPr>
            <a:xfrm>
              <a:off x="6047575" y="3302850"/>
              <a:ext cx="925200" cy="917400"/>
            </a:xfrm>
            <a:prstGeom prst="bevel">
              <a:avLst>
                <a:gd fmla="val 125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3"/>
            <p:cNvSpPr/>
            <p:nvPr/>
          </p:nvSpPr>
          <p:spPr>
            <a:xfrm rot="5396146">
              <a:off x="6376379" y="3631506"/>
              <a:ext cx="267600" cy="260100"/>
            </a:xfrm>
            <a:prstGeom prst="triangle">
              <a:avLst>
                <a:gd fmla="val 42566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212" name="Google Shape;212;p23"/>
          <p:cNvGrpSpPr/>
          <p:nvPr/>
        </p:nvGrpSpPr>
        <p:grpSpPr>
          <a:xfrm>
            <a:off x="3488627" y="4296971"/>
            <a:ext cx="626175" cy="634566"/>
            <a:chOff x="6047575" y="3302850"/>
            <a:chExt cx="925200" cy="917400"/>
          </a:xfrm>
        </p:grpSpPr>
        <p:sp>
          <p:nvSpPr>
            <p:cNvPr id="213" name="Google Shape;213;p23"/>
            <p:cNvSpPr/>
            <p:nvPr/>
          </p:nvSpPr>
          <p:spPr>
            <a:xfrm>
              <a:off x="6047575" y="3302850"/>
              <a:ext cx="925200" cy="917400"/>
            </a:xfrm>
            <a:prstGeom prst="bevel">
              <a:avLst>
                <a:gd fmla="val 125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3"/>
            <p:cNvSpPr/>
            <p:nvPr/>
          </p:nvSpPr>
          <p:spPr>
            <a:xfrm rot="-5403854">
              <a:off x="6376379" y="3631506"/>
              <a:ext cx="267600" cy="260100"/>
            </a:xfrm>
            <a:prstGeom prst="triangle">
              <a:avLst>
                <a:gd fmla="val 42566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"/>
          <p:cNvSpPr txBox="1"/>
          <p:nvPr/>
        </p:nvSpPr>
        <p:spPr>
          <a:xfrm>
            <a:off x="753000" y="940425"/>
            <a:ext cx="7638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Great! You’ve completed the first part of the study today. 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you may have noticed, some </a:t>
            </a:r>
            <a:r>
              <a:rPr lang="en"/>
              <a:t>math problem</a:t>
            </a:r>
            <a:r>
              <a:rPr lang="en"/>
              <a:t>s were harder than others.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the next part of the study, the difficulty of each </a:t>
            </a:r>
            <a:r>
              <a:rPr lang="en"/>
              <a:t>math problem</a:t>
            </a:r>
            <a:r>
              <a:rPr lang="en"/>
              <a:t> will be told to you in advance, using the </a:t>
            </a:r>
            <a:r>
              <a:rPr b="1" lang="en"/>
              <a:t>scale </a:t>
            </a:r>
            <a:r>
              <a:rPr lang="en"/>
              <a:t>below. </a:t>
            </a:r>
            <a:endParaRPr/>
          </a:p>
        </p:txBody>
      </p:sp>
      <p:grpSp>
        <p:nvGrpSpPr>
          <p:cNvPr id="220" name="Google Shape;220;p24"/>
          <p:cNvGrpSpPr/>
          <p:nvPr/>
        </p:nvGrpSpPr>
        <p:grpSpPr>
          <a:xfrm>
            <a:off x="5029204" y="4296971"/>
            <a:ext cx="626175" cy="634566"/>
            <a:chOff x="6047575" y="3302850"/>
            <a:chExt cx="925200" cy="917400"/>
          </a:xfrm>
        </p:grpSpPr>
        <p:sp>
          <p:nvSpPr>
            <p:cNvPr id="221" name="Google Shape;221;p24"/>
            <p:cNvSpPr/>
            <p:nvPr/>
          </p:nvSpPr>
          <p:spPr>
            <a:xfrm>
              <a:off x="6047575" y="3302850"/>
              <a:ext cx="925200" cy="917400"/>
            </a:xfrm>
            <a:prstGeom prst="bevel">
              <a:avLst>
                <a:gd fmla="val 125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4"/>
            <p:cNvSpPr/>
            <p:nvPr/>
          </p:nvSpPr>
          <p:spPr>
            <a:xfrm rot="5396146">
              <a:off x="6376379" y="3631506"/>
              <a:ext cx="267600" cy="260100"/>
            </a:xfrm>
            <a:prstGeom prst="triangle">
              <a:avLst>
                <a:gd fmla="val 42566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223" name="Google Shape;223;p24"/>
          <p:cNvGrpSpPr/>
          <p:nvPr/>
        </p:nvGrpSpPr>
        <p:grpSpPr>
          <a:xfrm>
            <a:off x="3488627" y="4296971"/>
            <a:ext cx="626175" cy="634566"/>
            <a:chOff x="6047575" y="3302850"/>
            <a:chExt cx="925200" cy="917400"/>
          </a:xfrm>
        </p:grpSpPr>
        <p:sp>
          <p:nvSpPr>
            <p:cNvPr id="224" name="Google Shape;224;p24"/>
            <p:cNvSpPr/>
            <p:nvPr/>
          </p:nvSpPr>
          <p:spPr>
            <a:xfrm>
              <a:off x="6047575" y="3302850"/>
              <a:ext cx="925200" cy="917400"/>
            </a:xfrm>
            <a:prstGeom prst="bevel">
              <a:avLst>
                <a:gd fmla="val 125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4"/>
            <p:cNvSpPr/>
            <p:nvPr/>
          </p:nvSpPr>
          <p:spPr>
            <a:xfrm rot="-5403854">
              <a:off x="6376379" y="3631506"/>
              <a:ext cx="267600" cy="260100"/>
            </a:xfrm>
            <a:prstGeom prst="triangle">
              <a:avLst>
                <a:gd fmla="val 42566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226" name="Google Shape;226;p24"/>
          <p:cNvSpPr/>
          <p:nvPr/>
        </p:nvSpPr>
        <p:spPr>
          <a:xfrm>
            <a:off x="4258913" y="2546375"/>
            <a:ext cx="534900" cy="12621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7" name="Google Shape;227;p24"/>
          <p:cNvCxnSpPr/>
          <p:nvPr/>
        </p:nvCxnSpPr>
        <p:spPr>
          <a:xfrm rot="10800000">
            <a:off x="4748888" y="3606015"/>
            <a:ext cx="13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24"/>
          <p:cNvCxnSpPr/>
          <p:nvPr/>
        </p:nvCxnSpPr>
        <p:spPr>
          <a:xfrm rot="10800000">
            <a:off x="4748888" y="3278666"/>
            <a:ext cx="13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" name="Google Shape;229;p24"/>
          <p:cNvCxnSpPr/>
          <p:nvPr/>
        </p:nvCxnSpPr>
        <p:spPr>
          <a:xfrm rot="10800000">
            <a:off x="4748888" y="2967075"/>
            <a:ext cx="13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24"/>
          <p:cNvCxnSpPr/>
          <p:nvPr/>
        </p:nvCxnSpPr>
        <p:spPr>
          <a:xfrm rot="10800000">
            <a:off x="4748888" y="2651550"/>
            <a:ext cx="13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5"/>
          <p:cNvSpPr txBox="1"/>
          <p:nvPr/>
        </p:nvSpPr>
        <p:spPr>
          <a:xfrm>
            <a:off x="626250" y="746475"/>
            <a:ext cx="7891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think of this scale as a thermometer: the fuller it is, the harder the math problem will be.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height of the black bar </a:t>
            </a:r>
            <a:r>
              <a:rPr lang="en"/>
              <a:t>in the scale dictates the difficulty.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example, the black bar would be </a:t>
            </a:r>
            <a:r>
              <a:rPr b="1" lang="en"/>
              <a:t>low </a:t>
            </a:r>
            <a:r>
              <a:rPr lang="en"/>
              <a:t>for a simple </a:t>
            </a:r>
            <a:r>
              <a:rPr lang="en"/>
              <a:t>math problem</a:t>
            </a:r>
            <a:r>
              <a:rPr lang="en"/>
              <a:t> such as: </a:t>
            </a:r>
            <a:endParaRPr/>
          </a:p>
        </p:txBody>
      </p:sp>
      <p:grpSp>
        <p:nvGrpSpPr>
          <p:cNvPr id="236" name="Google Shape;236;p25"/>
          <p:cNvGrpSpPr/>
          <p:nvPr/>
        </p:nvGrpSpPr>
        <p:grpSpPr>
          <a:xfrm>
            <a:off x="5029204" y="4296971"/>
            <a:ext cx="626175" cy="634566"/>
            <a:chOff x="6047575" y="3302850"/>
            <a:chExt cx="925200" cy="917400"/>
          </a:xfrm>
        </p:grpSpPr>
        <p:sp>
          <p:nvSpPr>
            <p:cNvPr id="237" name="Google Shape;237;p25"/>
            <p:cNvSpPr/>
            <p:nvPr/>
          </p:nvSpPr>
          <p:spPr>
            <a:xfrm>
              <a:off x="6047575" y="3302850"/>
              <a:ext cx="925200" cy="917400"/>
            </a:xfrm>
            <a:prstGeom prst="bevel">
              <a:avLst>
                <a:gd fmla="val 125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5"/>
            <p:cNvSpPr/>
            <p:nvPr/>
          </p:nvSpPr>
          <p:spPr>
            <a:xfrm rot="5396146">
              <a:off x="6376379" y="3631506"/>
              <a:ext cx="267600" cy="260100"/>
            </a:xfrm>
            <a:prstGeom prst="triangle">
              <a:avLst>
                <a:gd fmla="val 42566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239" name="Google Shape;239;p25"/>
          <p:cNvGrpSpPr/>
          <p:nvPr/>
        </p:nvGrpSpPr>
        <p:grpSpPr>
          <a:xfrm>
            <a:off x="3488627" y="4296971"/>
            <a:ext cx="626175" cy="634566"/>
            <a:chOff x="6047575" y="3302850"/>
            <a:chExt cx="925200" cy="917400"/>
          </a:xfrm>
        </p:grpSpPr>
        <p:sp>
          <p:nvSpPr>
            <p:cNvPr id="240" name="Google Shape;240;p25"/>
            <p:cNvSpPr/>
            <p:nvPr/>
          </p:nvSpPr>
          <p:spPr>
            <a:xfrm>
              <a:off x="6047575" y="3302850"/>
              <a:ext cx="925200" cy="917400"/>
            </a:xfrm>
            <a:prstGeom prst="bevel">
              <a:avLst>
                <a:gd fmla="val 125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5"/>
            <p:cNvSpPr/>
            <p:nvPr/>
          </p:nvSpPr>
          <p:spPr>
            <a:xfrm rot="-5403854">
              <a:off x="6376379" y="3631506"/>
              <a:ext cx="267600" cy="260100"/>
            </a:xfrm>
            <a:prstGeom prst="triangle">
              <a:avLst>
                <a:gd fmla="val 42566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242" name="Google Shape;242;p25"/>
          <p:cNvSpPr/>
          <p:nvPr/>
        </p:nvSpPr>
        <p:spPr>
          <a:xfrm>
            <a:off x="4258913" y="2546375"/>
            <a:ext cx="534900" cy="12621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3" name="Google Shape;243;p25"/>
          <p:cNvCxnSpPr/>
          <p:nvPr/>
        </p:nvCxnSpPr>
        <p:spPr>
          <a:xfrm rot="10800000">
            <a:off x="4748888" y="3606015"/>
            <a:ext cx="13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" name="Google Shape;244;p25"/>
          <p:cNvCxnSpPr/>
          <p:nvPr/>
        </p:nvCxnSpPr>
        <p:spPr>
          <a:xfrm rot="10800000">
            <a:off x="4748888" y="3278666"/>
            <a:ext cx="13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25"/>
          <p:cNvCxnSpPr/>
          <p:nvPr/>
        </p:nvCxnSpPr>
        <p:spPr>
          <a:xfrm rot="10800000">
            <a:off x="4748888" y="2967075"/>
            <a:ext cx="13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" name="Google Shape;246;p25"/>
          <p:cNvCxnSpPr/>
          <p:nvPr/>
        </p:nvCxnSpPr>
        <p:spPr>
          <a:xfrm rot="10800000">
            <a:off x="4748888" y="2651550"/>
            <a:ext cx="13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7" name="Google Shape;247;p25"/>
          <p:cNvSpPr/>
          <p:nvPr/>
        </p:nvSpPr>
        <p:spPr>
          <a:xfrm>
            <a:off x="4319700" y="3606025"/>
            <a:ext cx="429300" cy="155700"/>
          </a:xfrm>
          <a:prstGeom prst="flowChartAlternateProcess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5"/>
          <p:cNvSpPr txBox="1"/>
          <p:nvPr/>
        </p:nvSpPr>
        <p:spPr>
          <a:xfrm>
            <a:off x="3953250" y="2077375"/>
            <a:ext cx="11622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1+1-1+1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6"/>
          <p:cNvSpPr txBox="1"/>
          <p:nvPr/>
        </p:nvSpPr>
        <p:spPr>
          <a:xfrm>
            <a:off x="753000" y="940425"/>
            <a:ext cx="7638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 slightly harder </a:t>
            </a:r>
            <a:r>
              <a:rPr lang="en"/>
              <a:t>math problem</a:t>
            </a:r>
            <a:r>
              <a:rPr lang="en"/>
              <a:t>, the black bar would be higher.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example: </a:t>
            </a:r>
            <a:endParaRPr/>
          </a:p>
        </p:txBody>
      </p:sp>
      <p:grpSp>
        <p:nvGrpSpPr>
          <p:cNvPr id="254" name="Google Shape;254;p26"/>
          <p:cNvGrpSpPr/>
          <p:nvPr/>
        </p:nvGrpSpPr>
        <p:grpSpPr>
          <a:xfrm>
            <a:off x="5029204" y="4296971"/>
            <a:ext cx="626175" cy="634566"/>
            <a:chOff x="6047575" y="3302850"/>
            <a:chExt cx="925200" cy="917400"/>
          </a:xfrm>
        </p:grpSpPr>
        <p:sp>
          <p:nvSpPr>
            <p:cNvPr id="255" name="Google Shape;255;p26"/>
            <p:cNvSpPr/>
            <p:nvPr/>
          </p:nvSpPr>
          <p:spPr>
            <a:xfrm>
              <a:off x="6047575" y="3302850"/>
              <a:ext cx="925200" cy="917400"/>
            </a:xfrm>
            <a:prstGeom prst="bevel">
              <a:avLst>
                <a:gd fmla="val 125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6"/>
            <p:cNvSpPr/>
            <p:nvPr/>
          </p:nvSpPr>
          <p:spPr>
            <a:xfrm rot="5396146">
              <a:off x="6376379" y="3631506"/>
              <a:ext cx="267600" cy="260100"/>
            </a:xfrm>
            <a:prstGeom prst="triangle">
              <a:avLst>
                <a:gd fmla="val 42566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257" name="Google Shape;257;p26"/>
          <p:cNvGrpSpPr/>
          <p:nvPr/>
        </p:nvGrpSpPr>
        <p:grpSpPr>
          <a:xfrm>
            <a:off x="3488627" y="4296971"/>
            <a:ext cx="626175" cy="634566"/>
            <a:chOff x="6047575" y="3302850"/>
            <a:chExt cx="925200" cy="917400"/>
          </a:xfrm>
        </p:grpSpPr>
        <p:sp>
          <p:nvSpPr>
            <p:cNvPr id="258" name="Google Shape;258;p26"/>
            <p:cNvSpPr/>
            <p:nvPr/>
          </p:nvSpPr>
          <p:spPr>
            <a:xfrm>
              <a:off x="6047575" y="3302850"/>
              <a:ext cx="925200" cy="917400"/>
            </a:xfrm>
            <a:prstGeom prst="bevel">
              <a:avLst>
                <a:gd fmla="val 125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6"/>
            <p:cNvSpPr/>
            <p:nvPr/>
          </p:nvSpPr>
          <p:spPr>
            <a:xfrm rot="-5403854">
              <a:off x="6376379" y="3631506"/>
              <a:ext cx="267600" cy="260100"/>
            </a:xfrm>
            <a:prstGeom prst="triangle">
              <a:avLst>
                <a:gd fmla="val 42566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260" name="Google Shape;260;p26"/>
          <p:cNvSpPr/>
          <p:nvPr/>
        </p:nvSpPr>
        <p:spPr>
          <a:xfrm>
            <a:off x="4258913" y="2546375"/>
            <a:ext cx="534900" cy="12621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1" name="Google Shape;261;p26"/>
          <p:cNvCxnSpPr/>
          <p:nvPr/>
        </p:nvCxnSpPr>
        <p:spPr>
          <a:xfrm rot="10800000">
            <a:off x="4748888" y="3606015"/>
            <a:ext cx="13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" name="Google Shape;262;p26"/>
          <p:cNvCxnSpPr/>
          <p:nvPr/>
        </p:nvCxnSpPr>
        <p:spPr>
          <a:xfrm rot="10800000">
            <a:off x="4748888" y="3278666"/>
            <a:ext cx="13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" name="Google Shape;263;p26"/>
          <p:cNvCxnSpPr/>
          <p:nvPr/>
        </p:nvCxnSpPr>
        <p:spPr>
          <a:xfrm rot="10800000">
            <a:off x="4748888" y="2967075"/>
            <a:ext cx="13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26"/>
          <p:cNvCxnSpPr/>
          <p:nvPr/>
        </p:nvCxnSpPr>
        <p:spPr>
          <a:xfrm rot="10800000">
            <a:off x="4748888" y="2651550"/>
            <a:ext cx="13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5" name="Google Shape;265;p26"/>
          <p:cNvSpPr/>
          <p:nvPr/>
        </p:nvSpPr>
        <p:spPr>
          <a:xfrm>
            <a:off x="4319700" y="3278675"/>
            <a:ext cx="429300" cy="483000"/>
          </a:xfrm>
          <a:prstGeom prst="flowChartAlternateProcess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6"/>
          <p:cNvSpPr txBox="1"/>
          <p:nvPr/>
        </p:nvSpPr>
        <p:spPr>
          <a:xfrm>
            <a:off x="3953250" y="2077375"/>
            <a:ext cx="11622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1+2-1+3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7"/>
          <p:cNvSpPr txBox="1"/>
          <p:nvPr/>
        </p:nvSpPr>
        <p:spPr>
          <a:xfrm>
            <a:off x="753000" y="940425"/>
            <a:ext cx="76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so on for even harder calculations.</a:t>
            </a:r>
            <a:endParaRPr/>
          </a:p>
        </p:txBody>
      </p:sp>
      <p:grpSp>
        <p:nvGrpSpPr>
          <p:cNvPr id="272" name="Google Shape;272;p27"/>
          <p:cNvGrpSpPr/>
          <p:nvPr/>
        </p:nvGrpSpPr>
        <p:grpSpPr>
          <a:xfrm>
            <a:off x="5029204" y="4296971"/>
            <a:ext cx="626175" cy="634566"/>
            <a:chOff x="6047575" y="3302850"/>
            <a:chExt cx="925200" cy="917400"/>
          </a:xfrm>
        </p:grpSpPr>
        <p:sp>
          <p:nvSpPr>
            <p:cNvPr id="273" name="Google Shape;273;p27"/>
            <p:cNvSpPr/>
            <p:nvPr/>
          </p:nvSpPr>
          <p:spPr>
            <a:xfrm>
              <a:off x="6047575" y="3302850"/>
              <a:ext cx="925200" cy="917400"/>
            </a:xfrm>
            <a:prstGeom prst="bevel">
              <a:avLst>
                <a:gd fmla="val 125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7"/>
            <p:cNvSpPr/>
            <p:nvPr/>
          </p:nvSpPr>
          <p:spPr>
            <a:xfrm rot="5396146">
              <a:off x="6376379" y="3631506"/>
              <a:ext cx="267600" cy="260100"/>
            </a:xfrm>
            <a:prstGeom prst="triangle">
              <a:avLst>
                <a:gd fmla="val 42566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275" name="Google Shape;275;p27"/>
          <p:cNvGrpSpPr/>
          <p:nvPr/>
        </p:nvGrpSpPr>
        <p:grpSpPr>
          <a:xfrm>
            <a:off x="3488627" y="4296971"/>
            <a:ext cx="626175" cy="634566"/>
            <a:chOff x="6047575" y="3302850"/>
            <a:chExt cx="925200" cy="917400"/>
          </a:xfrm>
        </p:grpSpPr>
        <p:sp>
          <p:nvSpPr>
            <p:cNvPr id="276" name="Google Shape;276;p27"/>
            <p:cNvSpPr/>
            <p:nvPr/>
          </p:nvSpPr>
          <p:spPr>
            <a:xfrm>
              <a:off x="6047575" y="3302850"/>
              <a:ext cx="925200" cy="917400"/>
            </a:xfrm>
            <a:prstGeom prst="bevel">
              <a:avLst>
                <a:gd fmla="val 125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7"/>
            <p:cNvSpPr/>
            <p:nvPr/>
          </p:nvSpPr>
          <p:spPr>
            <a:xfrm rot="-5403854">
              <a:off x="6376379" y="3631506"/>
              <a:ext cx="267600" cy="260100"/>
            </a:xfrm>
            <a:prstGeom prst="triangle">
              <a:avLst>
                <a:gd fmla="val 42566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278" name="Google Shape;278;p27"/>
          <p:cNvSpPr/>
          <p:nvPr/>
        </p:nvSpPr>
        <p:spPr>
          <a:xfrm>
            <a:off x="3420713" y="2546375"/>
            <a:ext cx="534900" cy="12621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9" name="Google Shape;279;p27"/>
          <p:cNvCxnSpPr/>
          <p:nvPr/>
        </p:nvCxnSpPr>
        <p:spPr>
          <a:xfrm rot="10800000">
            <a:off x="3910688" y="3606015"/>
            <a:ext cx="13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" name="Google Shape;280;p27"/>
          <p:cNvCxnSpPr/>
          <p:nvPr/>
        </p:nvCxnSpPr>
        <p:spPr>
          <a:xfrm rot="10800000">
            <a:off x="3910688" y="3278666"/>
            <a:ext cx="13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Google Shape;281;p27"/>
          <p:cNvCxnSpPr/>
          <p:nvPr/>
        </p:nvCxnSpPr>
        <p:spPr>
          <a:xfrm rot="10800000">
            <a:off x="3910688" y="2967075"/>
            <a:ext cx="13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27"/>
          <p:cNvCxnSpPr/>
          <p:nvPr/>
        </p:nvCxnSpPr>
        <p:spPr>
          <a:xfrm rot="10800000">
            <a:off x="3910688" y="2651550"/>
            <a:ext cx="13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3" name="Google Shape;283;p27"/>
          <p:cNvSpPr/>
          <p:nvPr/>
        </p:nvSpPr>
        <p:spPr>
          <a:xfrm>
            <a:off x="3481500" y="2967075"/>
            <a:ext cx="429300" cy="794700"/>
          </a:xfrm>
          <a:prstGeom prst="flowChartAlternateProcess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7"/>
          <p:cNvSpPr/>
          <p:nvPr/>
        </p:nvSpPr>
        <p:spPr>
          <a:xfrm>
            <a:off x="5247488" y="2546375"/>
            <a:ext cx="534900" cy="12621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5" name="Google Shape;285;p27"/>
          <p:cNvCxnSpPr/>
          <p:nvPr/>
        </p:nvCxnSpPr>
        <p:spPr>
          <a:xfrm rot="10800000">
            <a:off x="5737463" y="3606015"/>
            <a:ext cx="13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" name="Google Shape;286;p27"/>
          <p:cNvCxnSpPr/>
          <p:nvPr/>
        </p:nvCxnSpPr>
        <p:spPr>
          <a:xfrm rot="10800000">
            <a:off x="5737463" y="3278666"/>
            <a:ext cx="13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Google Shape;287;p27"/>
          <p:cNvCxnSpPr/>
          <p:nvPr/>
        </p:nvCxnSpPr>
        <p:spPr>
          <a:xfrm rot="10800000">
            <a:off x="5737463" y="2967075"/>
            <a:ext cx="13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27"/>
          <p:cNvCxnSpPr/>
          <p:nvPr/>
        </p:nvCxnSpPr>
        <p:spPr>
          <a:xfrm rot="10800000">
            <a:off x="5737463" y="2651550"/>
            <a:ext cx="13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9" name="Google Shape;289;p27"/>
          <p:cNvSpPr/>
          <p:nvPr/>
        </p:nvSpPr>
        <p:spPr>
          <a:xfrm>
            <a:off x="5308275" y="2651550"/>
            <a:ext cx="429300" cy="1110000"/>
          </a:xfrm>
          <a:prstGeom prst="flowChartAlternateProcess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7"/>
          <p:cNvSpPr txBox="1"/>
          <p:nvPr/>
        </p:nvSpPr>
        <p:spPr>
          <a:xfrm>
            <a:off x="3115050" y="2109550"/>
            <a:ext cx="11622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+ 2 - 1 + 4</a:t>
            </a:r>
            <a:endParaRPr/>
          </a:p>
        </p:txBody>
      </p:sp>
      <p:sp>
        <p:nvSpPr>
          <p:cNvPr id="291" name="Google Shape;291;p27"/>
          <p:cNvSpPr txBox="1"/>
          <p:nvPr/>
        </p:nvSpPr>
        <p:spPr>
          <a:xfrm>
            <a:off x="4941825" y="2109550"/>
            <a:ext cx="11622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+ 3 - 5 + 6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8"/>
          <p:cNvSpPr txBox="1"/>
          <p:nvPr/>
        </p:nvSpPr>
        <p:spPr>
          <a:xfrm>
            <a:off x="753000" y="940425"/>
            <a:ext cx="76380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difficulty scale will show up before a </a:t>
            </a:r>
            <a:r>
              <a:rPr lang="en"/>
              <a:t>math problem</a:t>
            </a:r>
            <a:r>
              <a:rPr lang="en"/>
              <a:t> is presented on the screen.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the </a:t>
            </a:r>
            <a:r>
              <a:rPr lang="en"/>
              <a:t>math problem</a:t>
            </a:r>
            <a:r>
              <a:rPr lang="en"/>
              <a:t> is presented, the options will only remain on the screen for a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limited amount of </a:t>
            </a:r>
            <a:r>
              <a:rPr lang="en"/>
              <a:t>time.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don’t make a choice in the allotted time, you will receive a message that reads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Too Slow!</a:t>
            </a:r>
            <a:r>
              <a:rPr lang="en"/>
              <a:t> and the task will continue.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such, please be sure to respond as quickly and accurately as possible.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7" name="Google Shape;297;p28"/>
          <p:cNvGrpSpPr/>
          <p:nvPr/>
        </p:nvGrpSpPr>
        <p:grpSpPr>
          <a:xfrm>
            <a:off x="5029204" y="4296971"/>
            <a:ext cx="626175" cy="634566"/>
            <a:chOff x="6047575" y="3302850"/>
            <a:chExt cx="925200" cy="917400"/>
          </a:xfrm>
        </p:grpSpPr>
        <p:sp>
          <p:nvSpPr>
            <p:cNvPr id="298" name="Google Shape;298;p28"/>
            <p:cNvSpPr/>
            <p:nvPr/>
          </p:nvSpPr>
          <p:spPr>
            <a:xfrm>
              <a:off x="6047575" y="3302850"/>
              <a:ext cx="925200" cy="917400"/>
            </a:xfrm>
            <a:prstGeom prst="bevel">
              <a:avLst>
                <a:gd fmla="val 125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8"/>
            <p:cNvSpPr/>
            <p:nvPr/>
          </p:nvSpPr>
          <p:spPr>
            <a:xfrm rot="5396146">
              <a:off x="6376379" y="3631506"/>
              <a:ext cx="267600" cy="260100"/>
            </a:xfrm>
            <a:prstGeom prst="triangle">
              <a:avLst>
                <a:gd fmla="val 42566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300" name="Google Shape;300;p28"/>
          <p:cNvGrpSpPr/>
          <p:nvPr/>
        </p:nvGrpSpPr>
        <p:grpSpPr>
          <a:xfrm>
            <a:off x="3488627" y="4296971"/>
            <a:ext cx="626175" cy="634566"/>
            <a:chOff x="6047575" y="3302850"/>
            <a:chExt cx="925200" cy="917400"/>
          </a:xfrm>
        </p:grpSpPr>
        <p:sp>
          <p:nvSpPr>
            <p:cNvPr id="301" name="Google Shape;301;p28"/>
            <p:cNvSpPr/>
            <p:nvPr/>
          </p:nvSpPr>
          <p:spPr>
            <a:xfrm>
              <a:off x="6047575" y="3302850"/>
              <a:ext cx="925200" cy="917400"/>
            </a:xfrm>
            <a:prstGeom prst="bevel">
              <a:avLst>
                <a:gd fmla="val 125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8"/>
            <p:cNvSpPr/>
            <p:nvPr/>
          </p:nvSpPr>
          <p:spPr>
            <a:xfrm rot="-5403854">
              <a:off x="6376379" y="3631506"/>
              <a:ext cx="267600" cy="260100"/>
            </a:xfrm>
            <a:prstGeom prst="triangle">
              <a:avLst>
                <a:gd fmla="val 42566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9"/>
          <p:cNvSpPr txBox="1"/>
          <p:nvPr/>
        </p:nvSpPr>
        <p:spPr>
          <a:xfrm>
            <a:off x="753000" y="940425"/>
            <a:ext cx="76380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are all the instructions for today.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are confused about anything, please go back through the instructions using the LEFT key.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are still confused, please ask the experimenter to clarify the instructions.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you are ready to continue the experiment, press the RIGHT key.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8" name="Google Shape;308;p29"/>
          <p:cNvGrpSpPr/>
          <p:nvPr/>
        </p:nvGrpSpPr>
        <p:grpSpPr>
          <a:xfrm>
            <a:off x="5029204" y="4296971"/>
            <a:ext cx="626175" cy="634566"/>
            <a:chOff x="6047575" y="3302850"/>
            <a:chExt cx="925200" cy="917400"/>
          </a:xfrm>
        </p:grpSpPr>
        <p:sp>
          <p:nvSpPr>
            <p:cNvPr id="309" name="Google Shape;309;p29"/>
            <p:cNvSpPr/>
            <p:nvPr/>
          </p:nvSpPr>
          <p:spPr>
            <a:xfrm>
              <a:off x="6047575" y="3302850"/>
              <a:ext cx="925200" cy="917400"/>
            </a:xfrm>
            <a:prstGeom prst="bevel">
              <a:avLst>
                <a:gd fmla="val 125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9"/>
            <p:cNvSpPr/>
            <p:nvPr/>
          </p:nvSpPr>
          <p:spPr>
            <a:xfrm rot="5396146">
              <a:off x="6376379" y="3631506"/>
              <a:ext cx="267600" cy="260100"/>
            </a:xfrm>
            <a:prstGeom prst="triangle">
              <a:avLst>
                <a:gd fmla="val 42566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311" name="Google Shape;311;p29"/>
          <p:cNvGrpSpPr/>
          <p:nvPr/>
        </p:nvGrpSpPr>
        <p:grpSpPr>
          <a:xfrm>
            <a:off x="3488627" y="4296971"/>
            <a:ext cx="626175" cy="634566"/>
            <a:chOff x="6047575" y="3302850"/>
            <a:chExt cx="925200" cy="917400"/>
          </a:xfrm>
        </p:grpSpPr>
        <p:sp>
          <p:nvSpPr>
            <p:cNvPr id="312" name="Google Shape;312;p29"/>
            <p:cNvSpPr/>
            <p:nvPr/>
          </p:nvSpPr>
          <p:spPr>
            <a:xfrm>
              <a:off x="6047575" y="3302850"/>
              <a:ext cx="925200" cy="917400"/>
            </a:xfrm>
            <a:prstGeom prst="bevel">
              <a:avLst>
                <a:gd fmla="val 125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9"/>
            <p:cNvSpPr/>
            <p:nvPr/>
          </p:nvSpPr>
          <p:spPr>
            <a:xfrm rot="-5403854">
              <a:off x="6376379" y="3631506"/>
              <a:ext cx="267600" cy="260100"/>
            </a:xfrm>
            <a:prstGeom prst="triangle">
              <a:avLst>
                <a:gd fmla="val 42566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/>
          <p:nvPr/>
        </p:nvSpPr>
        <p:spPr>
          <a:xfrm>
            <a:off x="753000" y="940425"/>
            <a:ext cx="76380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Great! You’ve completed the main part of the study. You’re almost done for today, we just need to ask you a few more questions.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the next screens, you will be asked some questions about how you found the tasks today. The </a:t>
            </a:r>
            <a:r>
              <a:rPr b="1" lang="en"/>
              <a:t>difficulty scale </a:t>
            </a:r>
            <a:r>
              <a:rPr lang="en"/>
              <a:t>you’ve seen throughout today’s study will be above each question.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the question using the rating scale presented </a:t>
            </a:r>
            <a:r>
              <a:rPr b="1" lang="en"/>
              <a:t>for the math problems of that difficulty</a:t>
            </a:r>
            <a:r>
              <a:rPr lang="en"/>
              <a:t>.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answer move the scale using the RIGHT and LEFT arrow keys.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Press RIGHT to answer these questions!</a:t>
            </a:r>
            <a:endParaRPr/>
          </a:p>
        </p:txBody>
      </p:sp>
      <p:grpSp>
        <p:nvGrpSpPr>
          <p:cNvPr id="319" name="Google Shape;319;p30"/>
          <p:cNvGrpSpPr/>
          <p:nvPr/>
        </p:nvGrpSpPr>
        <p:grpSpPr>
          <a:xfrm>
            <a:off x="5029204" y="4296971"/>
            <a:ext cx="626175" cy="634566"/>
            <a:chOff x="6047575" y="3302850"/>
            <a:chExt cx="925200" cy="917400"/>
          </a:xfrm>
        </p:grpSpPr>
        <p:sp>
          <p:nvSpPr>
            <p:cNvPr id="320" name="Google Shape;320;p30"/>
            <p:cNvSpPr/>
            <p:nvPr/>
          </p:nvSpPr>
          <p:spPr>
            <a:xfrm>
              <a:off x="6047575" y="3302850"/>
              <a:ext cx="925200" cy="917400"/>
            </a:xfrm>
            <a:prstGeom prst="bevel">
              <a:avLst>
                <a:gd fmla="val 125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0"/>
            <p:cNvSpPr/>
            <p:nvPr/>
          </p:nvSpPr>
          <p:spPr>
            <a:xfrm rot="5396146">
              <a:off x="6376379" y="3631506"/>
              <a:ext cx="267600" cy="260100"/>
            </a:xfrm>
            <a:prstGeom prst="triangle">
              <a:avLst>
                <a:gd fmla="val 42566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322" name="Google Shape;322;p30"/>
          <p:cNvGrpSpPr/>
          <p:nvPr/>
        </p:nvGrpSpPr>
        <p:grpSpPr>
          <a:xfrm>
            <a:off x="3488627" y="4296971"/>
            <a:ext cx="626175" cy="634566"/>
            <a:chOff x="6047575" y="3302850"/>
            <a:chExt cx="925200" cy="917400"/>
          </a:xfrm>
        </p:grpSpPr>
        <p:sp>
          <p:nvSpPr>
            <p:cNvPr id="323" name="Google Shape;323;p30"/>
            <p:cNvSpPr/>
            <p:nvPr/>
          </p:nvSpPr>
          <p:spPr>
            <a:xfrm>
              <a:off x="6047575" y="3302850"/>
              <a:ext cx="925200" cy="917400"/>
            </a:xfrm>
            <a:prstGeom prst="bevel">
              <a:avLst>
                <a:gd fmla="val 125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0"/>
            <p:cNvSpPr/>
            <p:nvPr/>
          </p:nvSpPr>
          <p:spPr>
            <a:xfrm rot="-5403854">
              <a:off x="6376379" y="3631506"/>
              <a:ext cx="267600" cy="260100"/>
            </a:xfrm>
            <a:prstGeom prst="triangle">
              <a:avLst>
                <a:gd fmla="val 42566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4"/>
          <p:cNvGrpSpPr/>
          <p:nvPr/>
        </p:nvGrpSpPr>
        <p:grpSpPr>
          <a:xfrm>
            <a:off x="255182" y="425800"/>
            <a:ext cx="3549166" cy="4039946"/>
            <a:chOff x="1334720" y="1552575"/>
            <a:chExt cx="3549166" cy="4039946"/>
          </a:xfrm>
        </p:grpSpPr>
        <p:grpSp>
          <p:nvGrpSpPr>
            <p:cNvPr id="82" name="Google Shape;82;p14"/>
            <p:cNvGrpSpPr/>
            <p:nvPr/>
          </p:nvGrpSpPr>
          <p:grpSpPr>
            <a:xfrm>
              <a:off x="1334720" y="1552575"/>
              <a:ext cx="2514600" cy="4039946"/>
              <a:chOff x="1676400" y="1552575"/>
              <a:chExt cx="2514600" cy="4039946"/>
            </a:xfrm>
          </p:grpSpPr>
          <p:sp>
            <p:nvSpPr>
              <p:cNvPr id="83" name="Google Shape;83;p14"/>
              <p:cNvSpPr/>
              <p:nvPr/>
            </p:nvSpPr>
            <p:spPr>
              <a:xfrm>
                <a:off x="1676400" y="1552575"/>
                <a:ext cx="1257300" cy="8703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4"/>
              <p:cNvSpPr/>
              <p:nvPr/>
            </p:nvSpPr>
            <p:spPr>
              <a:xfrm>
                <a:off x="1924050" y="2199916"/>
                <a:ext cx="1257300" cy="8703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+</a:t>
                </a:r>
                <a:endParaRPr/>
              </a:p>
            </p:txBody>
          </p:sp>
          <p:sp>
            <p:nvSpPr>
              <p:cNvPr id="85" name="Google Shape;85;p14"/>
              <p:cNvSpPr/>
              <p:nvPr/>
            </p:nvSpPr>
            <p:spPr>
              <a:xfrm>
                <a:off x="2171700" y="2876997"/>
                <a:ext cx="1257300" cy="8703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" sz="11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 + 8 + 5 - 4 - 1</a:t>
                </a:r>
                <a:endParaRPr/>
              </a:p>
            </p:txBody>
          </p:sp>
          <p:sp>
            <p:nvSpPr>
              <p:cNvPr id="86" name="Google Shape;86;p14"/>
              <p:cNvSpPr/>
              <p:nvPr/>
            </p:nvSpPr>
            <p:spPr>
              <a:xfrm>
                <a:off x="2419350" y="3519914"/>
                <a:ext cx="1257300" cy="8703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" sz="11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11      14      12</a:t>
                </a:r>
                <a:endParaRPr/>
              </a:p>
            </p:txBody>
          </p:sp>
          <p:sp>
            <p:nvSpPr>
              <p:cNvPr id="87" name="Google Shape;87;p14"/>
              <p:cNvSpPr/>
              <p:nvPr/>
            </p:nvSpPr>
            <p:spPr>
              <a:xfrm>
                <a:off x="2667000" y="4123279"/>
                <a:ext cx="1257300" cy="8703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Calibri"/>
                    <a:ea typeface="Calibri"/>
                    <a:cs typeface="Calibri"/>
                    <a:sym typeface="Calibri"/>
                  </a:rPr>
                  <a:t>+</a:t>
                </a:r>
                <a:endParaRPr/>
              </a:p>
            </p:txBody>
          </p:sp>
          <p:sp>
            <p:nvSpPr>
              <p:cNvPr id="88" name="Google Shape;88;p14"/>
              <p:cNvSpPr/>
              <p:nvPr/>
            </p:nvSpPr>
            <p:spPr>
              <a:xfrm>
                <a:off x="2933700" y="4722221"/>
                <a:ext cx="1257300" cy="8703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" sz="11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Correct</a:t>
                </a:r>
                <a:endParaRPr b="0" i="0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Calibri"/>
                    <a:ea typeface="Calibri"/>
                    <a:cs typeface="Calibri"/>
                    <a:sym typeface="Calibri"/>
                  </a:rPr>
                  <a:t>+10</a:t>
                </a:r>
                <a:endParaRPr sz="11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9" name="Google Shape;89;p14"/>
            <p:cNvSpPr txBox="1"/>
            <p:nvPr/>
          </p:nvSpPr>
          <p:spPr>
            <a:xfrm>
              <a:off x="2746766" y="1778447"/>
              <a:ext cx="718500" cy="2769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000 ms</a:t>
              </a:r>
              <a:endParaRPr/>
            </a:p>
          </p:txBody>
        </p:sp>
        <p:sp>
          <p:nvSpPr>
            <p:cNvPr id="90" name="Google Shape;90;p14"/>
            <p:cNvSpPr txBox="1"/>
            <p:nvPr/>
          </p:nvSpPr>
          <p:spPr>
            <a:xfrm>
              <a:off x="2994985" y="2505950"/>
              <a:ext cx="854400" cy="2769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15</a:t>
              </a:r>
              <a:r>
                <a:rPr lang="en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00 ms</a:t>
              </a:r>
              <a:endParaRPr/>
            </a:p>
          </p:txBody>
        </p:sp>
        <p:sp>
          <p:nvSpPr>
            <p:cNvPr id="91" name="Google Shape;91;p14"/>
            <p:cNvSpPr txBox="1"/>
            <p:nvPr/>
          </p:nvSpPr>
          <p:spPr>
            <a:xfrm>
              <a:off x="3251096" y="3110365"/>
              <a:ext cx="718500" cy="2769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35</a:t>
              </a:r>
              <a:r>
                <a:rPr lang="en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00 ms</a:t>
              </a:r>
              <a:endParaRPr/>
            </a:p>
          </p:txBody>
        </p:sp>
        <p:sp>
          <p:nvSpPr>
            <p:cNvPr id="92" name="Google Shape;92;p14"/>
            <p:cNvSpPr txBox="1"/>
            <p:nvPr/>
          </p:nvSpPr>
          <p:spPr>
            <a:xfrm>
              <a:off x="3490087" y="3737482"/>
              <a:ext cx="718500" cy="2769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3</a:t>
              </a:r>
              <a:r>
                <a:rPr lang="en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500 ms</a:t>
              </a:r>
              <a:endParaRPr/>
            </a:p>
          </p:txBody>
        </p:sp>
        <p:sp>
          <p:nvSpPr>
            <p:cNvPr id="93" name="Google Shape;93;p14"/>
            <p:cNvSpPr txBox="1"/>
            <p:nvPr/>
          </p:nvSpPr>
          <p:spPr>
            <a:xfrm>
              <a:off x="3730435" y="4391525"/>
              <a:ext cx="762600" cy="2769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15</a:t>
              </a:r>
              <a:r>
                <a:rPr lang="en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00 ms</a:t>
              </a:r>
              <a:endParaRPr/>
            </a:p>
          </p:txBody>
        </p:sp>
        <p:sp>
          <p:nvSpPr>
            <p:cNvPr id="94" name="Google Shape;94;p14"/>
            <p:cNvSpPr txBox="1"/>
            <p:nvPr/>
          </p:nvSpPr>
          <p:spPr>
            <a:xfrm>
              <a:off x="3960786" y="5019625"/>
              <a:ext cx="923100" cy="2769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10</a:t>
              </a:r>
              <a:r>
                <a:rPr lang="en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00 ms</a:t>
              </a:r>
              <a:endParaRPr/>
            </a:p>
          </p:txBody>
        </p:sp>
      </p:grpSp>
      <p:pic>
        <p:nvPicPr>
          <p:cNvPr id="95" name="Google Shape;95;p14"/>
          <p:cNvPicPr preferRelativeResize="0"/>
          <p:nvPr/>
        </p:nvPicPr>
        <p:blipFill rotWithShape="1">
          <a:blip r:embed="rId3">
            <a:alphaModFix/>
          </a:blip>
          <a:srcRect b="3588" l="9591" r="68030" t="61061"/>
          <a:stretch/>
        </p:blipFill>
        <p:spPr>
          <a:xfrm>
            <a:off x="776250" y="530400"/>
            <a:ext cx="257325" cy="5196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/>
        </p:nvSpPr>
        <p:spPr>
          <a:xfrm>
            <a:off x="2890025" y="106116"/>
            <a:ext cx="5998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1692432" y="4167066"/>
            <a:ext cx="1257300" cy="87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</p:txBody>
      </p:sp>
      <p:sp>
        <p:nvSpPr>
          <p:cNvPr id="98" name="Google Shape;98;p14"/>
          <p:cNvSpPr txBox="1"/>
          <p:nvPr/>
        </p:nvSpPr>
        <p:spPr>
          <a:xfrm>
            <a:off x="3058073" y="4463775"/>
            <a:ext cx="923100" cy="2769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15</a:t>
            </a: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00 ms</a:t>
            </a:r>
            <a:endParaRPr/>
          </a:p>
        </p:txBody>
      </p:sp>
      <p:sp>
        <p:nvSpPr>
          <p:cNvPr id="99" name="Google Shape;99;p14"/>
          <p:cNvSpPr txBox="1"/>
          <p:nvPr/>
        </p:nvSpPr>
        <p:spPr>
          <a:xfrm>
            <a:off x="5677075" y="179050"/>
            <a:ext cx="2327700" cy="400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Effort and reward levels</a:t>
            </a:r>
            <a:endParaRPr/>
          </a:p>
        </p:txBody>
      </p:sp>
      <p:sp>
        <p:nvSpPr>
          <p:cNvPr id="100" name="Google Shape;100;p14"/>
          <p:cNvSpPr txBox="1"/>
          <p:nvPr/>
        </p:nvSpPr>
        <p:spPr>
          <a:xfrm>
            <a:off x="5379525" y="3047475"/>
            <a:ext cx="2677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Blocked reward design: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blocks high reward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blocks low reward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Counterbalanced with effort level</a:t>
            </a:r>
            <a:endParaRPr/>
          </a:p>
        </p:txBody>
      </p:sp>
      <p:grpSp>
        <p:nvGrpSpPr>
          <p:cNvPr id="101" name="Google Shape;101;p14"/>
          <p:cNvGrpSpPr/>
          <p:nvPr/>
        </p:nvGrpSpPr>
        <p:grpSpPr>
          <a:xfrm>
            <a:off x="5524665" y="579251"/>
            <a:ext cx="2338371" cy="2339123"/>
            <a:chOff x="5524665" y="579251"/>
            <a:chExt cx="2338371" cy="2339123"/>
          </a:xfrm>
        </p:grpSpPr>
        <p:grpSp>
          <p:nvGrpSpPr>
            <p:cNvPr id="102" name="Google Shape;102;p14"/>
            <p:cNvGrpSpPr/>
            <p:nvPr/>
          </p:nvGrpSpPr>
          <p:grpSpPr>
            <a:xfrm>
              <a:off x="5524665" y="579251"/>
              <a:ext cx="2271647" cy="2339123"/>
              <a:chOff x="9353580" y="2092705"/>
              <a:chExt cx="1846717" cy="1955298"/>
            </a:xfrm>
          </p:grpSpPr>
          <p:pic>
            <p:nvPicPr>
              <p:cNvPr id="103" name="Google Shape;103;p14"/>
              <p:cNvPicPr preferRelativeResize="0"/>
              <p:nvPr/>
            </p:nvPicPr>
            <p:blipFill rotWithShape="1">
              <a:blip r:embed="rId3">
                <a:alphaModFix/>
              </a:blip>
              <a:srcRect b="0" l="9592" r="0" t="5926"/>
              <a:stretch/>
            </p:blipFill>
            <p:spPr>
              <a:xfrm>
                <a:off x="9647722" y="2092705"/>
                <a:ext cx="1552575" cy="195529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4" name="Google Shape;104;p14"/>
              <p:cNvSpPr txBox="1"/>
              <p:nvPr/>
            </p:nvSpPr>
            <p:spPr>
              <a:xfrm rot="-5400000">
                <a:off x="9015780" y="3495214"/>
                <a:ext cx="888300" cy="21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High reward</a:t>
                </a:r>
                <a:endParaRPr sz="11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4"/>
              <p:cNvSpPr txBox="1"/>
              <p:nvPr/>
            </p:nvSpPr>
            <p:spPr>
              <a:xfrm rot="-5400000">
                <a:off x="9028530" y="2545863"/>
                <a:ext cx="862800" cy="21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Low reward</a:t>
                </a:r>
                <a:endParaRPr/>
              </a:p>
            </p:txBody>
          </p:sp>
        </p:grpSp>
        <p:sp>
          <p:nvSpPr>
            <p:cNvPr id="106" name="Google Shape;106;p14"/>
            <p:cNvSpPr txBox="1"/>
            <p:nvPr/>
          </p:nvSpPr>
          <p:spPr>
            <a:xfrm>
              <a:off x="5818837" y="624408"/>
              <a:ext cx="2044200" cy="246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Level 1     Level 2     Level 3    Level 4</a:t>
              </a:r>
              <a:endParaRPr/>
            </a:p>
          </p:txBody>
        </p:sp>
        <p:sp>
          <p:nvSpPr>
            <p:cNvPr id="107" name="Google Shape;107;p14"/>
            <p:cNvSpPr txBox="1"/>
            <p:nvPr/>
          </p:nvSpPr>
          <p:spPr>
            <a:xfrm>
              <a:off x="5818837" y="1737133"/>
              <a:ext cx="2044200" cy="246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Level 1     Level 2     Level 3    Level 4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/>
          <p:nvPr/>
        </p:nvSpPr>
        <p:spPr>
          <a:xfrm>
            <a:off x="3977175" y="1294625"/>
            <a:ext cx="1005900" cy="27432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3" name="Google Shape;113;p15"/>
          <p:cNvCxnSpPr/>
          <p:nvPr/>
        </p:nvCxnSpPr>
        <p:spPr>
          <a:xfrm rot="10800000">
            <a:off x="4898575" y="3597775"/>
            <a:ext cx="25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" name="Google Shape;114;p15"/>
          <p:cNvSpPr/>
          <p:nvPr/>
        </p:nvSpPr>
        <p:spPr>
          <a:xfrm>
            <a:off x="4036875" y="3597775"/>
            <a:ext cx="886500" cy="363600"/>
          </a:xfrm>
          <a:prstGeom prst="flowChartAlternateProcess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5" name="Google Shape;115;p15"/>
          <p:cNvCxnSpPr/>
          <p:nvPr/>
        </p:nvCxnSpPr>
        <p:spPr>
          <a:xfrm rot="10800000">
            <a:off x="4898575" y="2886275"/>
            <a:ext cx="25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5"/>
          <p:cNvCxnSpPr/>
          <p:nvPr/>
        </p:nvCxnSpPr>
        <p:spPr>
          <a:xfrm rot="10800000">
            <a:off x="4898575" y="2209025"/>
            <a:ext cx="25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5"/>
          <p:cNvCxnSpPr/>
          <p:nvPr/>
        </p:nvCxnSpPr>
        <p:spPr>
          <a:xfrm rot="10800000">
            <a:off x="4898575" y="1523225"/>
            <a:ext cx="25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/>
          <p:nvPr/>
        </p:nvSpPr>
        <p:spPr>
          <a:xfrm>
            <a:off x="3977175" y="1294625"/>
            <a:ext cx="1005900" cy="27432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3" name="Google Shape;123;p16"/>
          <p:cNvCxnSpPr/>
          <p:nvPr/>
        </p:nvCxnSpPr>
        <p:spPr>
          <a:xfrm rot="10800000">
            <a:off x="4898575" y="3597775"/>
            <a:ext cx="25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Google Shape;124;p16"/>
          <p:cNvSpPr/>
          <p:nvPr/>
        </p:nvSpPr>
        <p:spPr>
          <a:xfrm>
            <a:off x="4036875" y="2886275"/>
            <a:ext cx="886500" cy="1075200"/>
          </a:xfrm>
          <a:prstGeom prst="flowChartAlternateProcess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5" name="Google Shape;125;p16"/>
          <p:cNvCxnSpPr/>
          <p:nvPr/>
        </p:nvCxnSpPr>
        <p:spPr>
          <a:xfrm rot="10800000">
            <a:off x="4898575" y="2886275"/>
            <a:ext cx="25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6"/>
          <p:cNvCxnSpPr/>
          <p:nvPr/>
        </p:nvCxnSpPr>
        <p:spPr>
          <a:xfrm rot="10800000">
            <a:off x="4898575" y="2209025"/>
            <a:ext cx="25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6"/>
          <p:cNvCxnSpPr/>
          <p:nvPr/>
        </p:nvCxnSpPr>
        <p:spPr>
          <a:xfrm rot="10800000">
            <a:off x="4898575" y="1523225"/>
            <a:ext cx="25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/>
          <p:nvPr/>
        </p:nvSpPr>
        <p:spPr>
          <a:xfrm>
            <a:off x="3977175" y="1294625"/>
            <a:ext cx="1005900" cy="27432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3" name="Google Shape;133;p17"/>
          <p:cNvCxnSpPr/>
          <p:nvPr/>
        </p:nvCxnSpPr>
        <p:spPr>
          <a:xfrm rot="10800000">
            <a:off x="4898575" y="3597775"/>
            <a:ext cx="25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Google Shape;134;p17"/>
          <p:cNvSpPr/>
          <p:nvPr/>
        </p:nvSpPr>
        <p:spPr>
          <a:xfrm>
            <a:off x="4036875" y="2209025"/>
            <a:ext cx="886500" cy="1752600"/>
          </a:xfrm>
          <a:prstGeom prst="flowChartAlternateProcess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5" name="Google Shape;135;p17"/>
          <p:cNvCxnSpPr/>
          <p:nvPr/>
        </p:nvCxnSpPr>
        <p:spPr>
          <a:xfrm rot="10800000">
            <a:off x="4898575" y="2886275"/>
            <a:ext cx="25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7"/>
          <p:cNvCxnSpPr/>
          <p:nvPr/>
        </p:nvCxnSpPr>
        <p:spPr>
          <a:xfrm rot="10800000">
            <a:off x="4898575" y="2209025"/>
            <a:ext cx="25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7"/>
          <p:cNvCxnSpPr/>
          <p:nvPr/>
        </p:nvCxnSpPr>
        <p:spPr>
          <a:xfrm rot="10800000">
            <a:off x="4898575" y="1523225"/>
            <a:ext cx="25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/>
          <p:nvPr/>
        </p:nvSpPr>
        <p:spPr>
          <a:xfrm>
            <a:off x="3977175" y="1294625"/>
            <a:ext cx="1005900" cy="27432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3" name="Google Shape;143;p18"/>
          <p:cNvCxnSpPr/>
          <p:nvPr/>
        </p:nvCxnSpPr>
        <p:spPr>
          <a:xfrm rot="10800000">
            <a:off x="4898575" y="3597775"/>
            <a:ext cx="25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" name="Google Shape;144;p18"/>
          <p:cNvSpPr/>
          <p:nvPr/>
        </p:nvSpPr>
        <p:spPr>
          <a:xfrm>
            <a:off x="4036875" y="1523225"/>
            <a:ext cx="886500" cy="2438400"/>
          </a:xfrm>
          <a:prstGeom prst="flowChartAlternateProcess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5" name="Google Shape;145;p18"/>
          <p:cNvCxnSpPr/>
          <p:nvPr/>
        </p:nvCxnSpPr>
        <p:spPr>
          <a:xfrm rot="10800000">
            <a:off x="4898575" y="2886275"/>
            <a:ext cx="25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18"/>
          <p:cNvCxnSpPr/>
          <p:nvPr/>
        </p:nvCxnSpPr>
        <p:spPr>
          <a:xfrm rot="10800000">
            <a:off x="4898575" y="2209025"/>
            <a:ext cx="25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18"/>
          <p:cNvCxnSpPr/>
          <p:nvPr/>
        </p:nvCxnSpPr>
        <p:spPr>
          <a:xfrm rot="10800000">
            <a:off x="4898575" y="1523225"/>
            <a:ext cx="25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/>
          <p:nvPr/>
        </p:nvSpPr>
        <p:spPr>
          <a:xfrm>
            <a:off x="753000" y="940425"/>
            <a:ext cx="76380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to this study!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the LEFT and RIGHT arrow keys on the keyboard to navigate through the instructions.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LEFT key will go back to the previous instruction screen.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RIGHT key will go to the next instruction screen. </a:t>
            </a:r>
            <a:endParaRPr/>
          </a:p>
        </p:txBody>
      </p:sp>
      <p:grpSp>
        <p:nvGrpSpPr>
          <p:cNvPr id="153" name="Google Shape;153;p19"/>
          <p:cNvGrpSpPr/>
          <p:nvPr/>
        </p:nvGrpSpPr>
        <p:grpSpPr>
          <a:xfrm>
            <a:off x="5029204" y="4296971"/>
            <a:ext cx="626175" cy="634566"/>
            <a:chOff x="6047575" y="3302850"/>
            <a:chExt cx="925200" cy="917400"/>
          </a:xfrm>
        </p:grpSpPr>
        <p:sp>
          <p:nvSpPr>
            <p:cNvPr id="154" name="Google Shape;154;p19"/>
            <p:cNvSpPr/>
            <p:nvPr/>
          </p:nvSpPr>
          <p:spPr>
            <a:xfrm>
              <a:off x="6047575" y="3302850"/>
              <a:ext cx="925200" cy="917400"/>
            </a:xfrm>
            <a:prstGeom prst="bevel">
              <a:avLst>
                <a:gd fmla="val 125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 rot="5396146">
              <a:off x="6376379" y="3631506"/>
              <a:ext cx="267600" cy="260100"/>
            </a:xfrm>
            <a:prstGeom prst="triangle">
              <a:avLst>
                <a:gd fmla="val 42566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156" name="Google Shape;156;p19"/>
          <p:cNvGrpSpPr/>
          <p:nvPr/>
        </p:nvGrpSpPr>
        <p:grpSpPr>
          <a:xfrm>
            <a:off x="3488627" y="4296971"/>
            <a:ext cx="626175" cy="634566"/>
            <a:chOff x="6047575" y="3302850"/>
            <a:chExt cx="925200" cy="917400"/>
          </a:xfrm>
        </p:grpSpPr>
        <p:sp>
          <p:nvSpPr>
            <p:cNvPr id="157" name="Google Shape;157;p19"/>
            <p:cNvSpPr/>
            <p:nvPr/>
          </p:nvSpPr>
          <p:spPr>
            <a:xfrm>
              <a:off x="6047575" y="3302850"/>
              <a:ext cx="925200" cy="917400"/>
            </a:xfrm>
            <a:prstGeom prst="bevel">
              <a:avLst>
                <a:gd fmla="val 125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9"/>
            <p:cNvSpPr/>
            <p:nvPr/>
          </p:nvSpPr>
          <p:spPr>
            <a:xfrm rot="-5403854">
              <a:off x="6376379" y="3631506"/>
              <a:ext cx="267600" cy="260100"/>
            </a:xfrm>
            <a:prstGeom prst="triangle">
              <a:avLst>
                <a:gd fmla="val 42566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/>
          <p:nvPr/>
        </p:nvSpPr>
        <p:spPr>
          <a:xfrm>
            <a:off x="753000" y="940425"/>
            <a:ext cx="76380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Throughout the study today, you will be asked to complete a </a:t>
            </a:r>
            <a:r>
              <a:rPr lang="en"/>
              <a:t>series</a:t>
            </a:r>
            <a:r>
              <a:rPr lang="en"/>
              <a:t> of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mental math calculations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instance, you will may be asked to find the answer to the following math problem: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will be asked to solve this </a:t>
            </a:r>
            <a:r>
              <a:rPr lang="en"/>
              <a:t>math problem</a:t>
            </a:r>
            <a:r>
              <a:rPr lang="en"/>
              <a:t> without the use of a calculator or any other electronic device. That is, you will have to do the math </a:t>
            </a:r>
            <a:r>
              <a:rPr b="1" lang="en"/>
              <a:t>in your head</a:t>
            </a:r>
            <a:r>
              <a:rPr lang="en"/>
              <a:t>. </a:t>
            </a:r>
            <a:endParaRPr/>
          </a:p>
        </p:txBody>
      </p:sp>
      <p:grpSp>
        <p:nvGrpSpPr>
          <p:cNvPr id="164" name="Google Shape;164;p20"/>
          <p:cNvGrpSpPr/>
          <p:nvPr/>
        </p:nvGrpSpPr>
        <p:grpSpPr>
          <a:xfrm>
            <a:off x="5029204" y="4296971"/>
            <a:ext cx="626175" cy="634566"/>
            <a:chOff x="6047575" y="3302850"/>
            <a:chExt cx="925200" cy="917400"/>
          </a:xfrm>
        </p:grpSpPr>
        <p:sp>
          <p:nvSpPr>
            <p:cNvPr id="165" name="Google Shape;165;p20"/>
            <p:cNvSpPr/>
            <p:nvPr/>
          </p:nvSpPr>
          <p:spPr>
            <a:xfrm>
              <a:off x="6047575" y="3302850"/>
              <a:ext cx="925200" cy="917400"/>
            </a:xfrm>
            <a:prstGeom prst="bevel">
              <a:avLst>
                <a:gd fmla="val 125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0"/>
            <p:cNvSpPr/>
            <p:nvPr/>
          </p:nvSpPr>
          <p:spPr>
            <a:xfrm rot="5396146">
              <a:off x="6376379" y="3631506"/>
              <a:ext cx="267600" cy="260100"/>
            </a:xfrm>
            <a:prstGeom prst="triangle">
              <a:avLst>
                <a:gd fmla="val 42566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167" name="Google Shape;167;p20"/>
          <p:cNvGrpSpPr/>
          <p:nvPr/>
        </p:nvGrpSpPr>
        <p:grpSpPr>
          <a:xfrm>
            <a:off x="3488627" y="4296971"/>
            <a:ext cx="626175" cy="634566"/>
            <a:chOff x="6047575" y="3302850"/>
            <a:chExt cx="925200" cy="917400"/>
          </a:xfrm>
        </p:grpSpPr>
        <p:sp>
          <p:nvSpPr>
            <p:cNvPr id="168" name="Google Shape;168;p20"/>
            <p:cNvSpPr/>
            <p:nvPr/>
          </p:nvSpPr>
          <p:spPr>
            <a:xfrm>
              <a:off x="6047575" y="3302850"/>
              <a:ext cx="925200" cy="917400"/>
            </a:xfrm>
            <a:prstGeom prst="bevel">
              <a:avLst>
                <a:gd fmla="val 125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0"/>
            <p:cNvSpPr/>
            <p:nvPr/>
          </p:nvSpPr>
          <p:spPr>
            <a:xfrm rot="-5403854">
              <a:off x="6376379" y="3631506"/>
              <a:ext cx="267600" cy="260100"/>
            </a:xfrm>
            <a:prstGeom prst="triangle">
              <a:avLst>
                <a:gd fmla="val 42566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170" name="Google Shape;170;p20"/>
          <p:cNvSpPr/>
          <p:nvPr/>
        </p:nvSpPr>
        <p:spPr>
          <a:xfrm>
            <a:off x="3830400" y="2117800"/>
            <a:ext cx="1483200" cy="237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2 + 3 - 5 + 6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/>
          <p:nvPr/>
        </p:nvSpPr>
        <p:spPr>
          <a:xfrm>
            <a:off x="753000" y="940425"/>
            <a:ext cx="76380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/>
              <a:t>math problem like this will be presented on the screen for some time.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Afterwards, three options will appear on the screen.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job will be to select the option that corresponds to the answer to the math problem. Here, the answer would be </a:t>
            </a:r>
            <a:r>
              <a:rPr b="1" lang="en"/>
              <a:t>6</a:t>
            </a:r>
            <a:r>
              <a:rPr lang="en"/>
              <a:t>, because 2+3-5+6 = 6.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select an option, press the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b="1" lang="en"/>
              <a:t>Q </a:t>
            </a:r>
            <a:r>
              <a:rPr lang="en"/>
              <a:t>key for the first option, the </a:t>
            </a:r>
            <a:r>
              <a:rPr b="1" lang="en"/>
              <a:t>W </a:t>
            </a:r>
            <a:r>
              <a:rPr lang="en"/>
              <a:t>key for the second option, or the </a:t>
            </a:r>
            <a:r>
              <a:rPr b="1" lang="en"/>
              <a:t>E </a:t>
            </a:r>
            <a:r>
              <a:rPr lang="en"/>
              <a:t>key for the third option.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6" name="Google Shape;176;p21"/>
          <p:cNvGrpSpPr/>
          <p:nvPr/>
        </p:nvGrpSpPr>
        <p:grpSpPr>
          <a:xfrm>
            <a:off x="5029204" y="4296971"/>
            <a:ext cx="626175" cy="634566"/>
            <a:chOff x="6047575" y="3302850"/>
            <a:chExt cx="925200" cy="917400"/>
          </a:xfrm>
        </p:grpSpPr>
        <p:sp>
          <p:nvSpPr>
            <p:cNvPr id="177" name="Google Shape;177;p21"/>
            <p:cNvSpPr/>
            <p:nvPr/>
          </p:nvSpPr>
          <p:spPr>
            <a:xfrm>
              <a:off x="6047575" y="3302850"/>
              <a:ext cx="925200" cy="917400"/>
            </a:xfrm>
            <a:prstGeom prst="bevel">
              <a:avLst>
                <a:gd fmla="val 125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1"/>
            <p:cNvSpPr/>
            <p:nvPr/>
          </p:nvSpPr>
          <p:spPr>
            <a:xfrm rot="5396146">
              <a:off x="6376379" y="3631506"/>
              <a:ext cx="267600" cy="260100"/>
            </a:xfrm>
            <a:prstGeom prst="triangle">
              <a:avLst>
                <a:gd fmla="val 42566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179" name="Google Shape;179;p21"/>
          <p:cNvGrpSpPr/>
          <p:nvPr/>
        </p:nvGrpSpPr>
        <p:grpSpPr>
          <a:xfrm>
            <a:off x="3488627" y="4296971"/>
            <a:ext cx="626175" cy="634566"/>
            <a:chOff x="6047575" y="3302850"/>
            <a:chExt cx="925200" cy="917400"/>
          </a:xfrm>
        </p:grpSpPr>
        <p:sp>
          <p:nvSpPr>
            <p:cNvPr id="180" name="Google Shape;180;p21"/>
            <p:cNvSpPr/>
            <p:nvPr/>
          </p:nvSpPr>
          <p:spPr>
            <a:xfrm>
              <a:off x="6047575" y="3302850"/>
              <a:ext cx="925200" cy="917400"/>
            </a:xfrm>
            <a:prstGeom prst="bevel">
              <a:avLst>
                <a:gd fmla="val 125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1"/>
            <p:cNvSpPr/>
            <p:nvPr/>
          </p:nvSpPr>
          <p:spPr>
            <a:xfrm rot="-5403854">
              <a:off x="6376379" y="3631506"/>
              <a:ext cx="267600" cy="260100"/>
            </a:xfrm>
            <a:prstGeom prst="triangle">
              <a:avLst>
                <a:gd fmla="val 42566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182" name="Google Shape;182;p21"/>
          <p:cNvSpPr/>
          <p:nvPr/>
        </p:nvSpPr>
        <p:spPr>
          <a:xfrm>
            <a:off x="3830400" y="1406800"/>
            <a:ext cx="1483200" cy="237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2 + 3 - 5 + 6</a:t>
            </a:r>
            <a:endParaRPr/>
          </a:p>
        </p:txBody>
      </p:sp>
      <p:sp>
        <p:nvSpPr>
          <p:cNvPr id="183" name="Google Shape;183;p21"/>
          <p:cNvSpPr/>
          <p:nvPr/>
        </p:nvSpPr>
        <p:spPr>
          <a:xfrm>
            <a:off x="3830400" y="2297225"/>
            <a:ext cx="1483200" cy="237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</a:t>
            </a:r>
            <a:r>
              <a:rPr b="1" lang="en" sz="1800"/>
              <a:t>       </a:t>
            </a:r>
            <a:r>
              <a:rPr b="1" lang="en" sz="1800"/>
              <a:t>4</a:t>
            </a:r>
            <a:r>
              <a:rPr b="1" lang="en" sz="1800">
                <a:solidFill>
                  <a:schemeClr val="dk1"/>
                </a:solidFill>
              </a:rPr>
              <a:t>       6</a:t>
            </a:r>
            <a:endParaRPr b="1" sz="1800"/>
          </a:p>
        </p:txBody>
      </p:sp>
      <p:grpSp>
        <p:nvGrpSpPr>
          <p:cNvPr id="184" name="Google Shape;184;p21"/>
          <p:cNvGrpSpPr/>
          <p:nvPr/>
        </p:nvGrpSpPr>
        <p:grpSpPr>
          <a:xfrm>
            <a:off x="3853000" y="2530800"/>
            <a:ext cx="237000" cy="292500"/>
            <a:chOff x="3853000" y="2530800"/>
            <a:chExt cx="237000" cy="292500"/>
          </a:xfrm>
        </p:grpSpPr>
        <p:sp>
          <p:nvSpPr>
            <p:cNvPr id="185" name="Google Shape;185;p21"/>
            <p:cNvSpPr/>
            <p:nvPr/>
          </p:nvSpPr>
          <p:spPr>
            <a:xfrm>
              <a:off x="3878950" y="2568900"/>
              <a:ext cx="200400" cy="216300"/>
            </a:xfrm>
            <a:prstGeom prst="bevel">
              <a:avLst>
                <a:gd fmla="val 125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1"/>
            <p:cNvSpPr txBox="1"/>
            <p:nvPr/>
          </p:nvSpPr>
          <p:spPr>
            <a:xfrm>
              <a:off x="3853000" y="2530800"/>
              <a:ext cx="2370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Q</a:t>
              </a:r>
              <a:endParaRPr sz="700"/>
            </a:p>
          </p:txBody>
        </p:sp>
      </p:grpSp>
      <p:grpSp>
        <p:nvGrpSpPr>
          <p:cNvPr id="187" name="Google Shape;187;p21"/>
          <p:cNvGrpSpPr/>
          <p:nvPr/>
        </p:nvGrpSpPr>
        <p:grpSpPr>
          <a:xfrm>
            <a:off x="4438200" y="2530800"/>
            <a:ext cx="237000" cy="292500"/>
            <a:chOff x="3853000" y="2530800"/>
            <a:chExt cx="237000" cy="292500"/>
          </a:xfrm>
        </p:grpSpPr>
        <p:sp>
          <p:nvSpPr>
            <p:cNvPr id="188" name="Google Shape;188;p21"/>
            <p:cNvSpPr/>
            <p:nvPr/>
          </p:nvSpPr>
          <p:spPr>
            <a:xfrm>
              <a:off x="3878950" y="2568900"/>
              <a:ext cx="200400" cy="216300"/>
            </a:xfrm>
            <a:prstGeom prst="bevel">
              <a:avLst>
                <a:gd fmla="val 125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1"/>
            <p:cNvSpPr txBox="1"/>
            <p:nvPr/>
          </p:nvSpPr>
          <p:spPr>
            <a:xfrm>
              <a:off x="3853000" y="2530800"/>
              <a:ext cx="2370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W</a:t>
              </a:r>
              <a:endParaRPr sz="700"/>
            </a:p>
          </p:txBody>
        </p:sp>
      </p:grpSp>
      <p:grpSp>
        <p:nvGrpSpPr>
          <p:cNvPr id="190" name="Google Shape;190;p21"/>
          <p:cNvGrpSpPr/>
          <p:nvPr/>
        </p:nvGrpSpPr>
        <p:grpSpPr>
          <a:xfrm>
            <a:off x="5023400" y="2530800"/>
            <a:ext cx="237000" cy="292500"/>
            <a:chOff x="3853000" y="2530800"/>
            <a:chExt cx="237000" cy="292500"/>
          </a:xfrm>
        </p:grpSpPr>
        <p:sp>
          <p:nvSpPr>
            <p:cNvPr id="191" name="Google Shape;191;p21"/>
            <p:cNvSpPr/>
            <p:nvPr/>
          </p:nvSpPr>
          <p:spPr>
            <a:xfrm>
              <a:off x="3878950" y="2568900"/>
              <a:ext cx="200400" cy="216300"/>
            </a:xfrm>
            <a:prstGeom prst="bevel">
              <a:avLst>
                <a:gd fmla="val 125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1"/>
            <p:cNvSpPr txBox="1"/>
            <p:nvPr/>
          </p:nvSpPr>
          <p:spPr>
            <a:xfrm>
              <a:off x="3853000" y="2530800"/>
              <a:ext cx="2370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E</a:t>
              </a:r>
              <a:endParaRPr sz="7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