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44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CBB34-1F17-464D-BD6F-7E997A8F68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7AD6-3C24-174D-8B00-FECC2D60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31b4c2d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31b4c2d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31b4c2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31b4c2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39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26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9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00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4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E079-B316-504A-9967-4198EE9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60F16-6C4A-3B46-8619-A5E33B3D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546C-3FFF-7145-8823-4A35D46C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88C9-E13E-D747-AA83-3B9C45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37B6-049B-9342-A639-107A132C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0B96-F7BC-684F-81A3-99AB14CC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ACF8-D338-3E47-848C-0C710119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B56F-6A4C-AC47-9C28-C38A0D24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FEB1-10D6-2441-B0E1-FD17C4B6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14F7-B4BC-5849-B663-8C9FE5BE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FD1BD-9B0E-7D45-87E5-9633E4B5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D4664-DF4B-2A4D-A5D8-4743FBB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36ED-FB0A-CF43-9327-4317DBD3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47D7-277E-C145-9433-2C0F6880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84BC-AA5F-ED41-AA98-7917E02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B1C-943A-C949-97B6-BC06B61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AF34-515E-5844-9825-EC8C1C72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AF9D-F939-614A-9FC6-87C4220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6AF6-6E33-A048-A824-EDB5AB2B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A0C1-1616-B54F-80D5-D11FE7EE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C761-768A-FE48-8CE2-EA820A2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CFD4-3368-4445-89B4-D72D8378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A4C8-D0E5-DC4C-8279-5C0A1BC3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814D-3EB7-1D46-BE73-5A421B36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C5A7-CDDA-EF42-A86E-9871DF9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41D4-E3E6-E649-94F4-C2172EAD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0CEC-F707-5745-A28D-D4DE5E9B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7CE1-198B-734A-AA41-FA03B79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C2CA-2155-1C44-ABA2-2B1D270E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D418-D287-B740-B453-2C8FF721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BDD-6B77-D040-A618-AFAD501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425-86A2-4B49-B1B5-716A4196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D1F5-77E6-4545-B297-F4EAF75B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F0E5-AE75-3C48-B1FC-869716DC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0E08-C386-3145-B188-1FB01A58D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AA7-6760-914E-87C2-6BD62635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291B-AF9D-D041-8464-0BF25E68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E78F-3ADE-494A-A3F4-4424DB7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41E1-B147-E24D-A78E-E3343E43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57CE-01AE-E948-B69C-9F18F6E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E0F8-A414-4E43-A515-99F75FE0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CE19-E7F0-E64B-9A13-8A6F778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92A3B-5A76-7B4A-8379-6EC10D64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97A5C-0F40-AE4C-96F5-98A82C29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D217D-B12A-314A-B81C-A94D45E2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9279-3C8B-B648-BCFF-AE5B297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8FA-2270-5949-A2EC-FE2AD58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BC59-D1B6-F942-93AE-7DC3EB1E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AAAB-AB2A-FC44-9CA2-23715B0B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D453-70D3-E345-9D76-685B5238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B4AB-E0D3-EF4C-AC4A-E6DAAACB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99D6-5795-B84B-968D-F8F3476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F1C-89B2-E242-A4F3-7B8D2E4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A6583-6A4C-BF4F-AFA5-ECFB44E7E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67592-1BFD-6C4C-9C78-0BA24AE7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A306E-2D8A-2346-BA67-41D8E132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7C26-7D18-F043-B983-150B71A7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AEC2-BDC4-EB46-9F5D-E701A068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0F355-7494-E44B-8982-C3BB2A04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D02B-635D-CD41-B8BD-94282F5D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002C-6E87-F448-A6E5-06E0890C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CC6E-2D3E-8844-BB9A-96DF1A38A33F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BF53-1119-4C46-81FD-A673C97C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2CD0-F8E2-0D49-A3E7-A33FD77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830317"/>
            <a:ext cx="11311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Welcome to this study!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271731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1004000" y="1253901"/>
            <a:ext cx="101840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For a slightly harder math problem, the bar would be higher. </a:t>
            </a:r>
            <a:endParaRPr sz="2400" dirty="0"/>
          </a:p>
          <a:p>
            <a:pPr algn="ctr"/>
            <a:endParaRPr sz="2400" dirty="0"/>
          </a:p>
          <a:p>
            <a:pPr algn="ctr"/>
            <a:r>
              <a:rPr lang="en" sz="2400" dirty="0"/>
              <a:t>For example: </a:t>
            </a:r>
            <a:endParaRPr sz="2400" dirty="0"/>
          </a:p>
        </p:txBody>
      </p:sp>
      <p:sp>
        <p:nvSpPr>
          <p:cNvPr id="266" name="Google Shape;266;p26"/>
          <p:cNvSpPr txBox="1"/>
          <p:nvPr/>
        </p:nvSpPr>
        <p:spPr>
          <a:xfrm>
            <a:off x="5271000" y="2769834"/>
            <a:ext cx="15496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1+2-1+3</a:t>
            </a:r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CD84-6218-BA4C-BDAF-A052491D6357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C0B7F7F-F5E7-6D4B-B758-B7D2F929D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F5C5DCE-0D90-F64E-885C-5E4E11546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D766921-A4FC-A34D-A1A5-4F42E1F06B80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35" name="Google Shape;242;p25">
              <a:extLst>
                <a:ext uri="{FF2B5EF4-FFF2-40B4-BE49-F238E27FC236}">
                  <a16:creationId xmlns:a16="http://schemas.microsoft.com/office/drawing/2014/main" id="{458277D6-81BE-414D-909D-0DF22F0EFBD2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6" name="Google Shape;243;p25">
              <a:extLst>
                <a:ext uri="{FF2B5EF4-FFF2-40B4-BE49-F238E27FC236}">
                  <a16:creationId xmlns:a16="http://schemas.microsoft.com/office/drawing/2014/main" id="{1EBE2C19-9985-FE43-9528-CB1634E6BC37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244;p25">
              <a:extLst>
                <a:ext uri="{FF2B5EF4-FFF2-40B4-BE49-F238E27FC236}">
                  <a16:creationId xmlns:a16="http://schemas.microsoft.com/office/drawing/2014/main" id="{838D037F-D37E-FD4E-BC30-5002139518F2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245;p25">
              <a:extLst>
                <a:ext uri="{FF2B5EF4-FFF2-40B4-BE49-F238E27FC236}">
                  <a16:creationId xmlns:a16="http://schemas.microsoft.com/office/drawing/2014/main" id="{DCD0F02A-8C89-7645-A730-42BDE8F67100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46;p25">
              <a:extLst>
                <a:ext uri="{FF2B5EF4-FFF2-40B4-BE49-F238E27FC236}">
                  <a16:creationId xmlns:a16="http://schemas.microsoft.com/office/drawing/2014/main" id="{07D5AB45-B7CD-E54B-AE25-78DAB54A66B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247;p25">
              <a:extLst>
                <a:ext uri="{FF2B5EF4-FFF2-40B4-BE49-F238E27FC236}">
                  <a16:creationId xmlns:a16="http://schemas.microsoft.com/office/drawing/2014/main" id="{33740095-C648-A545-AF9C-3425DB19BE2E}"/>
                </a:ext>
              </a:extLst>
            </p:cNvPr>
            <p:cNvSpPr/>
            <p:nvPr/>
          </p:nvSpPr>
          <p:spPr>
            <a:xfrm>
              <a:off x="5759600" y="4371555"/>
              <a:ext cx="572400" cy="644078"/>
            </a:xfrm>
            <a:prstGeom prst="flowChartAlternateProcess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253900"/>
            <a:ext cx="1018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And so on for even harder calculations.</a:t>
            </a:r>
            <a:endParaRPr sz="2400"/>
          </a:p>
        </p:txBody>
      </p:sp>
      <p:sp>
        <p:nvSpPr>
          <p:cNvPr id="278" name="Google Shape;278;p27"/>
          <p:cNvSpPr/>
          <p:nvPr/>
        </p:nvSpPr>
        <p:spPr>
          <a:xfrm>
            <a:off x="4560951" y="3395167"/>
            <a:ext cx="713200" cy="1682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79" name="Google Shape;279;p27"/>
          <p:cNvCxnSpPr/>
          <p:nvPr/>
        </p:nvCxnSpPr>
        <p:spPr>
          <a:xfrm rot="10800000">
            <a:off x="5214251" y="480802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7"/>
          <p:cNvCxnSpPr/>
          <p:nvPr/>
        </p:nvCxnSpPr>
        <p:spPr>
          <a:xfrm rot="10800000">
            <a:off x="5214251" y="4371555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7"/>
          <p:cNvCxnSpPr/>
          <p:nvPr/>
        </p:nvCxnSpPr>
        <p:spPr>
          <a:xfrm rot="10800000">
            <a:off x="5214251" y="39561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7"/>
          <p:cNvCxnSpPr/>
          <p:nvPr/>
        </p:nvCxnSpPr>
        <p:spPr>
          <a:xfrm rot="10800000">
            <a:off x="5214251" y="35354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7"/>
          <p:cNvSpPr/>
          <p:nvPr/>
        </p:nvSpPr>
        <p:spPr>
          <a:xfrm>
            <a:off x="4642000" y="3956100"/>
            <a:ext cx="572400" cy="10596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27"/>
          <p:cNvSpPr/>
          <p:nvPr/>
        </p:nvSpPr>
        <p:spPr>
          <a:xfrm>
            <a:off x="6996651" y="3395167"/>
            <a:ext cx="713200" cy="1682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85" name="Google Shape;285;p27"/>
          <p:cNvCxnSpPr/>
          <p:nvPr/>
        </p:nvCxnSpPr>
        <p:spPr>
          <a:xfrm rot="10800000">
            <a:off x="7649951" y="480802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7"/>
          <p:cNvCxnSpPr/>
          <p:nvPr/>
        </p:nvCxnSpPr>
        <p:spPr>
          <a:xfrm rot="10800000">
            <a:off x="7649951" y="4371555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7649951" y="39561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7649951" y="35354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7"/>
          <p:cNvSpPr/>
          <p:nvPr/>
        </p:nvSpPr>
        <p:spPr>
          <a:xfrm>
            <a:off x="7077700" y="3535400"/>
            <a:ext cx="572400" cy="14800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27"/>
          <p:cNvSpPr txBox="1"/>
          <p:nvPr/>
        </p:nvSpPr>
        <p:spPr>
          <a:xfrm>
            <a:off x="4077256" y="2761747"/>
            <a:ext cx="174841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2 + 2 - 1 + 4</a:t>
            </a:r>
            <a:endParaRPr sz="2400"/>
          </a:p>
        </p:txBody>
      </p:sp>
      <p:sp>
        <p:nvSpPr>
          <p:cNvPr id="291" name="Google Shape;291;p27"/>
          <p:cNvSpPr txBox="1"/>
          <p:nvPr/>
        </p:nvSpPr>
        <p:spPr>
          <a:xfrm>
            <a:off x="6512956" y="2761747"/>
            <a:ext cx="174841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2 + 3 - 5 + 6</a:t>
            </a:r>
            <a:endParaRPr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253900"/>
            <a:ext cx="10184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The </a:t>
            </a:r>
            <a:r>
              <a:rPr lang="en" sz="2400" b="1" dirty="0" err="1"/>
              <a:t>colour</a:t>
            </a:r>
            <a:r>
              <a:rPr lang="en" sz="2400" dirty="0"/>
              <a:t> of the bar also matters. It tells you how many points you can win if you get the answer right. </a:t>
            </a:r>
          </a:p>
          <a:p>
            <a:pPr algn="ctr"/>
            <a:endParaRPr lang="en" sz="2400" dirty="0"/>
          </a:p>
          <a:p>
            <a:pPr marL="342900" indent="-342900" algn="ctr">
              <a:buClr>
                <a:schemeClr val="tx1"/>
              </a:buClr>
              <a:buFontTx/>
              <a:buChar char="-"/>
            </a:pPr>
            <a:r>
              <a:rPr lang="en" sz="2400" b="1" dirty="0">
                <a:solidFill>
                  <a:schemeClr val="accent1"/>
                </a:solidFill>
              </a:rPr>
              <a:t>Blue</a:t>
            </a:r>
            <a:r>
              <a:rPr lang="en" sz="2400" b="1" dirty="0"/>
              <a:t> </a:t>
            </a:r>
            <a:r>
              <a:rPr lang="en" sz="2400" dirty="0"/>
              <a:t>bars</a:t>
            </a:r>
            <a:r>
              <a:rPr lang="en" sz="2400" b="1" dirty="0"/>
              <a:t> </a:t>
            </a:r>
            <a:r>
              <a:rPr lang="en" sz="2400" dirty="0"/>
              <a:t>mean that every time you get an answer right, you win </a:t>
            </a:r>
            <a:r>
              <a:rPr lang="en" sz="2400" b="1" dirty="0">
                <a:solidFill>
                  <a:schemeClr val="accent6"/>
                </a:solidFill>
              </a:rPr>
              <a:t>1 point</a:t>
            </a:r>
          </a:p>
          <a:p>
            <a:pPr marL="342900" indent="-342900" algn="ctr">
              <a:buClr>
                <a:schemeClr val="tx1"/>
              </a:buClr>
              <a:buFontTx/>
              <a:buChar char="-"/>
            </a:pPr>
            <a:r>
              <a:rPr lang="en" sz="2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" sz="2400" b="1" dirty="0"/>
              <a:t> </a:t>
            </a:r>
            <a:r>
              <a:rPr lang="en" sz="2400" dirty="0"/>
              <a:t>bars</a:t>
            </a:r>
            <a:r>
              <a:rPr lang="en" sz="2400" b="1" dirty="0"/>
              <a:t> </a:t>
            </a:r>
            <a:r>
              <a:rPr lang="en" sz="2400" dirty="0"/>
              <a:t>mean that every time you get an answer right, you win </a:t>
            </a:r>
            <a:r>
              <a:rPr lang="en" sz="2400" b="1" dirty="0">
                <a:solidFill>
                  <a:schemeClr val="accent6"/>
                </a:solidFill>
              </a:rPr>
              <a:t>10 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1E3E513-BE34-8848-B15D-5679AACF9DC6}"/>
              </a:ext>
            </a:extLst>
          </p:cNvPr>
          <p:cNvGrpSpPr/>
          <p:nvPr/>
        </p:nvGrpSpPr>
        <p:grpSpPr>
          <a:xfrm>
            <a:off x="4908436" y="3726080"/>
            <a:ext cx="834900" cy="1682800"/>
            <a:chOff x="5678551" y="3395167"/>
            <a:chExt cx="834900" cy="1682800"/>
          </a:xfrm>
        </p:grpSpPr>
        <p:sp>
          <p:nvSpPr>
            <p:cNvPr id="21" name="Google Shape;242;p25">
              <a:extLst>
                <a:ext uri="{FF2B5EF4-FFF2-40B4-BE49-F238E27FC236}">
                  <a16:creationId xmlns:a16="http://schemas.microsoft.com/office/drawing/2014/main" id="{4DF29C03-C0C7-644B-A09C-81B28B70CD88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2" name="Google Shape;243;p25">
              <a:extLst>
                <a:ext uri="{FF2B5EF4-FFF2-40B4-BE49-F238E27FC236}">
                  <a16:creationId xmlns:a16="http://schemas.microsoft.com/office/drawing/2014/main" id="{A42691ED-F6AA-1841-957F-F65DAD7533C3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44;p25">
              <a:extLst>
                <a:ext uri="{FF2B5EF4-FFF2-40B4-BE49-F238E27FC236}">
                  <a16:creationId xmlns:a16="http://schemas.microsoft.com/office/drawing/2014/main" id="{C0E48BFD-632E-A741-876A-49E078CE7213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45;p25">
              <a:extLst>
                <a:ext uri="{FF2B5EF4-FFF2-40B4-BE49-F238E27FC236}">
                  <a16:creationId xmlns:a16="http://schemas.microsoft.com/office/drawing/2014/main" id="{9DFFAD0D-1593-1142-AA50-0E74A14901E4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46;p25">
              <a:extLst>
                <a:ext uri="{FF2B5EF4-FFF2-40B4-BE49-F238E27FC236}">
                  <a16:creationId xmlns:a16="http://schemas.microsoft.com/office/drawing/2014/main" id="{BB22603B-3171-644A-A876-522ADE41543B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47;p25">
              <a:extLst>
                <a:ext uri="{FF2B5EF4-FFF2-40B4-BE49-F238E27FC236}">
                  <a16:creationId xmlns:a16="http://schemas.microsoft.com/office/drawing/2014/main" id="{4F625BF4-7F6C-524B-B40D-82189DAC02B4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1E3BFC-DB44-AD44-A09B-6C070836F3E1}"/>
              </a:ext>
            </a:extLst>
          </p:cNvPr>
          <p:cNvGrpSpPr/>
          <p:nvPr/>
        </p:nvGrpSpPr>
        <p:grpSpPr>
          <a:xfrm>
            <a:off x="6469686" y="3726080"/>
            <a:ext cx="834900" cy="1682800"/>
            <a:chOff x="5678551" y="3395167"/>
            <a:chExt cx="834900" cy="1682800"/>
          </a:xfrm>
        </p:grpSpPr>
        <p:sp>
          <p:nvSpPr>
            <p:cNvPr id="31" name="Google Shape;242;p25">
              <a:extLst>
                <a:ext uri="{FF2B5EF4-FFF2-40B4-BE49-F238E27FC236}">
                  <a16:creationId xmlns:a16="http://schemas.microsoft.com/office/drawing/2014/main" id="{497D1136-74B9-A346-A62B-A05F9869FA11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2" name="Google Shape;243;p25">
              <a:extLst>
                <a:ext uri="{FF2B5EF4-FFF2-40B4-BE49-F238E27FC236}">
                  <a16:creationId xmlns:a16="http://schemas.microsoft.com/office/drawing/2014/main" id="{12A75A0A-90D4-5740-ADF3-1223450086B1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244;p25">
              <a:extLst>
                <a:ext uri="{FF2B5EF4-FFF2-40B4-BE49-F238E27FC236}">
                  <a16:creationId xmlns:a16="http://schemas.microsoft.com/office/drawing/2014/main" id="{A47E59C4-E235-9245-96E8-B7A21DB62AD7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245;p25">
              <a:extLst>
                <a:ext uri="{FF2B5EF4-FFF2-40B4-BE49-F238E27FC236}">
                  <a16:creationId xmlns:a16="http://schemas.microsoft.com/office/drawing/2014/main" id="{636FAE98-80C9-8E47-9F6E-EF6240D8854A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246;p25">
              <a:extLst>
                <a:ext uri="{FF2B5EF4-FFF2-40B4-BE49-F238E27FC236}">
                  <a16:creationId xmlns:a16="http://schemas.microsoft.com/office/drawing/2014/main" id="{B9BD4838-B699-E14D-8510-F801D4C72DE2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247;p25">
              <a:extLst>
                <a:ext uri="{FF2B5EF4-FFF2-40B4-BE49-F238E27FC236}">
                  <a16:creationId xmlns:a16="http://schemas.microsoft.com/office/drawing/2014/main" id="{C8CBCC14-6DBB-BF4B-857A-035874E4F89C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B6F85A-1269-824A-877B-B30414A98F39}"/>
              </a:ext>
            </a:extLst>
          </p:cNvPr>
          <p:cNvSpPr txBox="1"/>
          <p:nvPr/>
        </p:nvSpPr>
        <p:spPr>
          <a:xfrm>
            <a:off x="4804739" y="3365275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2C3A57-9623-CB43-8AF6-0720E8E7DE61}"/>
              </a:ext>
            </a:extLst>
          </p:cNvPr>
          <p:cNvSpPr txBox="1"/>
          <p:nvPr/>
        </p:nvSpPr>
        <p:spPr>
          <a:xfrm>
            <a:off x="6331893" y="335793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25351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117809"/>
            <a:ext cx="101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Overall then, there are </a:t>
            </a:r>
            <a:r>
              <a:rPr lang="en" sz="2400" b="1" dirty="0"/>
              <a:t>8 </a:t>
            </a:r>
            <a:r>
              <a:rPr lang="en" sz="2400" dirty="0"/>
              <a:t>bars that could show up before you have to solve a math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7EA026F-CDA2-5841-9B55-095CF0E3DA1B}"/>
              </a:ext>
            </a:extLst>
          </p:cNvPr>
          <p:cNvGrpSpPr/>
          <p:nvPr/>
        </p:nvGrpSpPr>
        <p:grpSpPr>
          <a:xfrm>
            <a:off x="4589618" y="2622337"/>
            <a:ext cx="551106" cy="1189159"/>
            <a:chOff x="5678551" y="3395167"/>
            <a:chExt cx="834900" cy="1682800"/>
          </a:xfrm>
        </p:grpSpPr>
        <p:sp>
          <p:nvSpPr>
            <p:cNvPr id="39" name="Google Shape;242;p25">
              <a:extLst>
                <a:ext uri="{FF2B5EF4-FFF2-40B4-BE49-F238E27FC236}">
                  <a16:creationId xmlns:a16="http://schemas.microsoft.com/office/drawing/2014/main" id="{86BA12CB-ECFF-A44D-924F-74DEDCA9CFB5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0" name="Google Shape;243;p25">
              <a:extLst>
                <a:ext uri="{FF2B5EF4-FFF2-40B4-BE49-F238E27FC236}">
                  <a16:creationId xmlns:a16="http://schemas.microsoft.com/office/drawing/2014/main" id="{3B7F4C97-06EE-444F-B624-53205E0F913C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244;p25">
              <a:extLst>
                <a:ext uri="{FF2B5EF4-FFF2-40B4-BE49-F238E27FC236}">
                  <a16:creationId xmlns:a16="http://schemas.microsoft.com/office/drawing/2014/main" id="{10425973-17E1-F741-A0EF-2FD3B9A2266F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245;p25">
              <a:extLst>
                <a:ext uri="{FF2B5EF4-FFF2-40B4-BE49-F238E27FC236}">
                  <a16:creationId xmlns:a16="http://schemas.microsoft.com/office/drawing/2014/main" id="{373A4DFA-F807-3348-959A-080E453655FF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246;p25">
              <a:extLst>
                <a:ext uri="{FF2B5EF4-FFF2-40B4-BE49-F238E27FC236}">
                  <a16:creationId xmlns:a16="http://schemas.microsoft.com/office/drawing/2014/main" id="{9A4D63F2-95FE-EC45-B71C-DFA9F834FD57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247;p25">
              <a:extLst>
                <a:ext uri="{FF2B5EF4-FFF2-40B4-BE49-F238E27FC236}">
                  <a16:creationId xmlns:a16="http://schemas.microsoft.com/office/drawing/2014/main" id="{DDE617BB-640C-354F-9E14-6CD2CC08050C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40AF8D-9D1C-DE44-A5F1-F8B1CC1346F4}"/>
              </a:ext>
            </a:extLst>
          </p:cNvPr>
          <p:cNvGrpSpPr/>
          <p:nvPr/>
        </p:nvGrpSpPr>
        <p:grpSpPr>
          <a:xfrm>
            <a:off x="4589618" y="4072180"/>
            <a:ext cx="551106" cy="1189159"/>
            <a:chOff x="5678551" y="3395167"/>
            <a:chExt cx="834900" cy="1682800"/>
          </a:xfrm>
        </p:grpSpPr>
        <p:sp>
          <p:nvSpPr>
            <p:cNvPr id="46" name="Google Shape;242;p25">
              <a:extLst>
                <a:ext uri="{FF2B5EF4-FFF2-40B4-BE49-F238E27FC236}">
                  <a16:creationId xmlns:a16="http://schemas.microsoft.com/office/drawing/2014/main" id="{72DDA728-E5A1-064E-8C7A-A9414976BF9E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7" name="Google Shape;243;p25">
              <a:extLst>
                <a:ext uri="{FF2B5EF4-FFF2-40B4-BE49-F238E27FC236}">
                  <a16:creationId xmlns:a16="http://schemas.microsoft.com/office/drawing/2014/main" id="{0E1A1ED1-D59B-474E-A94E-C1A14E3CFBE3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244;p25">
              <a:extLst>
                <a:ext uri="{FF2B5EF4-FFF2-40B4-BE49-F238E27FC236}">
                  <a16:creationId xmlns:a16="http://schemas.microsoft.com/office/drawing/2014/main" id="{F0774730-2DB1-7C4A-8C5A-AE838CF3D170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245;p25">
              <a:extLst>
                <a:ext uri="{FF2B5EF4-FFF2-40B4-BE49-F238E27FC236}">
                  <a16:creationId xmlns:a16="http://schemas.microsoft.com/office/drawing/2014/main" id="{4DBF55E5-BAC4-1A4B-BF70-D370A5DDCE51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246;p25">
              <a:extLst>
                <a:ext uri="{FF2B5EF4-FFF2-40B4-BE49-F238E27FC236}">
                  <a16:creationId xmlns:a16="http://schemas.microsoft.com/office/drawing/2014/main" id="{080A73D3-1072-9A43-9917-6F2426C5F08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247;p25">
              <a:extLst>
                <a:ext uri="{FF2B5EF4-FFF2-40B4-BE49-F238E27FC236}">
                  <a16:creationId xmlns:a16="http://schemas.microsoft.com/office/drawing/2014/main" id="{63481C94-7D8F-6D43-B113-19B6A9CCFD1D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538E9-065A-C643-AD84-F2373F45349B}"/>
              </a:ext>
            </a:extLst>
          </p:cNvPr>
          <p:cNvGrpSpPr/>
          <p:nvPr/>
        </p:nvGrpSpPr>
        <p:grpSpPr>
          <a:xfrm>
            <a:off x="5452183" y="2622337"/>
            <a:ext cx="551106" cy="1189159"/>
            <a:chOff x="5678551" y="3395167"/>
            <a:chExt cx="834900" cy="1682800"/>
          </a:xfrm>
        </p:grpSpPr>
        <p:sp>
          <p:nvSpPr>
            <p:cNvPr id="53" name="Google Shape;242;p25">
              <a:extLst>
                <a:ext uri="{FF2B5EF4-FFF2-40B4-BE49-F238E27FC236}">
                  <a16:creationId xmlns:a16="http://schemas.microsoft.com/office/drawing/2014/main" id="{A80E5745-32DD-7847-A46E-1281E42AE150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54" name="Google Shape;243;p25">
              <a:extLst>
                <a:ext uri="{FF2B5EF4-FFF2-40B4-BE49-F238E27FC236}">
                  <a16:creationId xmlns:a16="http://schemas.microsoft.com/office/drawing/2014/main" id="{D114371F-5D2C-284E-BF10-D55DE153DA12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244;p25">
              <a:extLst>
                <a:ext uri="{FF2B5EF4-FFF2-40B4-BE49-F238E27FC236}">
                  <a16:creationId xmlns:a16="http://schemas.microsoft.com/office/drawing/2014/main" id="{3422A4C1-46C6-554A-8D69-14F82B758A75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245;p25">
              <a:extLst>
                <a:ext uri="{FF2B5EF4-FFF2-40B4-BE49-F238E27FC236}">
                  <a16:creationId xmlns:a16="http://schemas.microsoft.com/office/drawing/2014/main" id="{ECECDDA7-4749-854D-AFD5-636BB3515C4A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246;p25">
              <a:extLst>
                <a:ext uri="{FF2B5EF4-FFF2-40B4-BE49-F238E27FC236}">
                  <a16:creationId xmlns:a16="http://schemas.microsoft.com/office/drawing/2014/main" id="{9BC587A4-6F2C-3A4B-A4A2-D590EB324DAF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247;p25">
              <a:extLst>
                <a:ext uri="{FF2B5EF4-FFF2-40B4-BE49-F238E27FC236}">
                  <a16:creationId xmlns:a16="http://schemas.microsoft.com/office/drawing/2014/main" id="{55DFC953-446A-A248-A04D-17DA9D765E28}"/>
                </a:ext>
              </a:extLst>
            </p:cNvPr>
            <p:cNvSpPr/>
            <p:nvPr/>
          </p:nvSpPr>
          <p:spPr>
            <a:xfrm>
              <a:off x="5759600" y="4371543"/>
              <a:ext cx="572399" cy="644091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669EF8-5B31-1E4F-9435-7EF161D40609}"/>
              </a:ext>
            </a:extLst>
          </p:cNvPr>
          <p:cNvGrpSpPr/>
          <p:nvPr/>
        </p:nvGrpSpPr>
        <p:grpSpPr>
          <a:xfrm>
            <a:off x="5452183" y="4072180"/>
            <a:ext cx="551106" cy="1189159"/>
            <a:chOff x="5678551" y="3395167"/>
            <a:chExt cx="834900" cy="1682800"/>
          </a:xfrm>
        </p:grpSpPr>
        <p:sp>
          <p:nvSpPr>
            <p:cNvPr id="60" name="Google Shape;242;p25">
              <a:extLst>
                <a:ext uri="{FF2B5EF4-FFF2-40B4-BE49-F238E27FC236}">
                  <a16:creationId xmlns:a16="http://schemas.microsoft.com/office/drawing/2014/main" id="{E264369A-3EC5-D643-999F-771DD5C4F399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1" name="Google Shape;243;p25">
              <a:extLst>
                <a:ext uri="{FF2B5EF4-FFF2-40B4-BE49-F238E27FC236}">
                  <a16:creationId xmlns:a16="http://schemas.microsoft.com/office/drawing/2014/main" id="{425A69A9-31EC-C44B-AB9B-9393C30AF3E4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244;p25">
              <a:extLst>
                <a:ext uri="{FF2B5EF4-FFF2-40B4-BE49-F238E27FC236}">
                  <a16:creationId xmlns:a16="http://schemas.microsoft.com/office/drawing/2014/main" id="{4EDC3681-A891-3C47-B415-8CE1788207F2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245;p25">
              <a:extLst>
                <a:ext uri="{FF2B5EF4-FFF2-40B4-BE49-F238E27FC236}">
                  <a16:creationId xmlns:a16="http://schemas.microsoft.com/office/drawing/2014/main" id="{024C133A-4A72-4543-9843-5F8582188D69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46;p25">
              <a:extLst>
                <a:ext uri="{FF2B5EF4-FFF2-40B4-BE49-F238E27FC236}">
                  <a16:creationId xmlns:a16="http://schemas.microsoft.com/office/drawing/2014/main" id="{7D38E01B-B15B-6149-AB38-4DF7BC61C11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247;p25">
              <a:extLst>
                <a:ext uri="{FF2B5EF4-FFF2-40B4-BE49-F238E27FC236}">
                  <a16:creationId xmlns:a16="http://schemas.microsoft.com/office/drawing/2014/main" id="{055A5C8F-E571-7046-BF64-BEAB3FEACF6F}"/>
                </a:ext>
              </a:extLst>
            </p:cNvPr>
            <p:cNvSpPr/>
            <p:nvPr/>
          </p:nvSpPr>
          <p:spPr>
            <a:xfrm>
              <a:off x="5759600" y="4396291"/>
              <a:ext cx="572399" cy="619343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FD442A-B196-4441-95F3-EFDDA04BF9BE}"/>
              </a:ext>
            </a:extLst>
          </p:cNvPr>
          <p:cNvGrpSpPr/>
          <p:nvPr/>
        </p:nvGrpSpPr>
        <p:grpSpPr>
          <a:xfrm>
            <a:off x="6334242" y="2622337"/>
            <a:ext cx="551106" cy="1189159"/>
            <a:chOff x="5678551" y="3395167"/>
            <a:chExt cx="834900" cy="1682800"/>
          </a:xfrm>
        </p:grpSpPr>
        <p:sp>
          <p:nvSpPr>
            <p:cNvPr id="95" name="Google Shape;242;p25">
              <a:extLst>
                <a:ext uri="{FF2B5EF4-FFF2-40B4-BE49-F238E27FC236}">
                  <a16:creationId xmlns:a16="http://schemas.microsoft.com/office/drawing/2014/main" id="{27C18642-EBF6-D64E-A890-854BEADB30C9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96" name="Google Shape;243;p25">
              <a:extLst>
                <a:ext uri="{FF2B5EF4-FFF2-40B4-BE49-F238E27FC236}">
                  <a16:creationId xmlns:a16="http://schemas.microsoft.com/office/drawing/2014/main" id="{5B030480-C853-2C44-A2E4-E5EBEE691E5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244;p25">
              <a:extLst>
                <a:ext uri="{FF2B5EF4-FFF2-40B4-BE49-F238E27FC236}">
                  <a16:creationId xmlns:a16="http://schemas.microsoft.com/office/drawing/2014/main" id="{3239DC81-8458-DC4F-BC2D-239682D596C4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245;p25">
              <a:extLst>
                <a:ext uri="{FF2B5EF4-FFF2-40B4-BE49-F238E27FC236}">
                  <a16:creationId xmlns:a16="http://schemas.microsoft.com/office/drawing/2014/main" id="{EEE7C8B8-8F90-6C4B-BE26-4859EF756C30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246;p25">
              <a:extLst>
                <a:ext uri="{FF2B5EF4-FFF2-40B4-BE49-F238E27FC236}">
                  <a16:creationId xmlns:a16="http://schemas.microsoft.com/office/drawing/2014/main" id="{A6F4FC33-5D75-D243-9A40-75E8C7BBD4A4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247;p25">
              <a:extLst>
                <a:ext uri="{FF2B5EF4-FFF2-40B4-BE49-F238E27FC236}">
                  <a16:creationId xmlns:a16="http://schemas.microsoft.com/office/drawing/2014/main" id="{E3956B28-462B-2A4D-94CF-BF8857496717}"/>
                </a:ext>
              </a:extLst>
            </p:cNvPr>
            <p:cNvSpPr/>
            <p:nvPr/>
          </p:nvSpPr>
          <p:spPr>
            <a:xfrm>
              <a:off x="5759600" y="3969484"/>
              <a:ext cx="572399" cy="104615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134685-50B9-1341-8E82-D5909CE1ED28}"/>
              </a:ext>
            </a:extLst>
          </p:cNvPr>
          <p:cNvGrpSpPr/>
          <p:nvPr/>
        </p:nvGrpSpPr>
        <p:grpSpPr>
          <a:xfrm>
            <a:off x="6253910" y="4081637"/>
            <a:ext cx="551106" cy="1189159"/>
            <a:chOff x="5678551" y="3395167"/>
            <a:chExt cx="834900" cy="1682800"/>
          </a:xfrm>
        </p:grpSpPr>
        <p:sp>
          <p:nvSpPr>
            <p:cNvPr id="102" name="Google Shape;242;p25">
              <a:extLst>
                <a:ext uri="{FF2B5EF4-FFF2-40B4-BE49-F238E27FC236}">
                  <a16:creationId xmlns:a16="http://schemas.microsoft.com/office/drawing/2014/main" id="{D6DE18FA-FD2F-2146-BC97-85ECC538F0D2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03" name="Google Shape;243;p25">
              <a:extLst>
                <a:ext uri="{FF2B5EF4-FFF2-40B4-BE49-F238E27FC236}">
                  <a16:creationId xmlns:a16="http://schemas.microsoft.com/office/drawing/2014/main" id="{D11E17AA-5714-9140-BA1B-70B7042ABEA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244;p25">
              <a:extLst>
                <a:ext uri="{FF2B5EF4-FFF2-40B4-BE49-F238E27FC236}">
                  <a16:creationId xmlns:a16="http://schemas.microsoft.com/office/drawing/2014/main" id="{4C87EE3F-3A1C-9D42-95CE-CF3F4E23A6AD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245;p25">
              <a:extLst>
                <a:ext uri="{FF2B5EF4-FFF2-40B4-BE49-F238E27FC236}">
                  <a16:creationId xmlns:a16="http://schemas.microsoft.com/office/drawing/2014/main" id="{E780A236-84D1-0341-BEA6-74AA9AEF6CAC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246;p25">
              <a:extLst>
                <a:ext uri="{FF2B5EF4-FFF2-40B4-BE49-F238E27FC236}">
                  <a16:creationId xmlns:a16="http://schemas.microsoft.com/office/drawing/2014/main" id="{FF69D393-0D41-3145-856C-2ADE69018245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247;p25">
              <a:extLst>
                <a:ext uri="{FF2B5EF4-FFF2-40B4-BE49-F238E27FC236}">
                  <a16:creationId xmlns:a16="http://schemas.microsoft.com/office/drawing/2014/main" id="{2907F226-C692-3C40-AC51-832A10E4B061}"/>
                </a:ext>
              </a:extLst>
            </p:cNvPr>
            <p:cNvSpPr/>
            <p:nvPr/>
          </p:nvSpPr>
          <p:spPr>
            <a:xfrm>
              <a:off x="5759600" y="3942717"/>
              <a:ext cx="572399" cy="1072917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F769D4-4F61-A84A-9427-5CC4BC9F3F0F}"/>
              </a:ext>
            </a:extLst>
          </p:cNvPr>
          <p:cNvGrpSpPr/>
          <p:nvPr/>
        </p:nvGrpSpPr>
        <p:grpSpPr>
          <a:xfrm>
            <a:off x="7131610" y="2622337"/>
            <a:ext cx="551106" cy="1189159"/>
            <a:chOff x="5678551" y="3395167"/>
            <a:chExt cx="834900" cy="1682800"/>
          </a:xfrm>
        </p:grpSpPr>
        <p:sp>
          <p:nvSpPr>
            <p:cNvPr id="109" name="Google Shape;242;p25">
              <a:extLst>
                <a:ext uri="{FF2B5EF4-FFF2-40B4-BE49-F238E27FC236}">
                  <a16:creationId xmlns:a16="http://schemas.microsoft.com/office/drawing/2014/main" id="{49C14525-0455-B44F-AA83-12CDCF7D7C60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10" name="Google Shape;243;p25">
              <a:extLst>
                <a:ext uri="{FF2B5EF4-FFF2-40B4-BE49-F238E27FC236}">
                  <a16:creationId xmlns:a16="http://schemas.microsoft.com/office/drawing/2014/main" id="{3270AE86-D544-5C44-A378-C1D1A02144E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244;p25">
              <a:extLst>
                <a:ext uri="{FF2B5EF4-FFF2-40B4-BE49-F238E27FC236}">
                  <a16:creationId xmlns:a16="http://schemas.microsoft.com/office/drawing/2014/main" id="{9906988A-CE69-E542-AB2E-75F59FB0145A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45;p25">
              <a:extLst>
                <a:ext uri="{FF2B5EF4-FFF2-40B4-BE49-F238E27FC236}">
                  <a16:creationId xmlns:a16="http://schemas.microsoft.com/office/drawing/2014/main" id="{B2653FEF-56AF-C446-9441-AF8543F99233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246;p25">
              <a:extLst>
                <a:ext uri="{FF2B5EF4-FFF2-40B4-BE49-F238E27FC236}">
                  <a16:creationId xmlns:a16="http://schemas.microsoft.com/office/drawing/2014/main" id="{0C9A75D9-C648-F64D-BD36-F97FBB54F0D4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247;p25">
              <a:extLst>
                <a:ext uri="{FF2B5EF4-FFF2-40B4-BE49-F238E27FC236}">
                  <a16:creationId xmlns:a16="http://schemas.microsoft.com/office/drawing/2014/main" id="{BCAC9915-00F6-984E-8E23-11FD207264C9}"/>
                </a:ext>
              </a:extLst>
            </p:cNvPr>
            <p:cNvSpPr/>
            <p:nvPr/>
          </p:nvSpPr>
          <p:spPr>
            <a:xfrm>
              <a:off x="5759600" y="3535400"/>
              <a:ext cx="572399" cy="1480234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F65BA8C-E99B-F845-86D0-5EAC3E59B02C}"/>
              </a:ext>
            </a:extLst>
          </p:cNvPr>
          <p:cNvGrpSpPr/>
          <p:nvPr/>
        </p:nvGrpSpPr>
        <p:grpSpPr>
          <a:xfrm>
            <a:off x="7102418" y="4089660"/>
            <a:ext cx="551106" cy="1189159"/>
            <a:chOff x="5678551" y="3395167"/>
            <a:chExt cx="834900" cy="1682800"/>
          </a:xfrm>
        </p:grpSpPr>
        <p:sp>
          <p:nvSpPr>
            <p:cNvPr id="116" name="Google Shape;242;p25">
              <a:extLst>
                <a:ext uri="{FF2B5EF4-FFF2-40B4-BE49-F238E27FC236}">
                  <a16:creationId xmlns:a16="http://schemas.microsoft.com/office/drawing/2014/main" id="{74CA22C9-4022-5749-8BF7-7A875A63625D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17" name="Google Shape;243;p25">
              <a:extLst>
                <a:ext uri="{FF2B5EF4-FFF2-40B4-BE49-F238E27FC236}">
                  <a16:creationId xmlns:a16="http://schemas.microsoft.com/office/drawing/2014/main" id="{3D92BBDC-2706-974E-80FE-A18973F80800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244;p25">
              <a:extLst>
                <a:ext uri="{FF2B5EF4-FFF2-40B4-BE49-F238E27FC236}">
                  <a16:creationId xmlns:a16="http://schemas.microsoft.com/office/drawing/2014/main" id="{189FFBEF-0800-AC45-B55F-499140713469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245;p25">
              <a:extLst>
                <a:ext uri="{FF2B5EF4-FFF2-40B4-BE49-F238E27FC236}">
                  <a16:creationId xmlns:a16="http://schemas.microsoft.com/office/drawing/2014/main" id="{6EBFCE4F-6F08-4A4D-90F2-73FCBF52534B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246;p25">
              <a:extLst>
                <a:ext uri="{FF2B5EF4-FFF2-40B4-BE49-F238E27FC236}">
                  <a16:creationId xmlns:a16="http://schemas.microsoft.com/office/drawing/2014/main" id="{8E179220-CB8B-3C4C-BE36-E93F0B850C5E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247;p25">
              <a:extLst>
                <a:ext uri="{FF2B5EF4-FFF2-40B4-BE49-F238E27FC236}">
                  <a16:creationId xmlns:a16="http://schemas.microsoft.com/office/drawing/2014/main" id="{46D38EC6-E57D-0846-88E7-D38287A251D8}"/>
                </a:ext>
              </a:extLst>
            </p:cNvPr>
            <p:cNvSpPr/>
            <p:nvPr/>
          </p:nvSpPr>
          <p:spPr>
            <a:xfrm>
              <a:off x="5759600" y="3528136"/>
              <a:ext cx="572399" cy="1487498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7029D9-BF6C-714C-9C1A-7DE48FFC5F9E}"/>
              </a:ext>
            </a:extLst>
          </p:cNvPr>
          <p:cNvSpPr txBox="1"/>
          <p:nvPr/>
        </p:nvSpPr>
        <p:spPr>
          <a:xfrm>
            <a:off x="2984823" y="2893750"/>
            <a:ext cx="163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point for</a:t>
            </a:r>
          </a:p>
          <a:p>
            <a:pPr algn="ctr"/>
            <a:r>
              <a:rPr lang="en-US" dirty="0"/>
              <a:t> correct answer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C8027C-436B-764A-B7B8-5CC86E2B55BF}"/>
              </a:ext>
            </a:extLst>
          </p:cNvPr>
          <p:cNvSpPr txBox="1"/>
          <p:nvPr/>
        </p:nvSpPr>
        <p:spPr>
          <a:xfrm>
            <a:off x="2876852" y="4343593"/>
            <a:ext cx="163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 points for</a:t>
            </a:r>
          </a:p>
          <a:p>
            <a:pPr algn="ctr"/>
            <a:r>
              <a:rPr lang="en-US" dirty="0"/>
              <a:t> correct answer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CD82C9-8277-1D4F-B7D2-4648A4AC1FC1}"/>
              </a:ext>
            </a:extLst>
          </p:cNvPr>
          <p:cNvSpPr txBox="1"/>
          <p:nvPr/>
        </p:nvSpPr>
        <p:spPr>
          <a:xfrm>
            <a:off x="5275757" y="22170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ECB1CA-A2F2-E446-AC98-D9939D2BEC92}"/>
              </a:ext>
            </a:extLst>
          </p:cNvPr>
          <p:cNvSpPr txBox="1"/>
          <p:nvPr/>
        </p:nvSpPr>
        <p:spPr>
          <a:xfrm>
            <a:off x="4589618" y="2215462"/>
            <a:ext cx="50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Easy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E4434E1-A7CC-424D-ADA5-0CDA7D104869}"/>
              </a:ext>
            </a:extLst>
          </p:cNvPr>
          <p:cNvSpPr txBox="1"/>
          <p:nvPr/>
        </p:nvSpPr>
        <p:spPr>
          <a:xfrm>
            <a:off x="6287316" y="2220090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C71343-DC1D-F147-80C0-BEF8D4C800EA}"/>
              </a:ext>
            </a:extLst>
          </p:cNvPr>
          <p:cNvSpPr txBox="1"/>
          <p:nvPr/>
        </p:nvSpPr>
        <p:spPr>
          <a:xfrm>
            <a:off x="7035148" y="2225026"/>
            <a:ext cx="75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5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117809"/>
            <a:ext cx="101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CA" sz="2400" dirty="0"/>
              <a:t>After choosing an answer to a math problem, you will be told how many points you received depending on if you chose the correct answer or not.  </a:t>
            </a:r>
            <a:endParaRPr lang="e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A3138D-8767-9140-BF46-DD0216D6ED0D}"/>
              </a:ext>
            </a:extLst>
          </p:cNvPr>
          <p:cNvSpPr txBox="1"/>
          <p:nvPr/>
        </p:nvSpPr>
        <p:spPr>
          <a:xfrm>
            <a:off x="1125525" y="2532825"/>
            <a:ext cx="46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chose the correct answer, you will receive the points on offer for that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AD6B-A6D5-6A4A-A636-FDBA6396198C}"/>
              </a:ext>
            </a:extLst>
          </p:cNvPr>
          <p:cNvSpPr txBox="1"/>
          <p:nvPr/>
        </p:nvSpPr>
        <p:spPr>
          <a:xfrm>
            <a:off x="3456063" y="321718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+ 10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09ED26-70C5-F543-B7C3-826A16B1F3A3}"/>
              </a:ext>
            </a:extLst>
          </p:cNvPr>
          <p:cNvSpPr txBox="1"/>
          <p:nvPr/>
        </p:nvSpPr>
        <p:spPr>
          <a:xfrm>
            <a:off x="3011263" y="327873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FDDE47-A951-1346-9ED5-9B63CEE58575}"/>
              </a:ext>
            </a:extLst>
          </p:cNvPr>
          <p:cNvSpPr txBox="1"/>
          <p:nvPr/>
        </p:nvSpPr>
        <p:spPr>
          <a:xfrm>
            <a:off x="2346851" y="321718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+ 1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8E7455-7E24-F14F-992D-6E36829A20DE}"/>
              </a:ext>
            </a:extLst>
          </p:cNvPr>
          <p:cNvSpPr txBox="1"/>
          <p:nvPr/>
        </p:nvSpPr>
        <p:spPr>
          <a:xfrm>
            <a:off x="6850199" y="2532825"/>
            <a:ext cx="46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chose the wrong answer, you will not receive any points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3A6638-ED57-334A-8BB5-770257D1D706}"/>
              </a:ext>
            </a:extLst>
          </p:cNvPr>
          <p:cNvSpPr txBox="1"/>
          <p:nvPr/>
        </p:nvSpPr>
        <p:spPr>
          <a:xfrm>
            <a:off x="8866388" y="321718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+ 0</a:t>
            </a:r>
          </a:p>
        </p:txBody>
      </p:sp>
    </p:spTree>
    <p:extLst>
      <p:ext uri="{BB962C8B-B14F-4D97-AF65-F5344CB8AC3E}">
        <p14:creationId xmlns:p14="http://schemas.microsoft.com/office/powerpoint/2010/main" val="42835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We know this is a lot of information, so here is a review: </a:t>
            </a:r>
          </a:p>
          <a:p>
            <a:pPr algn="ctr"/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You will have a time limit to given an answer to each math problem </a:t>
            </a:r>
          </a:p>
          <a:p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If you answer correctly, you can earn points, which are converted to money at the end of experiment</a:t>
            </a:r>
          </a:p>
          <a:p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The difficulty of the upcoming math problem will be told to you </a:t>
            </a:r>
            <a:r>
              <a:rPr lang="en-CA" sz="2400" dirty="0"/>
              <a:t>in advance by the height of the ”thermometer” (higher = harder)</a:t>
            </a:r>
          </a:p>
          <a:p>
            <a:endParaRPr lang="en-CA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The </a:t>
            </a:r>
            <a:r>
              <a:rPr lang="en" sz="2400" dirty="0" err="1"/>
              <a:t>colour</a:t>
            </a:r>
            <a:r>
              <a:rPr lang="en" sz="2400" dirty="0"/>
              <a:t> of the thermometer tells you how many points you can win if you get the answer correct (</a:t>
            </a:r>
            <a:r>
              <a:rPr lang="en" sz="24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" sz="2400" dirty="0"/>
              <a:t> = 1 point, </a:t>
            </a:r>
            <a:r>
              <a:rPr lang="en" sz="2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" sz="2400" dirty="0"/>
              <a:t> = 10 points)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8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algn="ctr"/>
            <a:r>
              <a:rPr lang="en-CA" sz="2400" dirty="0"/>
              <a:t>These are all the instructions for today.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If you are confused about anything, please go back through the instructions using the LEFT key.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If you are still confused, please ask the experimenter to clarify the instructions.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When you are ready to start, press the RIGHT key.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algn="ctr"/>
            <a:r>
              <a:rPr lang="en-CA" sz="2400" dirty="0"/>
              <a:t>Great! You’ve completed the main part of the study. You’re almost done for today, we just need to ask you a few more questions.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On the next screens, you will be asked some questions about how you found the tasks today. The </a:t>
            </a:r>
            <a:r>
              <a:rPr lang="en-CA" sz="2400" b="1" dirty="0"/>
              <a:t>difficulty scale </a:t>
            </a:r>
            <a:r>
              <a:rPr lang="en-CA" sz="2400" dirty="0"/>
              <a:t>you’ve seen throughout today’s study will be above each question.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Answer the question using the rating scale presented </a:t>
            </a:r>
            <a:r>
              <a:rPr lang="en-CA" sz="2400" b="1" dirty="0"/>
              <a:t>for the math problems of that difficulty</a:t>
            </a:r>
            <a:r>
              <a:rPr lang="en-CA" sz="2400" dirty="0"/>
              <a:t>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You can move the scale using the RIGHT and LEFT arrow keys.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Press RIGHT to answer these questions!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Throughout the study today, you will be asked to complete a series of mental math calculations</a:t>
            </a:r>
          </a:p>
          <a:p>
            <a:pPr algn="ctr"/>
            <a:r>
              <a:rPr lang="en-US" sz="2400" dirty="0"/>
              <a:t>For instance, you will may be asked to find the answer to the following math problem: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will be asked to solve this math problem without the use of a calculator or any other electronic device. That is, you will have to do the math in your head.</a:t>
            </a:r>
          </a:p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15847-91B1-1A4F-89EE-CEB0598D8942}"/>
              </a:ext>
            </a:extLst>
          </p:cNvPr>
          <p:cNvSpPr txBox="1"/>
          <p:nvPr/>
        </p:nvSpPr>
        <p:spPr>
          <a:xfrm>
            <a:off x="5000187" y="1964212"/>
            <a:ext cx="21916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2 + 3 – 5 + 6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525517"/>
            <a:ext cx="11311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math problem like this will be presented on the screen for some time.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Afterwards, three options will appear on the screen.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will be to select the option that corresponds to the answer to the math problem. Here, the answer would be 6. because 2+3-5+6 = 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To select an option, press the </a:t>
            </a:r>
            <a:r>
              <a:rPr lang="en-US" sz="2400" b="1" dirty="0"/>
              <a:t>Q key </a:t>
            </a:r>
            <a:r>
              <a:rPr lang="en-US" sz="2400" dirty="0"/>
              <a:t>for the </a:t>
            </a:r>
            <a:r>
              <a:rPr lang="en-US" sz="2400" b="1" dirty="0"/>
              <a:t>first</a:t>
            </a:r>
            <a:r>
              <a:rPr lang="en-US" sz="2400" dirty="0"/>
              <a:t> option, the </a:t>
            </a:r>
            <a:r>
              <a:rPr lang="en-US" sz="2400" b="1" dirty="0"/>
              <a:t>W key </a:t>
            </a:r>
            <a:r>
              <a:rPr lang="en-US" sz="2400" dirty="0"/>
              <a:t>for the </a:t>
            </a:r>
            <a:r>
              <a:rPr lang="en-US" sz="2400" b="1" dirty="0"/>
              <a:t>second</a:t>
            </a:r>
            <a:r>
              <a:rPr lang="en-US" sz="2400" dirty="0"/>
              <a:t> option, or the </a:t>
            </a:r>
            <a:r>
              <a:rPr lang="en-US" sz="2400" b="1" dirty="0"/>
              <a:t>E key </a:t>
            </a:r>
            <a:r>
              <a:rPr lang="en-US" sz="2400" dirty="0"/>
              <a:t>for the </a:t>
            </a:r>
            <a:r>
              <a:rPr lang="en-US" sz="2400" b="1" dirty="0"/>
              <a:t>third</a:t>
            </a:r>
            <a:r>
              <a:rPr lang="en-US" sz="2400" dirty="0"/>
              <a:t> option.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15847-91B1-1A4F-89EE-CEB0598D8942}"/>
              </a:ext>
            </a:extLst>
          </p:cNvPr>
          <p:cNvSpPr txBox="1"/>
          <p:nvPr/>
        </p:nvSpPr>
        <p:spPr>
          <a:xfrm>
            <a:off x="5000187" y="1066074"/>
            <a:ext cx="21916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2 + 3 – 5 + 6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1A65D-A95F-6640-BEDA-5182758348C6}"/>
              </a:ext>
            </a:extLst>
          </p:cNvPr>
          <p:cNvSpPr txBox="1"/>
          <p:nvPr/>
        </p:nvSpPr>
        <p:spPr>
          <a:xfrm>
            <a:off x="5040262" y="2191406"/>
            <a:ext cx="21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1       4       6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DBCEC7-3281-7543-A24D-72DAECBE1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6513" y="2842004"/>
            <a:ext cx="495300" cy="50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A57DC3B-9D0A-C34F-9439-8C49183A6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0262" y="2825902"/>
            <a:ext cx="495300" cy="50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97F257E-5B70-1C41-A339-53215E7E4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350" y="2812351"/>
            <a:ext cx="495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525517"/>
            <a:ext cx="11311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be sure you understand the task, you will now complete a short practice phase.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As described before, you will see a math problem appear on the screen for some time,</a:t>
            </a:r>
          </a:p>
          <a:p>
            <a:pPr algn="ctr"/>
            <a:r>
              <a:rPr lang="en-US" sz="2400" dirty="0"/>
              <a:t>followed by three possible solutions.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Using the </a:t>
            </a:r>
            <a:r>
              <a:rPr lang="en-US" sz="2400" b="1" dirty="0"/>
              <a:t>Q, W, and E keys</a:t>
            </a:r>
            <a:r>
              <a:rPr lang="en-US" sz="2400" dirty="0"/>
              <a:t>, choose the correct solution.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After making your choice, you will be told if you were correct or not.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don't understand any of the instructions, use the LEFT key to go back re-read the</a:t>
            </a:r>
          </a:p>
          <a:p>
            <a:pPr algn="ctr"/>
            <a:r>
              <a:rPr lang="en-US" sz="2400" dirty="0"/>
              <a:t>instructions. If it is still unclear, ask your experimenter.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When you are ready to begin the practice phase, press RIGHT.</a:t>
            </a:r>
          </a:p>
        </p:txBody>
      </p:sp>
    </p:spTree>
    <p:extLst>
      <p:ext uri="{BB962C8B-B14F-4D97-AF65-F5344CB8AC3E}">
        <p14:creationId xmlns:p14="http://schemas.microsoft.com/office/powerpoint/2010/main" val="392649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Good job! You should now understand the basics of the task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will now complete more problems like this.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there will be </a:t>
            </a:r>
            <a:r>
              <a:rPr lang="en-US" sz="2400" b="1" dirty="0"/>
              <a:t>three</a:t>
            </a:r>
            <a:r>
              <a:rPr lang="en-US" sz="2400" dirty="0"/>
              <a:t> main differences from the practice you just completed.  </a:t>
            </a:r>
          </a:p>
        </p:txBody>
      </p:sp>
    </p:spTree>
    <p:extLst>
      <p:ext uri="{BB962C8B-B14F-4D97-AF65-F5344CB8AC3E}">
        <p14:creationId xmlns:p14="http://schemas.microsoft.com/office/powerpoint/2010/main" val="6212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After seeing a problem, the the options to choose from  will only remain on the screen for a limited amount of time.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don't make a choice in the allotted time, you will receive a message that reads</a:t>
            </a:r>
          </a:p>
          <a:p>
            <a:pPr algn="ctr"/>
            <a:r>
              <a:rPr lang="en-US" sz="2400" b="1" dirty="0"/>
              <a:t>Too Slow! </a:t>
            </a:r>
            <a:r>
              <a:rPr lang="en-US" sz="2400" dirty="0"/>
              <a:t>and the task will continue.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#1: Time limits</a:t>
            </a:r>
          </a:p>
        </p:txBody>
      </p:sp>
    </p:spTree>
    <p:extLst>
      <p:ext uri="{BB962C8B-B14F-4D97-AF65-F5344CB8AC3E}">
        <p14:creationId xmlns:p14="http://schemas.microsoft.com/office/powerpoint/2010/main" val="2845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 time you choose the correct answer to a problem, you will gain </a:t>
            </a:r>
            <a:r>
              <a:rPr lang="en-US" sz="2400" b="1" dirty="0"/>
              <a:t>points </a:t>
            </a:r>
            <a:r>
              <a:rPr lang="en-US" sz="2400" dirty="0"/>
              <a:t>that will be converted to real money at the end of the experiment.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Depending on how well you do, you can earn up to an extra </a:t>
            </a:r>
            <a:r>
              <a:rPr lang="en-US" sz="2400" b="1" dirty="0"/>
              <a:t>$5.00 </a:t>
            </a:r>
            <a:r>
              <a:rPr lang="en-US" sz="2400" dirty="0"/>
              <a:t>on the task today. 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If you choose the wrong answer, you will not get any points.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#2: You can earn </a:t>
            </a:r>
            <a:r>
              <a:rPr lang="en-US" sz="2400" b="1" i="1" dirty="0"/>
              <a:t>real money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97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4" y="1273620"/>
            <a:ext cx="11311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probably noticed that in the practice phase, some problems were harder than others.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From now on, the difficulty of each math problem will be told to you in advance, using the scale below.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422C9A-586E-234C-BFE0-A64C150E5BC9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32" name="Google Shape;242;p25">
              <a:extLst>
                <a:ext uri="{FF2B5EF4-FFF2-40B4-BE49-F238E27FC236}">
                  <a16:creationId xmlns:a16="http://schemas.microsoft.com/office/drawing/2014/main" id="{1A9988C0-1D0B-7E44-9AB9-13576F904F3E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" name="Google Shape;243;p25">
              <a:extLst>
                <a:ext uri="{FF2B5EF4-FFF2-40B4-BE49-F238E27FC236}">
                  <a16:creationId xmlns:a16="http://schemas.microsoft.com/office/drawing/2014/main" id="{A83B8F24-341B-0843-B2BF-AAD3A61C4DBC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244;p25">
              <a:extLst>
                <a:ext uri="{FF2B5EF4-FFF2-40B4-BE49-F238E27FC236}">
                  <a16:creationId xmlns:a16="http://schemas.microsoft.com/office/drawing/2014/main" id="{DD85DAD0-22A2-CF45-88C2-FAA7F1C2B7A0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245;p25">
              <a:extLst>
                <a:ext uri="{FF2B5EF4-FFF2-40B4-BE49-F238E27FC236}">
                  <a16:creationId xmlns:a16="http://schemas.microsoft.com/office/drawing/2014/main" id="{E83FD6E3-34F4-1A4E-AB37-5F3868102661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46;p25">
              <a:extLst>
                <a:ext uri="{FF2B5EF4-FFF2-40B4-BE49-F238E27FC236}">
                  <a16:creationId xmlns:a16="http://schemas.microsoft.com/office/drawing/2014/main" id="{421D059F-CDDB-A749-A786-0251436F6D60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00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835000" y="729184"/>
            <a:ext cx="10522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You can think of this scale as a thermometer: the fuller it is, the harder the math problem will be.</a:t>
            </a:r>
            <a:endParaRPr sz="2400" dirty="0"/>
          </a:p>
          <a:p>
            <a:pPr algn="ctr"/>
            <a:endParaRPr sz="2400" dirty="0"/>
          </a:p>
          <a:p>
            <a:pPr algn="ctr"/>
            <a:r>
              <a:rPr lang="en" sz="2400" dirty="0"/>
              <a:t>The </a:t>
            </a:r>
            <a:r>
              <a:rPr lang="en" sz="2400" b="1" dirty="0"/>
              <a:t>height of the bar </a:t>
            </a:r>
            <a:r>
              <a:rPr lang="en" sz="2400" dirty="0"/>
              <a:t>in the scale dictates the difficulty.  For example, the bar would be </a:t>
            </a:r>
            <a:r>
              <a:rPr lang="en" sz="2400" b="1" dirty="0"/>
              <a:t>low </a:t>
            </a:r>
            <a:r>
              <a:rPr lang="en" sz="2400" dirty="0"/>
              <a:t>for a simple math problem such as: </a:t>
            </a: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6D2389-8D9E-DC48-8261-803AF1D82958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242" name="Google Shape;242;p25"/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43" name="Google Shape;243;p25"/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5"/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25"/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7" name="Google Shape;247;p25"/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8" name="Google Shape;248;p25"/>
          <p:cNvSpPr txBox="1"/>
          <p:nvPr/>
        </p:nvSpPr>
        <p:spPr>
          <a:xfrm>
            <a:off x="5321200" y="2785252"/>
            <a:ext cx="15496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1+1-1+1</a:t>
            </a:r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46EAD-408D-6C46-BF0A-B4189DB2C7A1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67DAEC2-0B34-954A-A148-28AD5275F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9160742-D2F6-7948-AE92-714612B3B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1124</Words>
  <Application>Microsoft Macintosh PowerPoint</Application>
  <PresentationFormat>Widescreen</PresentationFormat>
  <Paragraphs>125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29</cp:revision>
  <dcterms:created xsi:type="dcterms:W3CDTF">2022-03-10T15:53:53Z</dcterms:created>
  <dcterms:modified xsi:type="dcterms:W3CDTF">2022-03-17T18:40:30Z</dcterms:modified>
</cp:coreProperties>
</file>