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87" r:id="rId3"/>
    <p:sldId id="288" r:id="rId4"/>
    <p:sldId id="268" r:id="rId5"/>
    <p:sldId id="269" r:id="rId6"/>
    <p:sldId id="270" r:id="rId7"/>
    <p:sldId id="290" r:id="rId8"/>
    <p:sldId id="302" r:id="rId9"/>
    <p:sldId id="289" r:id="rId10"/>
    <p:sldId id="282" r:id="rId11"/>
    <p:sldId id="283" r:id="rId12"/>
    <p:sldId id="265" r:id="rId13"/>
    <p:sldId id="293" r:id="rId14"/>
    <p:sldId id="294" r:id="rId15"/>
    <p:sldId id="295" r:id="rId16"/>
    <p:sldId id="297" r:id="rId17"/>
    <p:sldId id="284" r:id="rId18"/>
    <p:sldId id="285" r:id="rId19"/>
    <p:sldId id="286" r:id="rId20"/>
    <p:sldId id="257" r:id="rId21"/>
    <p:sldId id="258" r:id="rId22"/>
    <p:sldId id="259" r:id="rId23"/>
    <p:sldId id="298" r:id="rId24"/>
    <p:sldId id="260" r:id="rId25"/>
    <p:sldId id="261" r:id="rId26"/>
    <p:sldId id="262" r:id="rId27"/>
    <p:sldId id="263" r:id="rId28"/>
    <p:sldId id="264" r:id="rId29"/>
    <p:sldId id="266" r:id="rId30"/>
    <p:sldId id="303" r:id="rId31"/>
    <p:sldId id="304" r:id="rId32"/>
    <p:sldId id="305" r:id="rId33"/>
    <p:sldId id="306" r:id="rId34"/>
    <p:sldId id="299" r:id="rId35"/>
    <p:sldId id="301" r:id="rId36"/>
    <p:sldId id="300" r:id="rId37"/>
    <p:sldId id="292" r:id="rId38"/>
    <p:sldId id="30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504" y="168"/>
      </p:cViewPr>
      <p:guideLst>
        <p:guide orient="horz" pos="38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F795C-2D4D-124D-B0F0-82B2ACA3609E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3E0B0-E8C8-174B-98AB-03AC8120A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0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3E0B0-E8C8-174B-98AB-03AC8120AEA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57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3E0B0-E8C8-174B-98AB-03AC8120AEA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3E0B0-E8C8-174B-98AB-03AC8120AEA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9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CD9C-28B5-9B80-DC15-BDAA783F8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A1BAD-3530-9882-AD1F-F788A09D8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F127A-9B7B-503C-3D9B-C3846FF6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603F-4EE8-5846-B522-F91F22F7018E}" type="datetime1">
              <a:rPr lang="en-CA" smtClean="0"/>
              <a:t>2022-10-20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34F59-A00A-0553-B98A-A4C98658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F8079-E173-5B83-3847-50945FE1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FA34-FB88-3440-9EA4-E042E5544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2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12FB-8E5D-FFF3-BDA3-1B5DD58E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753B0-3FB7-3695-00D9-D04CF6C72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E4E82-7FA2-2121-8DF2-3AF9884D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D626-ABE6-4541-8250-3FEA13158AF1}" type="datetime1">
              <a:rPr lang="en-CA" smtClean="0"/>
              <a:t>2022-10-20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12417-8811-805A-059D-EA833891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282A1-2DBE-2326-6380-574DF370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FA34-FB88-3440-9EA4-E042E5544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8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2531A-EBE9-A5E2-DBD6-2D8CDB970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D7C4E-BBF8-C449-4FD0-112F01138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4014D-07AE-986A-94E1-3D6810BB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C26D-54C3-E845-8CAE-1DAA6261B91B}" type="datetime1">
              <a:rPr lang="en-CA" smtClean="0"/>
              <a:t>2022-10-20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CB85A-A1EE-F36A-F7D1-A7C3BC39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F3908-96A2-66CE-5E5D-56562439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FA34-FB88-3440-9EA4-E042E5544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4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31B2-0D6F-5748-82D0-79AE9FAD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292AC-4303-1873-7DAE-3C62E4FEF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A0626-BA38-E81B-A0F3-CECB001C4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4664-9F4B-9D42-86A9-6687A7DC9CF3}" type="datetime1">
              <a:rPr lang="en-CA" smtClean="0"/>
              <a:t>2022-10-20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4E9F7-7474-0C45-C805-B540683C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BD37E-E23A-7F0C-F57A-EEC4EA7C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FA34-FB88-3440-9EA4-E042E5544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1A9F-BE1A-0614-FE62-BE3BF124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4B38D-822F-159F-52A4-36BAB8408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2F0CC-107D-A65A-FFB5-15FF2223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8208-7F55-7044-AC73-3348E766E737}" type="datetime1">
              <a:rPr lang="en-CA" smtClean="0"/>
              <a:t>2022-10-20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2F61F-6B12-2DFD-CBF9-64728528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491FA-D78C-2F4D-2E1A-A7767EE8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FA34-FB88-3440-9EA4-E042E5544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EF07-607E-D089-ED2E-94B1D14F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EB71B-15A3-4A67-6F6D-0AC970940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D0C5B-E232-5840-1C2A-2CB8BEFC5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3B9F6-1EC8-F869-FC20-41912549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BC7C8-7A4E-3F47-AA4E-7C7AFD9C2ACE}" type="datetime1">
              <a:rPr lang="en-CA" smtClean="0"/>
              <a:t>2022-10-20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EC423-E4BA-FF26-2E85-F583A100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3E79C-37AD-108A-B7BD-03C94F8A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FA34-FB88-3440-9EA4-E042E5544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7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39F3-565F-B73E-F877-7D43C626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06756-1E9F-634E-BDD7-C0132A52C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0BB79-846E-8208-4598-E43B6AA65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9CAFF-FFA7-1DC2-486A-AF93BAF2A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92455-E19F-317F-CB5E-7F065B460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CC110-6505-E366-96FC-1626F218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AEEC-DCA3-0548-B460-2DE51C720B42}" type="datetime1">
              <a:rPr lang="en-CA" smtClean="0"/>
              <a:t>2022-10-20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750B2-0868-B699-9C5F-089EF7C6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1B986-54F3-6B4B-17B2-0C88DD1C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FA34-FB88-3440-9EA4-E042E5544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8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BF5E-30AE-93D4-07DD-CD7D2E1A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3A531-516A-0599-B441-AB28EEF8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C150-D6BF-B643-8585-60A7F782C8E7}" type="datetime1">
              <a:rPr lang="en-CA" smtClean="0"/>
              <a:t>2022-10-20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4B855-D7D2-3D9F-8752-424B2810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5CA0F-C2CD-2FBD-4811-3C064655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FA34-FB88-3440-9EA4-E042E5544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3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69D07-59FD-2E13-83A8-A610CA0F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0CBB-31E9-AF47-AA6F-BD7EB09896C2}" type="datetime1">
              <a:rPr lang="en-CA" smtClean="0"/>
              <a:t>2022-10-20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E0F70-54CE-7416-7D19-A05C094ED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7D3DC-E856-5D6A-FD3E-960A5737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FA34-FB88-3440-9EA4-E042E5544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3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79A0-C354-1883-B721-1FC93145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086D1-50C4-F475-C0AD-9CC30FCB6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E3D9D-794F-7301-3B53-1CD982373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3FAD1-AF46-4312-F412-779DFE3E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35D4-58E8-244A-ACCA-4B919D715400}" type="datetime1">
              <a:rPr lang="en-CA" smtClean="0"/>
              <a:t>2022-10-20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33A34-FDBB-9EF5-ABED-E7431FBA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5B3BC-1854-CBBC-A92C-3001207C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FA34-FB88-3440-9EA4-E042E5544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5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64AC-D825-13CE-2217-1D21F19C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9159D-70CF-E55E-F531-5FF87ED1B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FAF8D-0FB8-FD0B-0609-9F30A1FDA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48464-3296-0A74-ED21-30D06B9C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F17A-4C47-5244-B94E-6493FF19550C}" type="datetime1">
              <a:rPr lang="en-CA" smtClean="0"/>
              <a:t>2022-10-20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FDB67-8BA0-A83A-432C-73B88E59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4ED77-5B75-354B-3755-E76E1FB7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FA34-FB88-3440-9EA4-E042E5544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6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1FFEA-8D88-9E54-D1E1-DBBE2292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72029-CE1D-CDA5-63C5-6734D7164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0883F-91CD-D129-0AD4-F47CD377B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D3C14-9F45-094A-8EDE-A83870D809E5}" type="datetime1">
              <a:rPr lang="en-CA" smtClean="0"/>
              <a:t>2022-10-20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6420D-30E1-5A52-F4A1-7D90EA254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6EEA0-D8C7-FE15-DED2-48F19541C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3FA34-FB88-3440-9EA4-E042E5544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0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5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0C02-3893-70A8-A1BE-885E42610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Goal Gradient Hypothesis 90 Years Later: </a:t>
            </a:r>
            <a:br>
              <a:rPr lang="en-US" sz="3600" dirty="0"/>
            </a:br>
            <a:r>
              <a:rPr lang="en-US" sz="3600" dirty="0"/>
              <a:t>Cognitive Effort and Goal Proximity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B8B61-F8C4-9BDB-0ED2-6F158D45FC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Pilot data, follow-up design, and future directions</a:t>
            </a:r>
          </a:p>
        </p:txBody>
      </p:sp>
      <p:sp>
        <p:nvSpPr>
          <p:cNvPr id="10" name="ThermometerBar">
            <a:extLst>
              <a:ext uri="{FF2B5EF4-FFF2-40B4-BE49-F238E27FC236}">
                <a16:creationId xmlns:a16="http://schemas.microsoft.com/office/drawing/2014/main" id="{126D4234-2E7F-43B6-3DC7-3BD20128FB0B}"/>
              </a:ext>
            </a:extLst>
          </p:cNvPr>
          <p:cNvSpPr/>
          <p:nvPr/>
        </p:nvSpPr>
        <p:spPr>
          <a:xfrm>
            <a:off x="0" y="6705600"/>
            <a:ext cx="312615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7B172D-55D6-4A80-DD97-8E6367C358B4}"/>
              </a:ext>
            </a:extLst>
          </p:cNvPr>
          <p:cNvSpPr txBox="1"/>
          <p:nvPr/>
        </p:nvSpPr>
        <p:spPr>
          <a:xfrm>
            <a:off x="0" y="5735637"/>
            <a:ext cx="255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get tired, look here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5443F7B-9AC1-6946-3374-B75169319C57}"/>
              </a:ext>
            </a:extLst>
          </p:cNvPr>
          <p:cNvSpPr/>
          <p:nvPr/>
        </p:nvSpPr>
        <p:spPr>
          <a:xfrm>
            <a:off x="1594624" y="5910146"/>
            <a:ext cx="1096612" cy="791737"/>
          </a:xfrm>
          <a:custGeom>
            <a:avLst/>
            <a:gdLst>
              <a:gd name="connsiteX0" fmla="*/ 992459 w 1096612"/>
              <a:gd name="connsiteY0" fmla="*/ 0 h 791737"/>
              <a:gd name="connsiteX1" fmla="*/ 1003610 w 1096612"/>
              <a:gd name="connsiteY1" fmla="*/ 501805 h 791737"/>
              <a:gd name="connsiteX2" fmla="*/ 0 w 1096612"/>
              <a:gd name="connsiteY2" fmla="*/ 791737 h 791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6612" h="791737">
                <a:moveTo>
                  <a:pt x="992459" y="0"/>
                </a:moveTo>
                <a:cubicBezTo>
                  <a:pt x="1080739" y="184924"/>
                  <a:pt x="1169020" y="369849"/>
                  <a:pt x="1003610" y="501805"/>
                </a:cubicBezTo>
                <a:cubicBezTo>
                  <a:pt x="838200" y="633761"/>
                  <a:pt x="419100" y="712749"/>
                  <a:pt x="0" y="791737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9494-AEAE-8C4A-9C14-A548F672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Recently: Psychologically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8DF7B-6F4B-1146-A334-98D5830A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Katzir</a:t>
            </a:r>
            <a:r>
              <a:rPr lang="en-US" dirty="0"/>
              <a:t> et al. (2020) found that progress indicators increase cognitive performance in an effortful task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0D8FD17-5F39-D646-BC72-716C85CFB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28" y="3351655"/>
            <a:ext cx="5842903" cy="2281609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E0CC440-C38F-9149-9DCF-0FA6D77A10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000" r="-3703"/>
          <a:stretch/>
        </p:blipFill>
        <p:spPr>
          <a:xfrm>
            <a:off x="5918642" y="2682062"/>
            <a:ext cx="177358" cy="3847509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17ABB02-5F2C-174B-88AF-A8EFAA0AE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882" y="2864388"/>
            <a:ext cx="4113560" cy="3109739"/>
          </a:xfrm>
          <a:prstGeom prst="rect">
            <a:avLst/>
          </a:prstGeom>
        </p:spPr>
      </p:pic>
      <p:sp>
        <p:nvSpPr>
          <p:cNvPr id="13" name="ThermometerBar">
            <a:extLst>
              <a:ext uri="{FF2B5EF4-FFF2-40B4-BE49-F238E27FC236}">
                <a16:creationId xmlns:a16="http://schemas.microsoft.com/office/drawing/2014/main" id="{F8DAD9F5-355D-E597-CEFF-C64C69B8BB6A}"/>
              </a:ext>
            </a:extLst>
          </p:cNvPr>
          <p:cNvSpPr/>
          <p:nvPr/>
        </p:nvSpPr>
        <p:spPr>
          <a:xfrm>
            <a:off x="0" y="6705600"/>
            <a:ext cx="3438769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5B68-3ED5-714C-88A5-1867214E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Recently: Psychologically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D343F-FF33-0F45-8817-0EE5263F5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6659" y="817070"/>
            <a:ext cx="2839107" cy="5928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err="1"/>
              <a:t>Katzir</a:t>
            </a:r>
            <a:r>
              <a:rPr lang="en-US" sz="1800" dirty="0"/>
              <a:t> et al. (2020)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A4BB6DE-6F87-044E-A087-653ECF737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121" y="1594725"/>
            <a:ext cx="3486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974F1E-1FA2-9E47-88C3-05432861988D}"/>
                  </a:ext>
                </a:extLst>
              </p:cNvPr>
              <p:cNvSpPr txBox="1"/>
              <p:nvPr/>
            </p:nvSpPr>
            <p:spPr>
              <a:xfrm>
                <a:off x="2226631" y="2156097"/>
                <a:ext cx="2396490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Efficiency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accuracy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RT</m:t>
                          </m:r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974F1E-1FA2-9E47-88C3-054328619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631" y="2156097"/>
                <a:ext cx="2396490" cy="572657"/>
              </a:xfrm>
              <a:prstGeom prst="rect">
                <a:avLst/>
              </a:prstGeom>
              <a:blipFill>
                <a:blip r:embed="rId3"/>
                <a:stretch>
                  <a:fillRect l="-3175" t="-2128" r="-3704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4B79D04-DD03-624B-A862-4978B876066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 bwMode="auto">
          <a:xfrm>
            <a:off x="2361673" y="4183275"/>
            <a:ext cx="3442909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5AD888-05F2-7A43-AB96-D83C2246A4A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 bwMode="auto">
          <a:xfrm>
            <a:off x="6885204" y="4183275"/>
            <a:ext cx="3442909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hermometerBar">
            <a:extLst>
              <a:ext uri="{FF2B5EF4-FFF2-40B4-BE49-F238E27FC236}">
                <a16:creationId xmlns:a16="http://schemas.microsoft.com/office/drawing/2014/main" id="{27440E03-1001-E7C5-443A-C142E14F4B63}"/>
              </a:ext>
            </a:extLst>
          </p:cNvPr>
          <p:cNvSpPr/>
          <p:nvPr/>
        </p:nvSpPr>
        <p:spPr>
          <a:xfrm>
            <a:off x="0" y="6705600"/>
            <a:ext cx="3751385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4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5B68-3ED5-714C-88A5-1867214E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Recently: Computationally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D343F-FF33-0F45-8817-0EE5263F5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9976945" cy="3316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But this only explains </a:t>
            </a:r>
            <a:r>
              <a:rPr lang="en-US" i="1" dirty="0"/>
              <a:t>what </a:t>
            </a:r>
            <a:r>
              <a:rPr lang="en-US" dirty="0"/>
              <a:t>progress is doing to people’s </a:t>
            </a:r>
            <a:r>
              <a:rPr lang="en-US" dirty="0" err="1"/>
              <a:t>behaviour</a:t>
            </a:r>
            <a:r>
              <a:rPr lang="en-US" dirty="0"/>
              <a:t>, not </a:t>
            </a:r>
            <a:r>
              <a:rPr lang="en-US" i="1" dirty="0"/>
              <a:t>why </a:t>
            </a:r>
            <a:r>
              <a:rPr lang="en-US" dirty="0"/>
              <a:t>it is doing it…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underlies this uptick in performance?</a:t>
            </a:r>
          </a:p>
          <a:p>
            <a:pPr marL="0" indent="0">
              <a:buNone/>
            </a:pPr>
            <a:r>
              <a:rPr lang="en-US" dirty="0"/>
              <a:t>	- Increased motivation vs. reduced caution?</a:t>
            </a:r>
          </a:p>
        </p:txBody>
      </p:sp>
      <p:pic>
        <p:nvPicPr>
          <p:cNvPr id="3" name="Graphic 2" descr="Rat outline">
            <a:extLst>
              <a:ext uri="{FF2B5EF4-FFF2-40B4-BE49-F238E27FC236}">
                <a16:creationId xmlns:a16="http://schemas.microsoft.com/office/drawing/2014/main" id="{D761C236-A754-5090-210C-9D90358D0D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0309"/>
          <a:stretch/>
        </p:blipFill>
        <p:spPr>
          <a:xfrm>
            <a:off x="6822897" y="5766091"/>
            <a:ext cx="914400" cy="54580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F4E152-8FC5-ED51-10F3-43ED3A4625BF}"/>
              </a:ext>
            </a:extLst>
          </p:cNvPr>
          <p:cNvCxnSpPr>
            <a:cxnSpLocks/>
          </p:cNvCxnSpPr>
          <p:nvPr/>
        </p:nvCxnSpPr>
        <p:spPr>
          <a:xfrm>
            <a:off x="7737297" y="5890650"/>
            <a:ext cx="25265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Rat outline">
            <a:extLst>
              <a:ext uri="{FF2B5EF4-FFF2-40B4-BE49-F238E27FC236}">
                <a16:creationId xmlns:a16="http://schemas.microsoft.com/office/drawing/2014/main" id="{DFC77D52-3386-A9ED-53C5-EFA10D1F1B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0309"/>
          <a:stretch/>
        </p:blipFill>
        <p:spPr>
          <a:xfrm>
            <a:off x="2660581" y="5653076"/>
            <a:ext cx="914400" cy="545809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0753253B-8461-E5C0-5B5B-CEAD9C23FEF8}"/>
              </a:ext>
            </a:extLst>
          </p:cNvPr>
          <p:cNvSpPr/>
          <p:nvPr/>
        </p:nvSpPr>
        <p:spPr>
          <a:xfrm>
            <a:off x="3640907" y="5240733"/>
            <a:ext cx="1131815" cy="793782"/>
          </a:xfrm>
          <a:custGeom>
            <a:avLst/>
            <a:gdLst>
              <a:gd name="connsiteX0" fmla="*/ 0 w 1828800"/>
              <a:gd name="connsiteY0" fmla="*/ 526627 h 793782"/>
              <a:gd name="connsiteX1" fmla="*/ 472611 w 1828800"/>
              <a:gd name="connsiteY1" fmla="*/ 536901 h 793782"/>
              <a:gd name="connsiteX2" fmla="*/ 565078 w 1828800"/>
              <a:gd name="connsiteY2" fmla="*/ 2645 h 793782"/>
              <a:gd name="connsiteX3" fmla="*/ 893852 w 1828800"/>
              <a:gd name="connsiteY3" fmla="*/ 793755 h 793782"/>
              <a:gd name="connsiteX4" fmla="*/ 791110 w 1828800"/>
              <a:gd name="connsiteY4" fmla="*/ 33468 h 793782"/>
              <a:gd name="connsiteX5" fmla="*/ 1191802 w 1828800"/>
              <a:gd name="connsiteY5" fmla="*/ 536901 h 793782"/>
              <a:gd name="connsiteX6" fmla="*/ 1602768 w 1828800"/>
              <a:gd name="connsiteY6" fmla="*/ 516353 h 793782"/>
              <a:gd name="connsiteX7" fmla="*/ 1828800 w 1828800"/>
              <a:gd name="connsiteY7" fmla="*/ 516353 h 79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793782">
                <a:moveTo>
                  <a:pt x="0" y="526627"/>
                </a:moveTo>
                <a:cubicBezTo>
                  <a:pt x="189215" y="575429"/>
                  <a:pt x="378431" y="624231"/>
                  <a:pt x="472611" y="536901"/>
                </a:cubicBezTo>
                <a:cubicBezTo>
                  <a:pt x="566791" y="449571"/>
                  <a:pt x="494871" y="-40164"/>
                  <a:pt x="565078" y="2645"/>
                </a:cubicBezTo>
                <a:cubicBezTo>
                  <a:pt x="635285" y="45454"/>
                  <a:pt x="856180" y="788618"/>
                  <a:pt x="893852" y="793755"/>
                </a:cubicBezTo>
                <a:cubicBezTo>
                  <a:pt x="931524" y="798892"/>
                  <a:pt x="741452" y="76277"/>
                  <a:pt x="791110" y="33468"/>
                </a:cubicBezTo>
                <a:cubicBezTo>
                  <a:pt x="840768" y="-9341"/>
                  <a:pt x="1056526" y="456420"/>
                  <a:pt x="1191802" y="536901"/>
                </a:cubicBezTo>
                <a:cubicBezTo>
                  <a:pt x="1327078" y="617382"/>
                  <a:pt x="1496602" y="519778"/>
                  <a:pt x="1602768" y="516353"/>
                </a:cubicBezTo>
                <a:cubicBezTo>
                  <a:pt x="1708934" y="512928"/>
                  <a:pt x="1768867" y="514640"/>
                  <a:pt x="1828800" y="5163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hermometerBar">
            <a:extLst>
              <a:ext uri="{FF2B5EF4-FFF2-40B4-BE49-F238E27FC236}">
                <a16:creationId xmlns:a16="http://schemas.microsoft.com/office/drawing/2014/main" id="{A76B25BC-8943-92EC-D002-CE29E31793CC}"/>
              </a:ext>
            </a:extLst>
          </p:cNvPr>
          <p:cNvSpPr/>
          <p:nvPr/>
        </p:nvSpPr>
        <p:spPr>
          <a:xfrm>
            <a:off x="0" y="6705600"/>
            <a:ext cx="4064000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2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901FF26-7B78-3EFC-1CFD-762C7C1BE2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62200" y="673100"/>
            <a:ext cx="7467600" cy="6184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34807C-2445-C44B-9C10-A7CF222F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diffusion model (DDM)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F3966-24BA-DC40-C71F-C4336A3C9B16}"/>
              </a:ext>
            </a:extLst>
          </p:cNvPr>
          <p:cNvSpPr txBox="1"/>
          <p:nvPr/>
        </p:nvSpPr>
        <p:spPr>
          <a:xfrm>
            <a:off x="9394535" y="3180775"/>
            <a:ext cx="386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66DBE2-C56F-D856-98E5-3144F65144D6}"/>
              </a:ext>
            </a:extLst>
          </p:cNvPr>
          <p:cNvSpPr txBox="1"/>
          <p:nvPr/>
        </p:nvSpPr>
        <p:spPr>
          <a:xfrm>
            <a:off x="9113802" y="1468513"/>
            <a:ext cx="1431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Correct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062045-D203-8DAF-1130-5F44C9DBA657}"/>
              </a:ext>
            </a:extLst>
          </p:cNvPr>
          <p:cNvSpPr txBox="1"/>
          <p:nvPr/>
        </p:nvSpPr>
        <p:spPr>
          <a:xfrm>
            <a:off x="9113802" y="4963249"/>
            <a:ext cx="1712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Incorrect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70F79B-B070-61AB-FA8E-5C4593DF9655}"/>
              </a:ext>
            </a:extLst>
          </p:cNvPr>
          <p:cNvCxnSpPr/>
          <p:nvPr/>
        </p:nvCxnSpPr>
        <p:spPr>
          <a:xfrm flipV="1">
            <a:off x="9350829" y="2053288"/>
            <a:ext cx="0" cy="290996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83ED85-04BC-591B-2F8A-19106ED6191F}"/>
              </a:ext>
            </a:extLst>
          </p:cNvPr>
          <p:cNvCxnSpPr>
            <a:cxnSpLocks/>
          </p:cNvCxnSpPr>
          <p:nvPr/>
        </p:nvCxnSpPr>
        <p:spPr>
          <a:xfrm flipV="1">
            <a:off x="5562600" y="2307771"/>
            <a:ext cx="2427514" cy="1121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61E3BC-1882-2C74-284D-9D82C0CF37D1}"/>
              </a:ext>
            </a:extLst>
          </p:cNvPr>
          <p:cNvSpPr txBox="1"/>
          <p:nvPr/>
        </p:nvSpPr>
        <p:spPr>
          <a:xfrm>
            <a:off x="6502327" y="2307090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48846E-3EEE-EB6C-278C-A847C1E2E283}"/>
              </a:ext>
            </a:extLst>
          </p:cNvPr>
          <p:cNvSpPr txBox="1"/>
          <p:nvPr/>
        </p:nvSpPr>
        <p:spPr>
          <a:xfrm>
            <a:off x="3182425" y="3215880"/>
            <a:ext cx="348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z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64DB2E-8A84-5572-B6CB-FACD48C2D211}"/>
              </a:ext>
            </a:extLst>
          </p:cNvPr>
          <p:cNvCxnSpPr>
            <a:cxnSpLocks/>
          </p:cNvCxnSpPr>
          <p:nvPr/>
        </p:nvCxnSpPr>
        <p:spPr>
          <a:xfrm>
            <a:off x="3609799" y="3508267"/>
            <a:ext cx="1179915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AA60EC-4812-E33C-49C7-178AF0426FBD}"/>
              </a:ext>
            </a:extLst>
          </p:cNvPr>
          <p:cNvSpPr txBox="1"/>
          <p:nvPr/>
        </p:nvSpPr>
        <p:spPr>
          <a:xfrm>
            <a:off x="4082399" y="3004991"/>
            <a:ext cx="327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CD3B67-BFC2-88EC-1880-B0B0292F9950}"/>
              </a:ext>
            </a:extLst>
          </p:cNvPr>
          <p:cNvSpPr txBox="1"/>
          <p:nvPr/>
        </p:nvSpPr>
        <p:spPr>
          <a:xfrm>
            <a:off x="483686" y="2228671"/>
            <a:ext cx="2248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decision boundary</a:t>
            </a:r>
          </a:p>
          <a:p>
            <a:r>
              <a:rPr lang="en-US" dirty="0"/>
              <a:t>v = drift rate</a:t>
            </a:r>
          </a:p>
          <a:p>
            <a:r>
              <a:rPr lang="en-US" dirty="0"/>
              <a:t>z = starting point</a:t>
            </a:r>
          </a:p>
          <a:p>
            <a:r>
              <a:rPr lang="en-US" dirty="0"/>
              <a:t>t = non-decision time</a:t>
            </a:r>
          </a:p>
        </p:txBody>
      </p:sp>
      <p:sp>
        <p:nvSpPr>
          <p:cNvPr id="12" name="ThermometerBar">
            <a:extLst>
              <a:ext uri="{FF2B5EF4-FFF2-40B4-BE49-F238E27FC236}">
                <a16:creationId xmlns:a16="http://schemas.microsoft.com/office/drawing/2014/main" id="{954C6314-D026-25EA-461C-D67B78FE96AC}"/>
              </a:ext>
            </a:extLst>
          </p:cNvPr>
          <p:cNvSpPr/>
          <p:nvPr/>
        </p:nvSpPr>
        <p:spPr>
          <a:xfrm>
            <a:off x="0" y="6705600"/>
            <a:ext cx="4376615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1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901FF26-7B78-3EFC-1CFD-762C7C1BE2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62200" y="673100"/>
            <a:ext cx="7467600" cy="6184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34807C-2445-C44B-9C10-A7CF222F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diffusion model (DDM)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F3966-24BA-DC40-C71F-C4336A3C9B16}"/>
              </a:ext>
            </a:extLst>
          </p:cNvPr>
          <p:cNvSpPr txBox="1"/>
          <p:nvPr/>
        </p:nvSpPr>
        <p:spPr>
          <a:xfrm>
            <a:off x="9394535" y="3180775"/>
            <a:ext cx="182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 </a:t>
            </a:r>
            <a:r>
              <a:rPr lang="en-US" sz="2400" dirty="0"/>
              <a:t>(narrower)</a:t>
            </a:r>
            <a:endParaRPr lang="en-US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66DBE2-C56F-D856-98E5-3144F65144D6}"/>
              </a:ext>
            </a:extLst>
          </p:cNvPr>
          <p:cNvSpPr txBox="1"/>
          <p:nvPr/>
        </p:nvSpPr>
        <p:spPr>
          <a:xfrm>
            <a:off x="9113802" y="1468513"/>
            <a:ext cx="1431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Correct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062045-D203-8DAF-1130-5F44C9DBA657}"/>
              </a:ext>
            </a:extLst>
          </p:cNvPr>
          <p:cNvSpPr txBox="1"/>
          <p:nvPr/>
        </p:nvSpPr>
        <p:spPr>
          <a:xfrm>
            <a:off x="9113802" y="4963249"/>
            <a:ext cx="1712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Incorrect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70F79B-B070-61AB-FA8E-5C4593DF9655}"/>
              </a:ext>
            </a:extLst>
          </p:cNvPr>
          <p:cNvCxnSpPr>
            <a:cxnSpLocks/>
          </p:cNvCxnSpPr>
          <p:nvPr/>
        </p:nvCxnSpPr>
        <p:spPr>
          <a:xfrm flipV="1">
            <a:off x="9350829" y="2460171"/>
            <a:ext cx="0" cy="232954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83ED85-04BC-591B-2F8A-19106ED6191F}"/>
              </a:ext>
            </a:extLst>
          </p:cNvPr>
          <p:cNvCxnSpPr>
            <a:cxnSpLocks/>
          </p:cNvCxnSpPr>
          <p:nvPr/>
        </p:nvCxnSpPr>
        <p:spPr>
          <a:xfrm flipV="1">
            <a:off x="5562600" y="2307771"/>
            <a:ext cx="2427514" cy="1121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61E3BC-1882-2C74-284D-9D82C0CF37D1}"/>
              </a:ext>
            </a:extLst>
          </p:cNvPr>
          <p:cNvSpPr txBox="1"/>
          <p:nvPr/>
        </p:nvSpPr>
        <p:spPr>
          <a:xfrm>
            <a:off x="6502327" y="2307090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48846E-3EEE-EB6C-278C-A847C1E2E283}"/>
              </a:ext>
            </a:extLst>
          </p:cNvPr>
          <p:cNvSpPr txBox="1"/>
          <p:nvPr/>
        </p:nvSpPr>
        <p:spPr>
          <a:xfrm>
            <a:off x="3182425" y="3215880"/>
            <a:ext cx="348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z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64DB2E-8A84-5572-B6CB-FACD48C2D211}"/>
              </a:ext>
            </a:extLst>
          </p:cNvPr>
          <p:cNvCxnSpPr>
            <a:cxnSpLocks/>
          </p:cNvCxnSpPr>
          <p:nvPr/>
        </p:nvCxnSpPr>
        <p:spPr>
          <a:xfrm>
            <a:off x="3609799" y="3508267"/>
            <a:ext cx="1179915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AA60EC-4812-E33C-49C7-178AF0426FBD}"/>
              </a:ext>
            </a:extLst>
          </p:cNvPr>
          <p:cNvSpPr txBox="1"/>
          <p:nvPr/>
        </p:nvSpPr>
        <p:spPr>
          <a:xfrm>
            <a:off x="4082399" y="3004991"/>
            <a:ext cx="327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CD3B67-BFC2-88EC-1880-B0B0292F9950}"/>
              </a:ext>
            </a:extLst>
          </p:cNvPr>
          <p:cNvSpPr txBox="1"/>
          <p:nvPr/>
        </p:nvSpPr>
        <p:spPr>
          <a:xfrm>
            <a:off x="483686" y="2228671"/>
            <a:ext cx="2248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decision boundary</a:t>
            </a:r>
          </a:p>
          <a:p>
            <a:r>
              <a:rPr lang="en-US" dirty="0"/>
              <a:t>v = drift rate</a:t>
            </a:r>
          </a:p>
          <a:p>
            <a:r>
              <a:rPr lang="en-US" dirty="0"/>
              <a:t>z = starting point</a:t>
            </a:r>
          </a:p>
          <a:p>
            <a:r>
              <a:rPr lang="en-US" dirty="0"/>
              <a:t>t = non-decision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D60C1-EECD-CCE3-C592-B4AF3B6E1033}"/>
              </a:ext>
            </a:extLst>
          </p:cNvPr>
          <p:cNvSpPr txBox="1"/>
          <p:nvPr/>
        </p:nvSpPr>
        <p:spPr>
          <a:xfrm>
            <a:off x="260407" y="4420382"/>
            <a:ext cx="292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Reduces RTs, increases errors</a:t>
            </a:r>
          </a:p>
        </p:txBody>
      </p:sp>
      <p:sp>
        <p:nvSpPr>
          <p:cNvPr id="15" name="ThermometerBar">
            <a:extLst>
              <a:ext uri="{FF2B5EF4-FFF2-40B4-BE49-F238E27FC236}">
                <a16:creationId xmlns:a16="http://schemas.microsoft.com/office/drawing/2014/main" id="{0FE8A269-2530-5E26-A5A5-67331CCC96D1}"/>
              </a:ext>
            </a:extLst>
          </p:cNvPr>
          <p:cNvSpPr/>
          <p:nvPr/>
        </p:nvSpPr>
        <p:spPr>
          <a:xfrm>
            <a:off x="0" y="6705600"/>
            <a:ext cx="4689231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3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901FF26-7B78-3EFC-1CFD-762C7C1BE2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62200" y="673100"/>
            <a:ext cx="7467600" cy="6184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34807C-2445-C44B-9C10-A7CF222F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diffusion model (DDM)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F3966-24BA-DC40-C71F-C4336A3C9B16}"/>
              </a:ext>
            </a:extLst>
          </p:cNvPr>
          <p:cNvSpPr txBox="1"/>
          <p:nvPr/>
        </p:nvSpPr>
        <p:spPr>
          <a:xfrm>
            <a:off x="9394535" y="3180775"/>
            <a:ext cx="386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66DBE2-C56F-D856-98E5-3144F65144D6}"/>
              </a:ext>
            </a:extLst>
          </p:cNvPr>
          <p:cNvSpPr txBox="1"/>
          <p:nvPr/>
        </p:nvSpPr>
        <p:spPr>
          <a:xfrm>
            <a:off x="9113802" y="1468513"/>
            <a:ext cx="1431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Correct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062045-D203-8DAF-1130-5F44C9DBA657}"/>
              </a:ext>
            </a:extLst>
          </p:cNvPr>
          <p:cNvSpPr txBox="1"/>
          <p:nvPr/>
        </p:nvSpPr>
        <p:spPr>
          <a:xfrm>
            <a:off x="9113802" y="4963249"/>
            <a:ext cx="1712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Incorrect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83ED85-04BC-591B-2F8A-19106ED6191F}"/>
              </a:ext>
            </a:extLst>
          </p:cNvPr>
          <p:cNvCxnSpPr>
            <a:cxnSpLocks/>
          </p:cNvCxnSpPr>
          <p:nvPr/>
        </p:nvCxnSpPr>
        <p:spPr>
          <a:xfrm flipV="1">
            <a:off x="4827187" y="2278197"/>
            <a:ext cx="1225270" cy="7136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61E3BC-1882-2C74-284D-9D82C0CF37D1}"/>
              </a:ext>
            </a:extLst>
          </p:cNvPr>
          <p:cNvSpPr txBox="1"/>
          <p:nvPr/>
        </p:nvSpPr>
        <p:spPr>
          <a:xfrm>
            <a:off x="4504202" y="1985809"/>
            <a:ext cx="1233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 </a:t>
            </a:r>
            <a:r>
              <a:rPr lang="en-US" sz="2000" dirty="0"/>
              <a:t>(larger)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48846E-3EEE-EB6C-278C-A847C1E2E283}"/>
              </a:ext>
            </a:extLst>
          </p:cNvPr>
          <p:cNvSpPr txBox="1"/>
          <p:nvPr/>
        </p:nvSpPr>
        <p:spPr>
          <a:xfrm>
            <a:off x="3182425" y="3215880"/>
            <a:ext cx="348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z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64DB2E-8A84-5572-B6CB-FACD48C2D211}"/>
              </a:ext>
            </a:extLst>
          </p:cNvPr>
          <p:cNvCxnSpPr>
            <a:cxnSpLocks/>
          </p:cNvCxnSpPr>
          <p:nvPr/>
        </p:nvCxnSpPr>
        <p:spPr>
          <a:xfrm>
            <a:off x="3609799" y="3508267"/>
            <a:ext cx="1179915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AA60EC-4812-E33C-49C7-178AF0426FBD}"/>
              </a:ext>
            </a:extLst>
          </p:cNvPr>
          <p:cNvSpPr txBox="1"/>
          <p:nvPr/>
        </p:nvSpPr>
        <p:spPr>
          <a:xfrm>
            <a:off x="4082399" y="3004991"/>
            <a:ext cx="327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CD3B67-BFC2-88EC-1880-B0B0292F9950}"/>
              </a:ext>
            </a:extLst>
          </p:cNvPr>
          <p:cNvSpPr txBox="1"/>
          <p:nvPr/>
        </p:nvSpPr>
        <p:spPr>
          <a:xfrm>
            <a:off x="483686" y="2228671"/>
            <a:ext cx="2248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decision boundary</a:t>
            </a:r>
          </a:p>
          <a:p>
            <a:r>
              <a:rPr lang="en-US" dirty="0"/>
              <a:t>v = drift rate</a:t>
            </a:r>
          </a:p>
          <a:p>
            <a:r>
              <a:rPr lang="en-US" dirty="0"/>
              <a:t>z = starting point</a:t>
            </a:r>
          </a:p>
          <a:p>
            <a:r>
              <a:rPr lang="en-US" dirty="0"/>
              <a:t>t = non-decision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98DCD-8ED2-6686-286E-0EB708741126}"/>
              </a:ext>
            </a:extLst>
          </p:cNvPr>
          <p:cNvSpPr txBox="1"/>
          <p:nvPr/>
        </p:nvSpPr>
        <p:spPr>
          <a:xfrm>
            <a:off x="260407" y="4420382"/>
            <a:ext cx="2790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Reduces RTs, reduces errors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If v &lt; 0, increases errors </a:t>
            </a:r>
          </a:p>
        </p:txBody>
      </p:sp>
      <p:sp>
        <p:nvSpPr>
          <p:cNvPr id="12" name="ThermometerBar">
            <a:extLst>
              <a:ext uri="{FF2B5EF4-FFF2-40B4-BE49-F238E27FC236}">
                <a16:creationId xmlns:a16="http://schemas.microsoft.com/office/drawing/2014/main" id="{DB8D2FBA-98E8-2828-8291-73B1EA6DFA17}"/>
              </a:ext>
            </a:extLst>
          </p:cNvPr>
          <p:cNvSpPr/>
          <p:nvPr/>
        </p:nvSpPr>
        <p:spPr>
          <a:xfrm>
            <a:off x="0" y="6705600"/>
            <a:ext cx="5001846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ADDEE5-7E76-131D-6C92-B2A0BFD27735}"/>
              </a:ext>
            </a:extLst>
          </p:cNvPr>
          <p:cNvCxnSpPr/>
          <p:nvPr/>
        </p:nvCxnSpPr>
        <p:spPr>
          <a:xfrm flipV="1">
            <a:off x="9350829" y="2053288"/>
            <a:ext cx="0" cy="290996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883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901FF26-7B78-3EFC-1CFD-762C7C1BE2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62200" y="673100"/>
            <a:ext cx="7467600" cy="6184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34807C-2445-C44B-9C10-A7CF222F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diffusion model (DDM)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F3966-24BA-DC40-C71F-C4336A3C9B16}"/>
              </a:ext>
            </a:extLst>
          </p:cNvPr>
          <p:cNvSpPr txBox="1"/>
          <p:nvPr/>
        </p:nvSpPr>
        <p:spPr>
          <a:xfrm>
            <a:off x="9394535" y="3180775"/>
            <a:ext cx="386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66DBE2-C56F-D856-98E5-3144F65144D6}"/>
              </a:ext>
            </a:extLst>
          </p:cNvPr>
          <p:cNvSpPr txBox="1"/>
          <p:nvPr/>
        </p:nvSpPr>
        <p:spPr>
          <a:xfrm>
            <a:off x="9113802" y="1468513"/>
            <a:ext cx="1431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Correct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062045-D203-8DAF-1130-5F44C9DBA657}"/>
              </a:ext>
            </a:extLst>
          </p:cNvPr>
          <p:cNvSpPr txBox="1"/>
          <p:nvPr/>
        </p:nvSpPr>
        <p:spPr>
          <a:xfrm>
            <a:off x="9113802" y="4963249"/>
            <a:ext cx="1712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Incorrect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70F79B-B070-61AB-FA8E-5C4593DF9655}"/>
              </a:ext>
            </a:extLst>
          </p:cNvPr>
          <p:cNvCxnSpPr/>
          <p:nvPr/>
        </p:nvCxnSpPr>
        <p:spPr>
          <a:xfrm flipV="1">
            <a:off x="9350829" y="2053288"/>
            <a:ext cx="0" cy="290996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83ED85-04BC-591B-2F8A-19106ED6191F}"/>
              </a:ext>
            </a:extLst>
          </p:cNvPr>
          <p:cNvCxnSpPr>
            <a:cxnSpLocks/>
          </p:cNvCxnSpPr>
          <p:nvPr/>
        </p:nvCxnSpPr>
        <p:spPr>
          <a:xfrm flipV="1">
            <a:off x="5562600" y="2307771"/>
            <a:ext cx="2427514" cy="1121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61E3BC-1882-2C74-284D-9D82C0CF37D1}"/>
              </a:ext>
            </a:extLst>
          </p:cNvPr>
          <p:cNvSpPr txBox="1"/>
          <p:nvPr/>
        </p:nvSpPr>
        <p:spPr>
          <a:xfrm>
            <a:off x="6502327" y="2307090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48846E-3EEE-EB6C-278C-A847C1E2E283}"/>
              </a:ext>
            </a:extLst>
          </p:cNvPr>
          <p:cNvSpPr txBox="1"/>
          <p:nvPr/>
        </p:nvSpPr>
        <p:spPr>
          <a:xfrm>
            <a:off x="3182425" y="3215880"/>
            <a:ext cx="348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z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64DB2E-8A84-5572-B6CB-FACD48C2D211}"/>
              </a:ext>
            </a:extLst>
          </p:cNvPr>
          <p:cNvCxnSpPr>
            <a:cxnSpLocks/>
          </p:cNvCxnSpPr>
          <p:nvPr/>
        </p:nvCxnSpPr>
        <p:spPr>
          <a:xfrm>
            <a:off x="3609799" y="3508267"/>
            <a:ext cx="613858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AA60EC-4812-E33C-49C7-178AF0426FBD}"/>
              </a:ext>
            </a:extLst>
          </p:cNvPr>
          <p:cNvSpPr txBox="1"/>
          <p:nvPr/>
        </p:nvSpPr>
        <p:spPr>
          <a:xfrm>
            <a:off x="3530854" y="2536448"/>
            <a:ext cx="112883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t </a:t>
            </a:r>
          </a:p>
          <a:p>
            <a:pPr algn="ctr"/>
            <a:r>
              <a:rPr lang="en-US" sz="2000" b="1" dirty="0"/>
              <a:t>(smaller)</a:t>
            </a:r>
            <a:endParaRPr lang="en-US" sz="3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CD3B67-BFC2-88EC-1880-B0B0292F9950}"/>
              </a:ext>
            </a:extLst>
          </p:cNvPr>
          <p:cNvSpPr txBox="1"/>
          <p:nvPr/>
        </p:nvSpPr>
        <p:spPr>
          <a:xfrm>
            <a:off x="483686" y="2228671"/>
            <a:ext cx="2248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decision boundary</a:t>
            </a:r>
          </a:p>
          <a:p>
            <a:r>
              <a:rPr lang="en-US" dirty="0"/>
              <a:t>v = drift rate</a:t>
            </a:r>
          </a:p>
          <a:p>
            <a:r>
              <a:rPr lang="en-US" dirty="0"/>
              <a:t>z = starting point</a:t>
            </a:r>
          </a:p>
          <a:p>
            <a:r>
              <a:rPr lang="en-US" dirty="0"/>
              <a:t>t = non-decision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F1B1C-510C-AD87-4D0B-8DE79420067B}"/>
              </a:ext>
            </a:extLst>
          </p:cNvPr>
          <p:cNvSpPr txBox="1"/>
          <p:nvPr/>
        </p:nvSpPr>
        <p:spPr>
          <a:xfrm>
            <a:off x="55670" y="4403674"/>
            <a:ext cx="339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Reduces RTs, no effect on errors (excluding timeouts)</a:t>
            </a:r>
          </a:p>
        </p:txBody>
      </p:sp>
      <p:sp>
        <p:nvSpPr>
          <p:cNvPr id="12" name="ThermometerBar">
            <a:extLst>
              <a:ext uri="{FF2B5EF4-FFF2-40B4-BE49-F238E27FC236}">
                <a16:creationId xmlns:a16="http://schemas.microsoft.com/office/drawing/2014/main" id="{C35FB764-6E58-1C37-5DFD-D0A90A16430F}"/>
              </a:ext>
            </a:extLst>
          </p:cNvPr>
          <p:cNvSpPr/>
          <p:nvPr/>
        </p:nvSpPr>
        <p:spPr>
          <a:xfrm>
            <a:off x="0" y="6705600"/>
            <a:ext cx="5314462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73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807C-2445-C44B-9C10-A7CF222F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diffusion model (DDM)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DEC1-4272-584A-8D4B-D94320E54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13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Goal gradient </a:t>
            </a:r>
            <a:r>
              <a:rPr lang="en-US" dirty="0" err="1"/>
              <a:t>behaviour</a:t>
            </a:r>
            <a:r>
              <a:rPr lang="en-US" dirty="0"/>
              <a:t> could manifest in: </a:t>
            </a:r>
          </a:p>
          <a:p>
            <a:pPr marL="514350" indent="-514350">
              <a:buAutoNum type="arabicPeriod"/>
            </a:pPr>
            <a:r>
              <a:rPr lang="en-US" sz="2400" dirty="0"/>
              <a:t>Narrower decision thresholds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 less caution as one approaches the end goal</a:t>
            </a:r>
          </a:p>
          <a:p>
            <a:pPr marL="514350" indent="-514350">
              <a:buAutoNum type="arabicPeriod"/>
            </a:pPr>
            <a:r>
              <a:rPr lang="en-US" sz="2400" dirty="0"/>
              <a:t>Larger drift rate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 more task-relevant processing near a goal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Faster non-decision time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Quicker motor action (</a:t>
            </a:r>
            <a:r>
              <a:rPr lang="en-US" sz="2000" dirty="0" err="1"/>
              <a:t>vigour</a:t>
            </a:r>
            <a:r>
              <a:rPr lang="en-US" sz="2000" dirty="0"/>
              <a:t>) near the end </a:t>
            </a:r>
            <a:endParaRPr lang="en-US" dirty="0"/>
          </a:p>
        </p:txBody>
      </p:sp>
      <p:sp>
        <p:nvSpPr>
          <p:cNvPr id="11" name="ThermometerBar">
            <a:extLst>
              <a:ext uri="{FF2B5EF4-FFF2-40B4-BE49-F238E27FC236}">
                <a16:creationId xmlns:a16="http://schemas.microsoft.com/office/drawing/2014/main" id="{93FB8CAC-A2DC-1B3A-5384-97D08F1B5AEE}"/>
              </a:ext>
            </a:extLst>
          </p:cNvPr>
          <p:cNvSpPr/>
          <p:nvPr/>
        </p:nvSpPr>
        <p:spPr>
          <a:xfrm>
            <a:off x="0" y="6705600"/>
            <a:ext cx="5627077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20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C58D-21B9-3445-A11A-BFA1930E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+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9649-CDE0-414D-B222-C13D42DB2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Test key postulates of goal gradient hypothesis in human cognition</a:t>
            </a:r>
          </a:p>
          <a:p>
            <a:pPr lvl="1">
              <a:buFontTx/>
              <a:buChar char="-"/>
            </a:pPr>
            <a:r>
              <a:rPr lang="en-US" dirty="0"/>
              <a:t>Approach—weak gradient</a:t>
            </a:r>
          </a:p>
          <a:p>
            <a:pPr lvl="1">
              <a:buFontTx/>
              <a:buChar char="-"/>
            </a:pPr>
            <a:r>
              <a:rPr lang="en-US" dirty="0"/>
              <a:t>Avoidance—strong gradient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Model </a:t>
            </a:r>
            <a:r>
              <a:rPr lang="en-US" dirty="0" err="1"/>
              <a:t>behaviour</a:t>
            </a:r>
            <a:r>
              <a:rPr lang="en-US" dirty="0"/>
              <a:t> in the task with a DDM to infer underlying mechanisms</a:t>
            </a:r>
          </a:p>
          <a:p>
            <a:pPr lvl="1">
              <a:buFontTx/>
              <a:buChar char="-"/>
            </a:pPr>
            <a:r>
              <a:rPr lang="en-US" dirty="0"/>
              <a:t>Does goal gradient </a:t>
            </a:r>
            <a:r>
              <a:rPr lang="en-US" dirty="0" err="1"/>
              <a:t>behaviour</a:t>
            </a:r>
            <a:r>
              <a:rPr lang="en-US" dirty="0"/>
              <a:t> load onto the drift rate, non-decision time, threshold, or some combination of all three?</a:t>
            </a:r>
          </a:p>
        </p:txBody>
      </p:sp>
      <p:sp>
        <p:nvSpPr>
          <p:cNvPr id="9" name="ThermometerBar">
            <a:extLst>
              <a:ext uri="{FF2B5EF4-FFF2-40B4-BE49-F238E27FC236}">
                <a16:creationId xmlns:a16="http://schemas.microsoft.com/office/drawing/2014/main" id="{35A4516B-0727-85A8-D6BF-FBFA1515716A}"/>
              </a:ext>
            </a:extLst>
          </p:cNvPr>
          <p:cNvSpPr/>
          <p:nvPr/>
        </p:nvSpPr>
        <p:spPr>
          <a:xfrm>
            <a:off x="0" y="6705600"/>
            <a:ext cx="5939692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41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F3AC-C68C-B6F6-E397-810ED448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Task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D307ECD-2EF0-5FF6-5634-99C5BB16CFB7}"/>
              </a:ext>
            </a:extLst>
          </p:cNvPr>
          <p:cNvGrpSpPr/>
          <p:nvPr/>
        </p:nvGrpSpPr>
        <p:grpSpPr>
          <a:xfrm>
            <a:off x="9491343" y="1690688"/>
            <a:ext cx="1937084" cy="1642059"/>
            <a:chOff x="1070811" y="1690688"/>
            <a:chExt cx="1937084" cy="1642059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78619F8E-A386-4A1F-0A8F-E27DD64DAB95}"/>
                </a:ext>
              </a:extLst>
            </p:cNvPr>
            <p:cNvSpPr/>
            <p:nvPr/>
          </p:nvSpPr>
          <p:spPr>
            <a:xfrm>
              <a:off x="1070811" y="1690688"/>
              <a:ext cx="1937084" cy="164205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You win $0.20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8207EDA-E1C4-1294-E2E5-A97EB8214995}"/>
                </a:ext>
              </a:extLst>
            </p:cNvPr>
            <p:cNvGrpSpPr/>
            <p:nvPr/>
          </p:nvGrpSpPr>
          <p:grpSpPr>
            <a:xfrm>
              <a:off x="1155030" y="1866738"/>
              <a:ext cx="1768643" cy="207319"/>
              <a:chOff x="1155030" y="1866738"/>
              <a:chExt cx="1768643" cy="20731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93F92D6-F406-3515-C062-34ADA4C1CC0C}"/>
                  </a:ext>
                </a:extLst>
              </p:cNvPr>
              <p:cNvSpPr/>
              <p:nvPr/>
            </p:nvSpPr>
            <p:spPr>
              <a:xfrm>
                <a:off x="1155031" y="1866738"/>
                <a:ext cx="1768642" cy="20731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FBC187D-73B4-D988-9256-7ABCFD176D91}"/>
                  </a:ext>
                </a:extLst>
              </p:cNvPr>
              <p:cNvSpPr/>
              <p:nvPr/>
            </p:nvSpPr>
            <p:spPr>
              <a:xfrm>
                <a:off x="1155030" y="1866738"/>
                <a:ext cx="1768641" cy="20731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7A3FDA0-1678-F48D-55C0-C92F3966E5D3}"/>
              </a:ext>
            </a:extLst>
          </p:cNvPr>
          <p:cNvGrpSpPr/>
          <p:nvPr/>
        </p:nvGrpSpPr>
        <p:grpSpPr>
          <a:xfrm>
            <a:off x="852183" y="1690690"/>
            <a:ext cx="1937084" cy="1642059"/>
            <a:chOff x="838200" y="2027121"/>
            <a:chExt cx="1937084" cy="164205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CE58EAE-2973-92EA-1D22-D65A700F1044}"/>
                </a:ext>
              </a:extLst>
            </p:cNvPr>
            <p:cNvGrpSpPr/>
            <p:nvPr/>
          </p:nvGrpSpPr>
          <p:grpSpPr>
            <a:xfrm>
              <a:off x="838200" y="2027121"/>
              <a:ext cx="1937084" cy="1642059"/>
              <a:chOff x="838200" y="2607970"/>
              <a:chExt cx="1937084" cy="164205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141F52C-F959-3017-E548-554F03B5C582}"/>
                  </a:ext>
                </a:extLst>
              </p:cNvPr>
              <p:cNvGrpSpPr/>
              <p:nvPr/>
            </p:nvGrpSpPr>
            <p:grpSpPr>
              <a:xfrm>
                <a:off x="838200" y="2607970"/>
                <a:ext cx="1937084" cy="1642059"/>
                <a:chOff x="1070811" y="1690688"/>
                <a:chExt cx="1937084" cy="1642059"/>
              </a:xfrm>
            </p:grpSpPr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7CD9C157-F1E9-DBC6-F394-9F212DAD1925}"/>
                    </a:ext>
                  </a:extLst>
                </p:cNvPr>
                <p:cNvSpPr/>
                <p:nvPr/>
              </p:nvSpPr>
              <p:spPr>
                <a:xfrm>
                  <a:off x="1070811" y="1690688"/>
                  <a:ext cx="1937084" cy="1642059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7C004622-4A54-26F7-AF84-B26F1852613F}"/>
                    </a:ext>
                  </a:extLst>
                </p:cNvPr>
                <p:cNvGrpSpPr/>
                <p:nvPr/>
              </p:nvGrpSpPr>
              <p:grpSpPr>
                <a:xfrm>
                  <a:off x="1155031" y="1866738"/>
                  <a:ext cx="1308476" cy="207319"/>
                  <a:chOff x="1155031" y="1866738"/>
                  <a:chExt cx="1308476" cy="207319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DB17857B-E529-11F2-AE2B-A70EF3083E90}"/>
                      </a:ext>
                    </a:extLst>
                  </p:cNvPr>
                  <p:cNvSpPr/>
                  <p:nvPr/>
                </p:nvSpPr>
                <p:spPr>
                  <a:xfrm>
                    <a:off x="1155031" y="1866738"/>
                    <a:ext cx="1308476" cy="207317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264F389-7BC4-1992-AB03-928567CC10AB}"/>
                      </a:ext>
                    </a:extLst>
                  </p:cNvPr>
                  <p:cNvSpPr/>
                  <p:nvPr/>
                </p:nvSpPr>
                <p:spPr>
                  <a:xfrm>
                    <a:off x="1155031" y="1866738"/>
                    <a:ext cx="84222" cy="2073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5515DFA-BF94-1359-27F7-F60924426BDA}"/>
                  </a:ext>
                </a:extLst>
              </p:cNvPr>
              <p:cNvSpPr txBox="1"/>
              <p:nvPr/>
            </p:nvSpPr>
            <p:spPr>
              <a:xfrm>
                <a:off x="2154481" y="2740806"/>
                <a:ext cx="598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B050"/>
                    </a:solidFill>
                  </a:rPr>
                  <a:t>$0.20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59C0F86-A148-D9A4-F65B-A38E6342F6DD}"/>
                </a:ext>
              </a:extLst>
            </p:cNvPr>
            <p:cNvGrpSpPr/>
            <p:nvPr/>
          </p:nvGrpSpPr>
          <p:grpSpPr>
            <a:xfrm>
              <a:off x="980098" y="2660559"/>
              <a:ext cx="1653288" cy="560113"/>
              <a:chOff x="980098" y="2660559"/>
              <a:chExt cx="1653288" cy="560113"/>
            </a:xfrm>
          </p:grpSpPr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D6A87446-8244-88F8-4315-D0F4B8513E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31194" y="2674563"/>
                <a:ext cx="551096" cy="541255"/>
              </a:xfrm>
              <a:prstGeom prst="rect">
                <a:avLst/>
              </a:prstGeom>
            </p:spPr>
          </p:pic>
          <p:pic>
            <p:nvPicPr>
              <p:cNvPr id="40" name="Picture 39" descr="Icon&#10;&#10;Description automatically generated">
                <a:extLst>
                  <a:ext uri="{FF2B5EF4-FFF2-40B4-BE49-F238E27FC236}">
                    <a16:creationId xmlns:a16="http://schemas.microsoft.com/office/drawing/2014/main" id="{8D5C66DA-CBF5-A221-D051-77A5622F89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0098" y="2669576"/>
                <a:ext cx="551096" cy="551096"/>
              </a:xfrm>
              <a:prstGeom prst="rect">
                <a:avLst/>
              </a:prstGeom>
            </p:spPr>
          </p:pic>
          <p:pic>
            <p:nvPicPr>
              <p:cNvPr id="41" name="Picture 40" descr="Icon&#10;&#10;Description automatically generated">
                <a:extLst>
                  <a:ext uri="{FF2B5EF4-FFF2-40B4-BE49-F238E27FC236}">
                    <a16:creationId xmlns:a16="http://schemas.microsoft.com/office/drawing/2014/main" id="{98F2DD8C-D09A-1875-5089-344A24AD6C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82290" y="2660559"/>
                <a:ext cx="551096" cy="541255"/>
              </a:xfrm>
              <a:prstGeom prst="rect">
                <a:avLst/>
              </a:prstGeom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16106DE-515F-4DE1-86F5-F830BEA30B37}"/>
              </a:ext>
            </a:extLst>
          </p:cNvPr>
          <p:cNvGrpSpPr/>
          <p:nvPr/>
        </p:nvGrpSpPr>
        <p:grpSpPr>
          <a:xfrm>
            <a:off x="3011973" y="1690690"/>
            <a:ext cx="1937084" cy="1642059"/>
            <a:chOff x="2997990" y="2027121"/>
            <a:chExt cx="1937084" cy="164205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931D9DD-A746-3B4E-3D72-0CA546C59995}"/>
                </a:ext>
              </a:extLst>
            </p:cNvPr>
            <p:cNvGrpSpPr/>
            <p:nvPr/>
          </p:nvGrpSpPr>
          <p:grpSpPr>
            <a:xfrm>
              <a:off x="2997990" y="2027121"/>
              <a:ext cx="1937084" cy="1642059"/>
              <a:chOff x="1070811" y="1690688"/>
              <a:chExt cx="1937084" cy="1642059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65B0C725-BB98-FCBB-D881-5DD819612C46}"/>
                  </a:ext>
                </a:extLst>
              </p:cNvPr>
              <p:cNvSpPr/>
              <p:nvPr/>
            </p:nvSpPr>
            <p:spPr>
              <a:xfrm>
                <a:off x="1070811" y="1690688"/>
                <a:ext cx="1937084" cy="1642059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A2AC240A-07DB-94B7-FCCA-20994FA9E76A}"/>
                  </a:ext>
                </a:extLst>
              </p:cNvPr>
              <p:cNvGrpSpPr/>
              <p:nvPr/>
            </p:nvGrpSpPr>
            <p:grpSpPr>
              <a:xfrm>
                <a:off x="1155031" y="1866738"/>
                <a:ext cx="1308476" cy="207317"/>
                <a:chOff x="1155031" y="1866738"/>
                <a:chExt cx="1308476" cy="207317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21770146-AFF4-CCF2-5D58-5F9A24DA96CA}"/>
                    </a:ext>
                  </a:extLst>
                </p:cNvPr>
                <p:cNvSpPr/>
                <p:nvPr/>
              </p:nvSpPr>
              <p:spPr>
                <a:xfrm>
                  <a:off x="1155031" y="1866738"/>
                  <a:ext cx="1308476" cy="20731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600B4029-1637-222B-0CC1-8846DF705AEC}"/>
                    </a:ext>
                  </a:extLst>
                </p:cNvPr>
                <p:cNvSpPr/>
                <p:nvPr/>
              </p:nvSpPr>
              <p:spPr>
                <a:xfrm>
                  <a:off x="1155031" y="1866738"/>
                  <a:ext cx="306928" cy="207315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CA22FBF-E941-C304-EE40-7E59256FEAB3}"/>
                </a:ext>
              </a:extLst>
            </p:cNvPr>
            <p:cNvGrpSpPr/>
            <p:nvPr/>
          </p:nvGrpSpPr>
          <p:grpSpPr>
            <a:xfrm>
              <a:off x="3139888" y="2655705"/>
              <a:ext cx="1653288" cy="560113"/>
              <a:chOff x="980098" y="2660559"/>
              <a:chExt cx="1653288" cy="560113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3C50AA8-3714-002B-88A8-0E6543E6F5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1531194" y="2675905"/>
                <a:ext cx="551096" cy="538571"/>
              </a:xfrm>
              <a:prstGeom prst="rect">
                <a:avLst/>
              </a:prstGeom>
            </p:spPr>
          </p:pic>
          <p:pic>
            <p:nvPicPr>
              <p:cNvPr id="52" name="Picture 51" descr="Icon&#10;&#10;Description automatically generated">
                <a:extLst>
                  <a:ext uri="{FF2B5EF4-FFF2-40B4-BE49-F238E27FC236}">
                    <a16:creationId xmlns:a16="http://schemas.microsoft.com/office/drawing/2014/main" id="{7CA1EA7D-589B-70B9-6C29-C16D1CE6E0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0098" y="2669576"/>
                <a:ext cx="551096" cy="551096"/>
              </a:xfrm>
              <a:prstGeom prst="rect">
                <a:avLst/>
              </a:prstGeom>
            </p:spPr>
          </p:pic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241CA2EC-977D-E18E-64CD-A4A936FFDC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82290" y="2660559"/>
                <a:ext cx="551096" cy="541255"/>
              </a:xfrm>
              <a:prstGeom prst="rect">
                <a:avLst/>
              </a:prstGeom>
            </p:spPr>
          </p:pic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733D1E3-1168-38EF-8025-D4FAB49C6629}"/>
              </a:ext>
            </a:extLst>
          </p:cNvPr>
          <p:cNvGrpSpPr/>
          <p:nvPr/>
        </p:nvGrpSpPr>
        <p:grpSpPr>
          <a:xfrm>
            <a:off x="5171763" y="1690688"/>
            <a:ext cx="1937084" cy="1642059"/>
            <a:chOff x="5157780" y="2027119"/>
            <a:chExt cx="1937084" cy="164205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6259BC3-7370-12E6-F622-97A0E882262C}"/>
                </a:ext>
              </a:extLst>
            </p:cNvPr>
            <p:cNvGrpSpPr/>
            <p:nvPr/>
          </p:nvGrpSpPr>
          <p:grpSpPr>
            <a:xfrm>
              <a:off x="5157780" y="2027119"/>
              <a:ext cx="1937084" cy="1642059"/>
              <a:chOff x="1070811" y="1690688"/>
              <a:chExt cx="1937084" cy="1642059"/>
            </a:xfrm>
          </p:grpSpPr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39ED1D64-1794-E71A-4850-F4FB14C7EA76}"/>
                  </a:ext>
                </a:extLst>
              </p:cNvPr>
              <p:cNvSpPr/>
              <p:nvPr/>
            </p:nvSpPr>
            <p:spPr>
              <a:xfrm>
                <a:off x="1070811" y="1690688"/>
                <a:ext cx="1937084" cy="1642059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C021B65-7226-181E-20A7-33CAB0679F41}"/>
                  </a:ext>
                </a:extLst>
              </p:cNvPr>
              <p:cNvGrpSpPr/>
              <p:nvPr/>
            </p:nvGrpSpPr>
            <p:grpSpPr>
              <a:xfrm>
                <a:off x="1155031" y="1866738"/>
                <a:ext cx="1308476" cy="207317"/>
                <a:chOff x="1155031" y="1866738"/>
                <a:chExt cx="1308476" cy="207317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EB1CD39E-1FF6-F976-CCFB-3A31B291A087}"/>
                    </a:ext>
                  </a:extLst>
                </p:cNvPr>
                <p:cNvSpPr/>
                <p:nvPr/>
              </p:nvSpPr>
              <p:spPr>
                <a:xfrm>
                  <a:off x="1155031" y="1866738"/>
                  <a:ext cx="1308476" cy="20731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ABE6B5D-4DA8-FB80-7B7E-E902000172A2}"/>
                    </a:ext>
                  </a:extLst>
                </p:cNvPr>
                <p:cNvSpPr/>
                <p:nvPr/>
              </p:nvSpPr>
              <p:spPr>
                <a:xfrm>
                  <a:off x="1155031" y="1866738"/>
                  <a:ext cx="854000" cy="20731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6F7E9E6-7EA5-296E-DB4C-981F5D8797BB}"/>
                </a:ext>
              </a:extLst>
            </p:cNvPr>
            <p:cNvGrpSpPr/>
            <p:nvPr/>
          </p:nvGrpSpPr>
          <p:grpSpPr>
            <a:xfrm>
              <a:off x="5299678" y="2664722"/>
              <a:ext cx="1653288" cy="555259"/>
              <a:chOff x="980098" y="2660559"/>
              <a:chExt cx="1653288" cy="555259"/>
            </a:xfrm>
          </p:grpSpPr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0B360400-617C-AAED-D1CD-5C5869FF0C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1536114" y="2674563"/>
                <a:ext cx="541255" cy="541255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8E36E4A9-EBB4-86B2-8E59-2F698ED2E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/>
              <a:stretch/>
            </p:blipFill>
            <p:spPr>
              <a:xfrm>
                <a:off x="980098" y="2675838"/>
                <a:ext cx="551096" cy="538571"/>
              </a:xfrm>
              <a:prstGeom prst="rect">
                <a:avLst/>
              </a:prstGeom>
            </p:spPr>
          </p:pic>
          <p:pic>
            <p:nvPicPr>
              <p:cNvPr id="63" name="Picture 62" descr="Icon&#10;&#10;Description automatically generated">
                <a:extLst>
                  <a:ext uri="{FF2B5EF4-FFF2-40B4-BE49-F238E27FC236}">
                    <a16:creationId xmlns:a16="http://schemas.microsoft.com/office/drawing/2014/main" id="{3D9AE0DD-F574-4892-0D19-E949AE195B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82290" y="2660559"/>
                <a:ext cx="551096" cy="541255"/>
              </a:xfrm>
              <a:prstGeom prst="rect">
                <a:avLst/>
              </a:prstGeom>
            </p:spPr>
          </p:pic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8881FE8-9A01-6ADC-9F85-1DDA4699D6AC}"/>
              </a:ext>
            </a:extLst>
          </p:cNvPr>
          <p:cNvGrpSpPr/>
          <p:nvPr/>
        </p:nvGrpSpPr>
        <p:grpSpPr>
          <a:xfrm>
            <a:off x="7331553" y="1690688"/>
            <a:ext cx="1937084" cy="1642059"/>
            <a:chOff x="7317570" y="2027119"/>
            <a:chExt cx="1937084" cy="164205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D82D65E-E23D-56C2-AED6-6AF0B9A12845}"/>
                </a:ext>
              </a:extLst>
            </p:cNvPr>
            <p:cNvGrpSpPr/>
            <p:nvPr/>
          </p:nvGrpSpPr>
          <p:grpSpPr>
            <a:xfrm>
              <a:off x="7317570" y="2027119"/>
              <a:ext cx="1937084" cy="1642059"/>
              <a:chOff x="1070811" y="1690688"/>
              <a:chExt cx="1937084" cy="1642059"/>
            </a:xfrm>
          </p:grpSpPr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E9D0C942-FB2D-8B85-DDD7-7AC444EF06AB}"/>
                  </a:ext>
                </a:extLst>
              </p:cNvPr>
              <p:cNvSpPr/>
              <p:nvPr/>
            </p:nvSpPr>
            <p:spPr>
              <a:xfrm>
                <a:off x="1070811" y="1690688"/>
                <a:ext cx="1937084" cy="1642059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00630017-738A-215E-5F08-C7C105FAE293}"/>
                  </a:ext>
                </a:extLst>
              </p:cNvPr>
              <p:cNvGrpSpPr/>
              <p:nvPr/>
            </p:nvGrpSpPr>
            <p:grpSpPr>
              <a:xfrm>
                <a:off x="1155031" y="1866738"/>
                <a:ext cx="1308476" cy="207317"/>
                <a:chOff x="1155031" y="1866738"/>
                <a:chExt cx="1308476" cy="207317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65E1A520-99D3-1A00-0B78-8ADBA51523C0}"/>
                    </a:ext>
                  </a:extLst>
                </p:cNvPr>
                <p:cNvSpPr/>
                <p:nvPr/>
              </p:nvSpPr>
              <p:spPr>
                <a:xfrm>
                  <a:off x="1155031" y="1866738"/>
                  <a:ext cx="1308476" cy="20731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9D46393-0E37-F4AD-4B61-E2C8E092EAAD}"/>
                    </a:ext>
                  </a:extLst>
                </p:cNvPr>
                <p:cNvSpPr/>
                <p:nvPr/>
              </p:nvSpPr>
              <p:spPr>
                <a:xfrm>
                  <a:off x="1155031" y="1866738"/>
                  <a:ext cx="1191248" cy="20731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5671071-6A53-FAB6-D0CB-38AEF32BF0D0}"/>
                </a:ext>
              </a:extLst>
            </p:cNvPr>
            <p:cNvGrpSpPr/>
            <p:nvPr/>
          </p:nvGrpSpPr>
          <p:grpSpPr>
            <a:xfrm>
              <a:off x="7459468" y="2655292"/>
              <a:ext cx="1653288" cy="560113"/>
              <a:chOff x="980098" y="2660559"/>
              <a:chExt cx="1653288" cy="560113"/>
            </a:xfrm>
          </p:grpSpPr>
          <p:pic>
            <p:nvPicPr>
              <p:cNvPr id="71" name="Picture 70" descr="Icon&#10;&#10;Description automatically generated">
                <a:extLst>
                  <a:ext uri="{FF2B5EF4-FFF2-40B4-BE49-F238E27FC236}">
                    <a16:creationId xmlns:a16="http://schemas.microsoft.com/office/drawing/2014/main" id="{6B716BA6-2B68-5F36-6F3F-1C038F88A3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31194" y="2674563"/>
                <a:ext cx="551096" cy="541255"/>
              </a:xfrm>
              <a:prstGeom prst="rect">
                <a:avLst/>
              </a:prstGeom>
            </p:spPr>
          </p:pic>
          <p:pic>
            <p:nvPicPr>
              <p:cNvPr id="72" name="Picture 71" descr="Icon&#10;&#10;Description automatically generated">
                <a:extLst>
                  <a:ext uri="{FF2B5EF4-FFF2-40B4-BE49-F238E27FC236}">
                    <a16:creationId xmlns:a16="http://schemas.microsoft.com/office/drawing/2014/main" id="{719F5FE3-47C8-4C35-5973-C87142148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0098" y="2669576"/>
                <a:ext cx="551096" cy="551096"/>
              </a:xfrm>
              <a:prstGeom prst="rect">
                <a:avLst/>
              </a:prstGeom>
            </p:spPr>
          </p:pic>
          <p:pic>
            <p:nvPicPr>
              <p:cNvPr id="73" name="Picture 72" descr="Icon&#10;&#10;Description automatically generated">
                <a:extLst>
                  <a:ext uri="{FF2B5EF4-FFF2-40B4-BE49-F238E27FC236}">
                    <a16:creationId xmlns:a16="http://schemas.microsoft.com/office/drawing/2014/main" id="{C1DB9927-8DF6-B4C9-2F11-F32ED1ECD4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82290" y="2660559"/>
                <a:ext cx="551096" cy="541255"/>
              </a:xfrm>
              <a:prstGeom prst="rect">
                <a:avLst/>
              </a:prstGeom>
            </p:spPr>
          </p:pic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CAC6B9D-7D9E-055A-76A1-045C82DF49EE}"/>
              </a:ext>
            </a:extLst>
          </p:cNvPr>
          <p:cNvSpPr txBox="1"/>
          <p:nvPr/>
        </p:nvSpPr>
        <p:spPr>
          <a:xfrm>
            <a:off x="4337236" y="1823525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$0.20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44D428-A910-0823-55F9-00D6F9E0EB8F}"/>
              </a:ext>
            </a:extLst>
          </p:cNvPr>
          <p:cNvSpPr txBox="1"/>
          <p:nvPr/>
        </p:nvSpPr>
        <p:spPr>
          <a:xfrm>
            <a:off x="6522256" y="1820326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$0.20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E6CE61-1AAB-F029-5FA5-D2C39A94ABAE}"/>
              </a:ext>
            </a:extLst>
          </p:cNvPr>
          <p:cNvSpPr txBox="1"/>
          <p:nvPr/>
        </p:nvSpPr>
        <p:spPr>
          <a:xfrm>
            <a:off x="8666282" y="181712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$0.20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D0B8C14-D4CF-91EE-0315-656462F5837F}"/>
              </a:ext>
            </a:extLst>
          </p:cNvPr>
          <p:cNvSpPr/>
          <p:nvPr/>
        </p:nvSpPr>
        <p:spPr>
          <a:xfrm>
            <a:off x="9477360" y="3435523"/>
            <a:ext cx="1937084" cy="16420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win $0.02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59BB89-6526-AA26-193B-2460C46E6CE8}"/>
              </a:ext>
            </a:extLst>
          </p:cNvPr>
          <p:cNvGrpSpPr/>
          <p:nvPr/>
        </p:nvGrpSpPr>
        <p:grpSpPr>
          <a:xfrm>
            <a:off x="838200" y="3435525"/>
            <a:ext cx="1937084" cy="1642059"/>
            <a:chOff x="838200" y="2027121"/>
            <a:chExt cx="1937084" cy="164205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CE40213-4285-A9DA-41EE-B060E3898D58}"/>
                </a:ext>
              </a:extLst>
            </p:cNvPr>
            <p:cNvGrpSpPr/>
            <p:nvPr/>
          </p:nvGrpSpPr>
          <p:grpSpPr>
            <a:xfrm>
              <a:off x="838200" y="2027121"/>
              <a:ext cx="1937084" cy="1642059"/>
              <a:chOff x="838200" y="2607970"/>
              <a:chExt cx="1937084" cy="1642059"/>
            </a:xfrm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81FD7CD8-ACD3-607E-F233-ECEB4E1BD9E6}"/>
                  </a:ext>
                </a:extLst>
              </p:cNvPr>
              <p:cNvSpPr/>
              <p:nvPr/>
            </p:nvSpPr>
            <p:spPr>
              <a:xfrm>
                <a:off x="838200" y="2607970"/>
                <a:ext cx="1937084" cy="1642059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5E26C00-E690-C2AC-473B-F29F85CB739E}"/>
                  </a:ext>
                </a:extLst>
              </p:cNvPr>
              <p:cNvSpPr txBox="1"/>
              <p:nvPr/>
            </p:nvSpPr>
            <p:spPr>
              <a:xfrm>
                <a:off x="1561549" y="2700154"/>
                <a:ext cx="598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B050"/>
                    </a:solidFill>
                  </a:rPr>
                  <a:t>$0.02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7133013-308E-03AC-675B-455364C5FB1F}"/>
                </a:ext>
              </a:extLst>
            </p:cNvPr>
            <p:cNvGrpSpPr/>
            <p:nvPr/>
          </p:nvGrpSpPr>
          <p:grpSpPr>
            <a:xfrm>
              <a:off x="980098" y="2660559"/>
              <a:ext cx="1653288" cy="560113"/>
              <a:chOff x="980098" y="2660559"/>
              <a:chExt cx="1653288" cy="560113"/>
            </a:xfrm>
          </p:grpSpPr>
          <p:pic>
            <p:nvPicPr>
              <p:cNvPr id="14" name="Picture 13" descr="Icon&#10;&#10;Description automatically generated">
                <a:extLst>
                  <a:ext uri="{FF2B5EF4-FFF2-40B4-BE49-F238E27FC236}">
                    <a16:creationId xmlns:a16="http://schemas.microsoft.com/office/drawing/2014/main" id="{A343C4E4-A55B-33CC-4CC7-B7FDFA01A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31194" y="2674563"/>
                <a:ext cx="551096" cy="541255"/>
              </a:xfrm>
              <a:prstGeom prst="rect">
                <a:avLst/>
              </a:prstGeom>
            </p:spPr>
          </p:pic>
          <p:pic>
            <p:nvPicPr>
              <p:cNvPr id="15" name="Picture 14" descr="Icon&#10;&#10;Description automatically generated">
                <a:extLst>
                  <a:ext uri="{FF2B5EF4-FFF2-40B4-BE49-F238E27FC236}">
                    <a16:creationId xmlns:a16="http://schemas.microsoft.com/office/drawing/2014/main" id="{88D3BD5E-5A02-B576-462B-C6C1BF9C9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0098" y="2669576"/>
                <a:ext cx="551096" cy="551096"/>
              </a:xfrm>
              <a:prstGeom prst="rect">
                <a:avLst/>
              </a:prstGeom>
            </p:spPr>
          </p:pic>
          <p:pic>
            <p:nvPicPr>
              <p:cNvPr id="16" name="Picture 15" descr="Icon&#10;&#10;Description automatically generated">
                <a:extLst>
                  <a:ext uri="{FF2B5EF4-FFF2-40B4-BE49-F238E27FC236}">
                    <a16:creationId xmlns:a16="http://schemas.microsoft.com/office/drawing/2014/main" id="{5D4E1977-C0E3-5165-C9D3-A23650506B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82290" y="2660559"/>
                <a:ext cx="551096" cy="541255"/>
              </a:xfrm>
              <a:prstGeom prst="rect">
                <a:avLst/>
              </a:prstGeom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211A7CB-09FC-08C6-2E69-1D0C5BC34BF5}"/>
              </a:ext>
            </a:extLst>
          </p:cNvPr>
          <p:cNvGrpSpPr/>
          <p:nvPr/>
        </p:nvGrpSpPr>
        <p:grpSpPr>
          <a:xfrm>
            <a:off x="2997990" y="3435525"/>
            <a:ext cx="1937084" cy="1642059"/>
            <a:chOff x="2997990" y="2027121"/>
            <a:chExt cx="1937084" cy="164205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B7F412A-4498-B18B-7E55-3CAEFBFBCFA1}"/>
                </a:ext>
              </a:extLst>
            </p:cNvPr>
            <p:cNvSpPr/>
            <p:nvPr/>
          </p:nvSpPr>
          <p:spPr>
            <a:xfrm>
              <a:off x="2997990" y="2027121"/>
              <a:ext cx="1937084" cy="164205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C37BEAA-F819-44CE-7AFB-27F773156EC1}"/>
                </a:ext>
              </a:extLst>
            </p:cNvPr>
            <p:cNvGrpSpPr/>
            <p:nvPr/>
          </p:nvGrpSpPr>
          <p:grpSpPr>
            <a:xfrm>
              <a:off x="3139888" y="2655705"/>
              <a:ext cx="1653288" cy="560113"/>
              <a:chOff x="980098" y="2660559"/>
              <a:chExt cx="1653288" cy="560113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2C4D12EC-8434-F600-C051-D47A26E6D5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1531194" y="2675905"/>
                <a:ext cx="551096" cy="538571"/>
              </a:xfrm>
              <a:prstGeom prst="rect">
                <a:avLst/>
              </a:prstGeom>
            </p:spPr>
          </p:pic>
          <p:pic>
            <p:nvPicPr>
              <p:cNvPr id="27" name="Picture 26" descr="Icon&#10;&#10;Description automatically generated">
                <a:extLst>
                  <a:ext uri="{FF2B5EF4-FFF2-40B4-BE49-F238E27FC236}">
                    <a16:creationId xmlns:a16="http://schemas.microsoft.com/office/drawing/2014/main" id="{4423268B-BAB2-DE04-1F9F-EB7CD8A47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0098" y="2669576"/>
                <a:ext cx="551096" cy="551096"/>
              </a:xfrm>
              <a:prstGeom prst="rect">
                <a:avLst/>
              </a:prstGeom>
            </p:spPr>
          </p:pic>
          <p:pic>
            <p:nvPicPr>
              <p:cNvPr id="28" name="Picture 27" descr="Icon&#10;&#10;Description automatically generated">
                <a:extLst>
                  <a:ext uri="{FF2B5EF4-FFF2-40B4-BE49-F238E27FC236}">
                    <a16:creationId xmlns:a16="http://schemas.microsoft.com/office/drawing/2014/main" id="{B0604F90-8D61-1124-4167-28933A2ED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82290" y="2660559"/>
                <a:ext cx="551096" cy="541255"/>
              </a:xfrm>
              <a:prstGeom prst="rect">
                <a:avLst/>
              </a:prstGeom>
            </p:spPr>
          </p:pic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7D2BA63-A2A5-596C-4505-DD675C20B657}"/>
              </a:ext>
            </a:extLst>
          </p:cNvPr>
          <p:cNvGrpSpPr/>
          <p:nvPr/>
        </p:nvGrpSpPr>
        <p:grpSpPr>
          <a:xfrm>
            <a:off x="5157780" y="3435523"/>
            <a:ext cx="1937084" cy="1642059"/>
            <a:chOff x="5157780" y="2027119"/>
            <a:chExt cx="1937084" cy="1642059"/>
          </a:xfrm>
        </p:grpSpPr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C9019BBC-2C41-29F5-F444-1EB7127B0E33}"/>
                </a:ext>
              </a:extLst>
            </p:cNvPr>
            <p:cNvSpPr/>
            <p:nvPr/>
          </p:nvSpPr>
          <p:spPr>
            <a:xfrm>
              <a:off x="5157780" y="2027119"/>
              <a:ext cx="1937084" cy="164205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8949700-4B77-51E2-33D5-FF33BD758983}"/>
                </a:ext>
              </a:extLst>
            </p:cNvPr>
            <p:cNvGrpSpPr/>
            <p:nvPr/>
          </p:nvGrpSpPr>
          <p:grpSpPr>
            <a:xfrm>
              <a:off x="5299678" y="2664722"/>
              <a:ext cx="1653288" cy="555259"/>
              <a:chOff x="980098" y="2660559"/>
              <a:chExt cx="1653288" cy="555259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458CF43B-7E54-8B0B-4406-F2756C467E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1536114" y="2674563"/>
                <a:ext cx="541255" cy="541255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C6586020-75F1-C8C4-35FD-B1EF29FB97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/>
              <a:stretch/>
            </p:blipFill>
            <p:spPr>
              <a:xfrm>
                <a:off x="980098" y="2675838"/>
                <a:ext cx="551096" cy="538571"/>
              </a:xfrm>
              <a:prstGeom prst="rect">
                <a:avLst/>
              </a:prstGeom>
            </p:spPr>
          </p:pic>
          <p:pic>
            <p:nvPicPr>
              <p:cNvPr id="91" name="Picture 90" descr="Icon&#10;&#10;Description automatically generated">
                <a:extLst>
                  <a:ext uri="{FF2B5EF4-FFF2-40B4-BE49-F238E27FC236}">
                    <a16:creationId xmlns:a16="http://schemas.microsoft.com/office/drawing/2014/main" id="{8F45CEAA-E017-8610-971E-8962A63346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82290" y="2660559"/>
                <a:ext cx="551096" cy="541255"/>
              </a:xfrm>
              <a:prstGeom prst="rect">
                <a:avLst/>
              </a:prstGeom>
            </p:spPr>
          </p:pic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93DB224-FF0A-B1BE-A104-658C41B55F41}"/>
              </a:ext>
            </a:extLst>
          </p:cNvPr>
          <p:cNvGrpSpPr/>
          <p:nvPr/>
        </p:nvGrpSpPr>
        <p:grpSpPr>
          <a:xfrm>
            <a:off x="7317570" y="3435523"/>
            <a:ext cx="1937084" cy="1642059"/>
            <a:chOff x="7317570" y="2027119"/>
            <a:chExt cx="1937084" cy="1642059"/>
          </a:xfrm>
        </p:grpSpPr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58BAC7B3-6777-B483-9A81-23AFBF0B790A}"/>
                </a:ext>
              </a:extLst>
            </p:cNvPr>
            <p:cNvSpPr/>
            <p:nvPr/>
          </p:nvSpPr>
          <p:spPr>
            <a:xfrm>
              <a:off x="7317570" y="2027119"/>
              <a:ext cx="1937084" cy="164205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2ADFCCD-854D-433C-D00C-3CCA354DBD0E}"/>
                </a:ext>
              </a:extLst>
            </p:cNvPr>
            <p:cNvGrpSpPr/>
            <p:nvPr/>
          </p:nvGrpSpPr>
          <p:grpSpPr>
            <a:xfrm>
              <a:off x="7459468" y="2655292"/>
              <a:ext cx="1653288" cy="560113"/>
              <a:chOff x="980098" y="2660559"/>
              <a:chExt cx="1653288" cy="560113"/>
            </a:xfrm>
          </p:grpSpPr>
          <p:pic>
            <p:nvPicPr>
              <p:cNvPr id="99" name="Picture 98" descr="Icon&#10;&#10;Description automatically generated">
                <a:extLst>
                  <a:ext uri="{FF2B5EF4-FFF2-40B4-BE49-F238E27FC236}">
                    <a16:creationId xmlns:a16="http://schemas.microsoft.com/office/drawing/2014/main" id="{9662AE97-717C-A858-228B-93F90BEA9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31194" y="2674563"/>
                <a:ext cx="551096" cy="541255"/>
              </a:xfrm>
              <a:prstGeom prst="rect">
                <a:avLst/>
              </a:prstGeom>
            </p:spPr>
          </p:pic>
          <p:pic>
            <p:nvPicPr>
              <p:cNvPr id="100" name="Picture 99" descr="Icon&#10;&#10;Description automatically generated">
                <a:extLst>
                  <a:ext uri="{FF2B5EF4-FFF2-40B4-BE49-F238E27FC236}">
                    <a16:creationId xmlns:a16="http://schemas.microsoft.com/office/drawing/2014/main" id="{8597E11D-8DD2-D6E8-DC7A-A80B9784C1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0098" y="2669576"/>
                <a:ext cx="551096" cy="551096"/>
              </a:xfrm>
              <a:prstGeom prst="rect">
                <a:avLst/>
              </a:prstGeom>
            </p:spPr>
          </p:pic>
          <p:pic>
            <p:nvPicPr>
              <p:cNvPr id="101" name="Picture 100" descr="Icon&#10;&#10;Description automatically generated">
                <a:extLst>
                  <a:ext uri="{FF2B5EF4-FFF2-40B4-BE49-F238E27FC236}">
                    <a16:creationId xmlns:a16="http://schemas.microsoft.com/office/drawing/2014/main" id="{541FC9D7-B0C3-46F3-988A-4938DC5574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82290" y="2660559"/>
                <a:ext cx="551096" cy="541255"/>
              </a:xfrm>
              <a:prstGeom prst="rect">
                <a:avLst/>
              </a:prstGeom>
            </p:spPr>
          </p:pic>
        </p:grp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11E78D39-1107-67E9-11FE-B7C5C29D1236}"/>
              </a:ext>
            </a:extLst>
          </p:cNvPr>
          <p:cNvSpPr txBox="1"/>
          <p:nvPr/>
        </p:nvSpPr>
        <p:spPr>
          <a:xfrm>
            <a:off x="3643839" y="3527709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$0.02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25B2174-448B-E035-BA89-5DA1F2C54823}"/>
              </a:ext>
            </a:extLst>
          </p:cNvPr>
          <p:cNvSpPr txBox="1"/>
          <p:nvPr/>
        </p:nvSpPr>
        <p:spPr>
          <a:xfrm>
            <a:off x="5827201" y="3527709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$0.02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86065EB-51AE-B50A-4BBE-BEC76D4683E3}"/>
              </a:ext>
            </a:extLst>
          </p:cNvPr>
          <p:cNvSpPr txBox="1"/>
          <p:nvPr/>
        </p:nvSpPr>
        <p:spPr>
          <a:xfrm>
            <a:off x="7967863" y="3527709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$0.02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1DCC156-79E9-2E6E-4808-D1A3BD3B3315}"/>
              </a:ext>
            </a:extLst>
          </p:cNvPr>
          <p:cNvSpPr/>
          <p:nvPr/>
        </p:nvSpPr>
        <p:spPr>
          <a:xfrm>
            <a:off x="393832" y="5605218"/>
            <a:ext cx="29346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Rewards ∈ {$0.02, $0.20}  </a:t>
            </a:r>
          </a:p>
          <a:p>
            <a:pPr marL="285750" indent="-285750">
              <a:buFontTx/>
              <a:buChar char="-"/>
            </a:pPr>
            <a:r>
              <a:rPr lang="en-US" dirty="0"/>
              <a:t>Block-length = 60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Progress or No-Progress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16 blocks total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9066882-8DEA-A4FB-2ED1-52B7DB8AF463}"/>
              </a:ext>
            </a:extLst>
          </p:cNvPr>
          <p:cNvSpPr/>
          <p:nvPr/>
        </p:nvSpPr>
        <p:spPr>
          <a:xfrm>
            <a:off x="3288305" y="5605216"/>
            <a:ext cx="4283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Task progress is performance-contingent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Response deadline: 750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117" name="ThermometerBar">
            <a:extLst>
              <a:ext uri="{FF2B5EF4-FFF2-40B4-BE49-F238E27FC236}">
                <a16:creationId xmlns:a16="http://schemas.microsoft.com/office/drawing/2014/main" id="{F23FBE13-79E9-8F85-80F6-236020F4CF2E}"/>
              </a:ext>
            </a:extLst>
          </p:cNvPr>
          <p:cNvSpPr/>
          <p:nvPr/>
        </p:nvSpPr>
        <p:spPr>
          <a:xfrm>
            <a:off x="0" y="6705600"/>
            <a:ext cx="6252308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2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65CD-ABEA-384F-AED3-2B1610D2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D3403-41B3-144B-B27C-36421C649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3897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Progress and proximity to a goal motivates effort exertion [1,2]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FF70D-B0A2-FB4E-B262-4D8AD9C5070B}"/>
              </a:ext>
            </a:extLst>
          </p:cNvPr>
          <p:cNvSpPr txBox="1"/>
          <p:nvPr/>
        </p:nvSpPr>
        <p:spPr>
          <a:xfrm>
            <a:off x="9990756" y="5938877"/>
            <a:ext cx="2201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/>
              <a:t>Devine &amp; Otto, 2022, </a:t>
            </a:r>
            <a:r>
              <a:rPr lang="en-US" sz="1100" i="1" dirty="0"/>
              <a:t>Cognition</a:t>
            </a:r>
          </a:p>
          <a:p>
            <a:pPr marL="228600" indent="-228600">
              <a:buAutoNum type="arabicPeriod"/>
            </a:pPr>
            <a:r>
              <a:rPr lang="en-US" sz="1100" dirty="0" err="1"/>
              <a:t>Katzir</a:t>
            </a:r>
            <a:r>
              <a:rPr lang="en-US" sz="1100" dirty="0"/>
              <a:t> et al., 2020, </a:t>
            </a:r>
            <a:r>
              <a:rPr lang="en-US" sz="1100" i="1" dirty="0"/>
              <a:t>Cognition </a:t>
            </a:r>
          </a:p>
        </p:txBody>
      </p:sp>
      <p:pic>
        <p:nvPicPr>
          <p:cNvPr id="6" name="Graphic 5" descr="Run with solid fill">
            <a:extLst>
              <a:ext uri="{FF2B5EF4-FFF2-40B4-BE49-F238E27FC236}">
                <a16:creationId xmlns:a16="http://schemas.microsoft.com/office/drawing/2014/main" id="{9C9530B4-9812-19D1-10D5-CACB4A074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4320" y="4601935"/>
            <a:ext cx="1526274" cy="1526274"/>
          </a:xfrm>
          <a:prstGeom prst="rect">
            <a:avLst/>
          </a:prstGeom>
        </p:spPr>
      </p:pic>
      <p:pic>
        <p:nvPicPr>
          <p:cNvPr id="8" name="Graphic 7" descr="Address Book with solid fill">
            <a:extLst>
              <a:ext uri="{FF2B5EF4-FFF2-40B4-BE49-F238E27FC236}">
                <a16:creationId xmlns:a16="http://schemas.microsoft.com/office/drawing/2014/main" id="{4E1521B4-3E31-9673-DA03-2B879CD64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2863" y="4601935"/>
            <a:ext cx="1526274" cy="1526274"/>
          </a:xfrm>
          <a:prstGeom prst="rect">
            <a:avLst/>
          </a:prstGeom>
        </p:spPr>
      </p:pic>
      <p:pic>
        <p:nvPicPr>
          <p:cNvPr id="14" name="Graphic 13" descr="Keyboard with solid fill">
            <a:extLst>
              <a:ext uri="{FF2B5EF4-FFF2-40B4-BE49-F238E27FC236}">
                <a16:creationId xmlns:a16="http://schemas.microsoft.com/office/drawing/2014/main" id="{7FBD1786-53F5-353E-40ED-38182ACBF3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0419" y="4601935"/>
            <a:ext cx="1526274" cy="1526274"/>
          </a:xfrm>
          <a:prstGeom prst="rect">
            <a:avLst/>
          </a:prstGeom>
        </p:spPr>
      </p:pic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7EEA643-A14E-A749-A9CC-B2E11B83A38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562"/>
          <a:stretch/>
        </p:blipFill>
        <p:spPr>
          <a:xfrm>
            <a:off x="1934137" y="2417876"/>
            <a:ext cx="4089400" cy="1727201"/>
          </a:xfrm>
          <a:prstGeom prst="rect">
            <a:avLst/>
          </a:prstGeom>
        </p:spPr>
      </p:pic>
      <p:pic>
        <p:nvPicPr>
          <p:cNvPr id="18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4473981-6B04-0985-B73C-24431238AF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0147" y="2417876"/>
            <a:ext cx="4076700" cy="1727200"/>
          </a:xfrm>
          <a:prstGeom prst="rect">
            <a:avLst/>
          </a:prstGeom>
        </p:spPr>
      </p:pic>
      <p:sp>
        <p:nvSpPr>
          <p:cNvPr id="24" name="ThermometerBar">
            <a:extLst>
              <a:ext uri="{FF2B5EF4-FFF2-40B4-BE49-F238E27FC236}">
                <a16:creationId xmlns:a16="http://schemas.microsoft.com/office/drawing/2014/main" id="{FC70C789-7D1C-2361-8841-825B96A18FD1}"/>
              </a:ext>
            </a:extLst>
          </p:cNvPr>
          <p:cNvSpPr/>
          <p:nvPr/>
        </p:nvSpPr>
        <p:spPr>
          <a:xfrm>
            <a:off x="0" y="6705600"/>
            <a:ext cx="937846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59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B37D-4997-A9EA-D975-2CBE17A2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Descriptives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A7F5-D547-F014-4269-46CE41814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N = 29, in person</a:t>
            </a:r>
          </a:p>
          <a:p>
            <a:pPr>
              <a:buFontTx/>
              <a:buChar char="-"/>
            </a:pPr>
            <a:r>
              <a:rPr lang="en-US" dirty="0"/>
              <a:t>Mean age = 22.85, SD = 3.72</a:t>
            </a:r>
          </a:p>
          <a:p>
            <a:pPr>
              <a:buFontTx/>
              <a:buChar char="-"/>
            </a:pPr>
            <a:r>
              <a:rPr lang="en-US" dirty="0"/>
              <a:t>82% female</a:t>
            </a:r>
          </a:p>
        </p:txBody>
      </p:sp>
      <p:sp>
        <p:nvSpPr>
          <p:cNvPr id="9" name="ThermometerBar">
            <a:extLst>
              <a:ext uri="{FF2B5EF4-FFF2-40B4-BE49-F238E27FC236}">
                <a16:creationId xmlns:a16="http://schemas.microsoft.com/office/drawing/2014/main" id="{C5291CA5-B34B-1000-59CF-875BDFE5D956}"/>
              </a:ext>
            </a:extLst>
          </p:cNvPr>
          <p:cNvSpPr/>
          <p:nvPr/>
        </p:nvSpPr>
        <p:spPr>
          <a:xfrm>
            <a:off x="0" y="6705600"/>
            <a:ext cx="6564923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61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B37A-CE79-4997-8249-E4080CAB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Exclusion Criteria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EAFCCC-6F54-B3C6-0786-F0BCE1B7E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970272" y="1372309"/>
            <a:ext cx="4091100" cy="4091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B66CE-CD81-EE34-C9B9-4053AA80D5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85136" y="1372309"/>
            <a:ext cx="4091100" cy="409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D68369-2A1B-A3F1-89C8-D15C8FC6B8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1372309"/>
            <a:ext cx="4091100" cy="4091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B878E1-0152-0E4E-3525-B9F0670C0EF9}"/>
              </a:ext>
            </a:extLst>
          </p:cNvPr>
          <p:cNvSpPr txBox="1"/>
          <p:nvPr/>
        </p:nvSpPr>
        <p:spPr>
          <a:xfrm>
            <a:off x="1158255" y="5485691"/>
            <a:ext cx="1949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P(Timeouts) &gt; 0.33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11 subjects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B8EAE1-C953-3F42-DACE-092031E37D22}"/>
              </a:ext>
            </a:extLst>
          </p:cNvPr>
          <p:cNvSpPr txBox="1"/>
          <p:nvPr/>
        </p:nvSpPr>
        <p:spPr>
          <a:xfrm>
            <a:off x="5212490" y="5547263"/>
            <a:ext cx="1767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P(Correct) &lt; 0.44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8 subjects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94FA8C-4AEA-B3DF-A8C1-2B3346CFBD9C}"/>
              </a:ext>
            </a:extLst>
          </p:cNvPr>
          <p:cNvSpPr txBox="1"/>
          <p:nvPr/>
        </p:nvSpPr>
        <p:spPr>
          <a:xfrm>
            <a:off x="9220894" y="5547263"/>
            <a:ext cx="1589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Mean RT &lt; 100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0 subjects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467E2B-7CB2-3487-2812-94D6C856FA53}"/>
              </a:ext>
            </a:extLst>
          </p:cNvPr>
          <p:cNvSpPr txBox="1"/>
          <p:nvPr/>
        </p:nvSpPr>
        <p:spPr>
          <a:xfrm>
            <a:off x="8218715" y="387407"/>
            <a:ext cx="185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Remaining N = 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D2E72C-2056-537C-973F-C911170DCED6}"/>
              </a:ext>
            </a:extLst>
          </p:cNvPr>
          <p:cNvSpPr txBox="1"/>
          <p:nvPr/>
        </p:nvSpPr>
        <p:spPr>
          <a:xfrm>
            <a:off x="8076236" y="879858"/>
            <a:ext cx="347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 excluded, worth reconsidering…</a:t>
            </a:r>
          </a:p>
        </p:txBody>
      </p:sp>
      <p:sp>
        <p:nvSpPr>
          <p:cNvPr id="22" name="ThermometerBar">
            <a:extLst>
              <a:ext uri="{FF2B5EF4-FFF2-40B4-BE49-F238E27FC236}">
                <a16:creationId xmlns:a16="http://schemas.microsoft.com/office/drawing/2014/main" id="{A0A50AE3-B2C0-0FD4-5721-4A92941517A0}"/>
              </a:ext>
            </a:extLst>
          </p:cNvPr>
          <p:cNvSpPr/>
          <p:nvPr/>
        </p:nvSpPr>
        <p:spPr>
          <a:xfrm>
            <a:off x="0" y="6705600"/>
            <a:ext cx="6877538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67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1B16-FB17-4484-6B09-13E9B70A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Post-exclusion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637DE5-E024-3A52-11D9-1AED9EFA8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538781" y="1269854"/>
            <a:ext cx="2952000" cy="2952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CBC81F-6D44-9EA4-B892-504BFC366C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34047" y="1269854"/>
            <a:ext cx="2952000" cy="295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311F3B-3322-6F2F-F850-85A059A19F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43514" y="1269854"/>
            <a:ext cx="2952000" cy="295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D7806A-30F1-2B97-0411-F9012711D5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767450" y="3854492"/>
            <a:ext cx="2952000" cy="295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EB4CFC-FF88-09A6-F40D-35B306A0B2F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291148" y="3854492"/>
            <a:ext cx="2952000" cy="2952000"/>
          </a:xfrm>
          <a:prstGeom prst="rect">
            <a:avLst/>
          </a:prstGeom>
        </p:spPr>
      </p:pic>
      <p:sp>
        <p:nvSpPr>
          <p:cNvPr id="25" name="ThermometerBar">
            <a:extLst>
              <a:ext uri="{FF2B5EF4-FFF2-40B4-BE49-F238E27FC236}">
                <a16:creationId xmlns:a16="http://schemas.microsoft.com/office/drawing/2014/main" id="{7FC2EE70-8121-E892-4BCD-E4C2AA1D2FF8}"/>
              </a:ext>
            </a:extLst>
          </p:cNvPr>
          <p:cNvSpPr/>
          <p:nvPr/>
        </p:nvSpPr>
        <p:spPr>
          <a:xfrm>
            <a:off x="0" y="6705600"/>
            <a:ext cx="7190154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64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8C1B-82F5-6F77-379C-C9F5C7C4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effects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390EF8-B14A-B395-C16C-7D037EC5F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4929"/>
            <a:ext cx="5486400" cy="5486400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3F567618-9D09-1118-8F55-62CBCB76E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242900"/>
            <a:ext cx="5486400" cy="54864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B9421F-0602-4891-EF2D-ADC0C33E8C44}"/>
              </a:ext>
            </a:extLst>
          </p:cNvPr>
          <p:cNvSpPr txBox="1"/>
          <p:nvPr/>
        </p:nvSpPr>
        <p:spPr>
          <a:xfrm>
            <a:off x="3352800" y="2785771"/>
            <a:ext cx="2455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b</a:t>
            </a:r>
            <a:r>
              <a:rPr lang="en-US" sz="1600" baseline="-25000" dirty="0" err="1"/>
              <a:t>show_prog</a:t>
            </a:r>
            <a:r>
              <a:rPr lang="en-US" sz="1600" baseline="-25000" dirty="0"/>
              <a:t>    </a:t>
            </a:r>
            <a:r>
              <a:rPr lang="en-US" sz="1600" dirty="0"/>
              <a:t>= -11.20,  p = .02</a:t>
            </a:r>
          </a:p>
          <a:p>
            <a:r>
              <a:rPr lang="en-US" sz="1600" dirty="0" err="1"/>
              <a:t>b</a:t>
            </a:r>
            <a:r>
              <a:rPr lang="en-US" sz="1600" baseline="-25000" dirty="0" err="1"/>
              <a:t>progress_bin</a:t>
            </a:r>
            <a:r>
              <a:rPr lang="en-US" sz="1600" baseline="-25000" dirty="0"/>
              <a:t> </a:t>
            </a:r>
            <a:r>
              <a:rPr lang="en-US" sz="1600" dirty="0"/>
              <a:t>=  2.11,    p = .57</a:t>
            </a:r>
          </a:p>
          <a:p>
            <a:r>
              <a:rPr lang="en-US" sz="1600" dirty="0" err="1"/>
              <a:t>b</a:t>
            </a:r>
            <a:r>
              <a:rPr lang="en-US" sz="1600" baseline="-25000" dirty="0" err="1"/>
              <a:t>interaction</a:t>
            </a:r>
            <a:r>
              <a:rPr lang="en-US" sz="1600" baseline="-25000" dirty="0"/>
              <a:t> </a:t>
            </a:r>
            <a:r>
              <a:rPr lang="en-US" sz="1600" dirty="0"/>
              <a:t>   = -15.65, p = .03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F75B40-0BDA-F0A8-AC8D-33F1167B86DF}"/>
              </a:ext>
            </a:extLst>
          </p:cNvPr>
          <p:cNvSpPr txBox="1"/>
          <p:nvPr/>
        </p:nvSpPr>
        <p:spPr>
          <a:xfrm>
            <a:off x="8938267" y="2588235"/>
            <a:ext cx="23113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b</a:t>
            </a:r>
            <a:r>
              <a:rPr lang="en-US" sz="1600" baseline="-25000" dirty="0" err="1"/>
              <a:t>show_prog</a:t>
            </a:r>
            <a:r>
              <a:rPr lang="en-US" sz="1600" baseline="-25000" dirty="0"/>
              <a:t>    </a:t>
            </a:r>
            <a:r>
              <a:rPr lang="en-US" sz="1600" dirty="0"/>
              <a:t>= -0.07, p = .04</a:t>
            </a:r>
          </a:p>
          <a:p>
            <a:r>
              <a:rPr lang="en-US" sz="1600" dirty="0" err="1"/>
              <a:t>b</a:t>
            </a:r>
            <a:r>
              <a:rPr lang="en-US" sz="1600" baseline="-25000" dirty="0" err="1"/>
              <a:t>progress_bin</a:t>
            </a:r>
            <a:r>
              <a:rPr lang="en-US" sz="1600" baseline="-25000" dirty="0"/>
              <a:t> </a:t>
            </a:r>
            <a:r>
              <a:rPr lang="en-US" sz="1600" dirty="0"/>
              <a:t>=  </a:t>
            </a:r>
            <a:r>
              <a:rPr lang="en-US" sz="1600" dirty="0" err="1"/>
              <a:t>n.s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b</a:t>
            </a:r>
            <a:r>
              <a:rPr lang="en-US" sz="1600" baseline="-25000" dirty="0" err="1"/>
              <a:t>interaction</a:t>
            </a:r>
            <a:r>
              <a:rPr lang="en-US" sz="1600" dirty="0"/>
              <a:t>   = </a:t>
            </a:r>
            <a:r>
              <a:rPr lang="en-US" sz="1600" dirty="0" err="1"/>
              <a:t>n.s</a:t>
            </a:r>
            <a:r>
              <a:rPr lang="en-US" sz="1600" dirty="0"/>
              <a:t>.</a:t>
            </a:r>
          </a:p>
        </p:txBody>
      </p:sp>
      <p:sp>
        <p:nvSpPr>
          <p:cNvPr id="18" name="ThermometerBar">
            <a:extLst>
              <a:ext uri="{FF2B5EF4-FFF2-40B4-BE49-F238E27FC236}">
                <a16:creationId xmlns:a16="http://schemas.microsoft.com/office/drawing/2014/main" id="{853F563C-089F-41C8-A6A6-0DE97AB6FBAA}"/>
              </a:ext>
            </a:extLst>
          </p:cNvPr>
          <p:cNvSpPr/>
          <p:nvPr/>
        </p:nvSpPr>
        <p:spPr>
          <a:xfrm>
            <a:off x="0" y="6705600"/>
            <a:ext cx="7502769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52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BEC0-FB70-D963-6F9E-C7B7A889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effects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900971-A812-5EED-9605-697977275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432945" y="1154829"/>
            <a:ext cx="4352400" cy="4352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4A503C-D83C-B0D3-0F81-0489A5FB56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62145" y="1154829"/>
            <a:ext cx="4352400" cy="4352400"/>
          </a:xfrm>
          <a:prstGeom prst="rect">
            <a:avLst/>
          </a:prstGeom>
        </p:spPr>
      </p:pic>
      <p:sp>
        <p:nvSpPr>
          <p:cNvPr id="14" name="ThermometerBar">
            <a:extLst>
              <a:ext uri="{FF2B5EF4-FFF2-40B4-BE49-F238E27FC236}">
                <a16:creationId xmlns:a16="http://schemas.microsoft.com/office/drawing/2014/main" id="{4E31E92F-1F32-6107-1FB3-5D5AA851CA6D}"/>
              </a:ext>
            </a:extLst>
          </p:cNvPr>
          <p:cNvSpPr/>
          <p:nvPr/>
        </p:nvSpPr>
        <p:spPr>
          <a:xfrm>
            <a:off x="0" y="6705600"/>
            <a:ext cx="7815385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98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FCFF-4BE9-CE85-D164-CE2A5E37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effects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2B1AC-0172-01E5-A628-D9D0731D3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404994" y="1252269"/>
            <a:ext cx="435133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DC9EB5-90CE-5C72-CAC1-C4CB0AAC314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23126" y="1252269"/>
            <a:ext cx="4352400" cy="4352400"/>
          </a:xfrm>
          <a:prstGeom prst="rect">
            <a:avLst/>
          </a:prstGeom>
        </p:spPr>
      </p:pic>
      <p:sp>
        <p:nvSpPr>
          <p:cNvPr id="14" name="ThermometerBar">
            <a:extLst>
              <a:ext uri="{FF2B5EF4-FFF2-40B4-BE49-F238E27FC236}">
                <a16:creationId xmlns:a16="http://schemas.microsoft.com/office/drawing/2014/main" id="{42D7E660-1DF9-584A-E198-149C6B48A1B7}"/>
              </a:ext>
            </a:extLst>
          </p:cNvPr>
          <p:cNvSpPr/>
          <p:nvPr/>
        </p:nvSpPr>
        <p:spPr>
          <a:xfrm>
            <a:off x="0" y="6705600"/>
            <a:ext cx="8128000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42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4DA16F8-A2F9-BC3D-60E8-C82C9BCE68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13" b="1534"/>
          <a:stretch/>
        </p:blipFill>
        <p:spPr>
          <a:xfrm>
            <a:off x="6543120" y="3687846"/>
            <a:ext cx="2954474" cy="25926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FE906-CBD1-6098-F07A-58237071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9810"/>
            <a:ext cx="10515600" cy="1325563"/>
          </a:xfrm>
        </p:spPr>
        <p:txBody>
          <a:bodyPr/>
          <a:lstStyle/>
          <a:p>
            <a:r>
              <a:rPr lang="en-US" dirty="0"/>
              <a:t>Reward effects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B2096-D263-104B-FE9C-9B2F3DFB3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0431"/>
          <a:stretch/>
        </p:blipFill>
        <p:spPr>
          <a:xfrm>
            <a:off x="2363014" y="1140159"/>
            <a:ext cx="2953753" cy="26456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4B3B93-5181-FA2D-0123-FDDDA852F1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14" b="7332"/>
          <a:stretch/>
        </p:blipFill>
        <p:spPr>
          <a:xfrm>
            <a:off x="6542398" y="1273975"/>
            <a:ext cx="2954474" cy="2592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3BAC38-D4CC-9EFB-49C2-19755FB2DD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450" b="-204"/>
          <a:stretch/>
        </p:blipFill>
        <p:spPr>
          <a:xfrm>
            <a:off x="2363736" y="3785818"/>
            <a:ext cx="2954475" cy="2592680"/>
          </a:xfrm>
          <a:prstGeom prst="rect">
            <a:avLst/>
          </a:prstGeom>
        </p:spPr>
      </p:pic>
      <p:sp>
        <p:nvSpPr>
          <p:cNvPr id="20" name="ThermometerBar">
            <a:extLst>
              <a:ext uri="{FF2B5EF4-FFF2-40B4-BE49-F238E27FC236}">
                <a16:creationId xmlns:a16="http://schemas.microsoft.com/office/drawing/2014/main" id="{934B4BBB-2061-A65F-1B87-81B3CF85185D}"/>
              </a:ext>
            </a:extLst>
          </p:cNvPr>
          <p:cNvSpPr/>
          <p:nvPr/>
        </p:nvSpPr>
        <p:spPr>
          <a:xfrm>
            <a:off x="0" y="6705600"/>
            <a:ext cx="8440615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94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9EAC-0627-70FB-5BEF-C3DDB349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Modeling: GAM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1F6FF-A128-9BD7-F96A-CAFE47C9A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Progress effects are non-linear</a:t>
            </a:r>
          </a:p>
          <a:p>
            <a:pPr>
              <a:buFontTx/>
              <a:buChar char="-"/>
            </a:pPr>
            <a:r>
              <a:rPr lang="en-US" dirty="0"/>
              <a:t>Instead of multilevel linear regressions, which assume linear effects, I used a </a:t>
            </a:r>
            <a:r>
              <a:rPr lang="en-US" i="1" dirty="0"/>
              <a:t>Generalized additive model </a:t>
            </a:r>
            <a:r>
              <a:rPr lang="en-US" dirty="0"/>
              <a:t>(GAM), which estimates the non-linearity of the function using a series of splines (a.k.a. base functions; polynomials)</a:t>
            </a:r>
          </a:p>
          <a:p>
            <a:pPr lvl="1">
              <a:buFontTx/>
              <a:buChar char="-"/>
            </a:pPr>
            <a:r>
              <a:rPr lang="en-US" dirty="0"/>
              <a:t>Linear effects are interpreted as usual</a:t>
            </a:r>
          </a:p>
          <a:p>
            <a:pPr lvl="1">
              <a:buFontTx/>
              <a:buChar char="-"/>
            </a:pPr>
            <a:r>
              <a:rPr lang="en-US" dirty="0"/>
              <a:t>Non-linearity parameter (</a:t>
            </a:r>
            <a:r>
              <a:rPr lang="en-US" i="1" dirty="0" err="1"/>
              <a:t>edf</a:t>
            </a:r>
            <a:r>
              <a:rPr lang="en-US" dirty="0"/>
              <a:t>) indexes degree of “</a:t>
            </a:r>
            <a:r>
              <a:rPr lang="en-US" dirty="0" err="1"/>
              <a:t>wiggliness</a:t>
            </a:r>
            <a:r>
              <a:rPr lang="en-US" dirty="0"/>
              <a:t>” (</a:t>
            </a:r>
            <a:r>
              <a:rPr lang="en-US" dirty="0" err="1"/>
              <a:t>edf</a:t>
            </a:r>
            <a:r>
              <a:rPr lang="en-US" dirty="0"/>
              <a:t> = 1 is a linear function, </a:t>
            </a:r>
            <a:r>
              <a:rPr lang="en-US" dirty="0" err="1"/>
              <a:t>edf</a:t>
            </a:r>
            <a:r>
              <a:rPr lang="en-US" dirty="0"/>
              <a:t> = 2 is quadratic, etc.)</a:t>
            </a:r>
          </a:p>
          <a:p>
            <a:pPr lvl="1">
              <a:buFontTx/>
              <a:buChar char="-"/>
            </a:pPr>
            <a:r>
              <a:rPr lang="en-US" dirty="0"/>
              <a:t>p-value for non-linear effects test against a horizontal null (e.g., b = constant)</a:t>
            </a:r>
          </a:p>
          <a:p>
            <a:pPr lvl="1">
              <a:buFontTx/>
              <a:buChar char="-"/>
            </a:pPr>
            <a:r>
              <a:rPr lang="en-US" dirty="0"/>
              <a:t>Happy to explain this if there are questions</a:t>
            </a:r>
          </a:p>
        </p:txBody>
      </p:sp>
      <p:sp>
        <p:nvSpPr>
          <p:cNvPr id="9" name="ThermometerBar">
            <a:extLst>
              <a:ext uri="{FF2B5EF4-FFF2-40B4-BE49-F238E27FC236}">
                <a16:creationId xmlns:a16="http://schemas.microsoft.com/office/drawing/2014/main" id="{42161E80-2261-8567-4AE9-8AA662D698F1}"/>
              </a:ext>
            </a:extLst>
          </p:cNvPr>
          <p:cNvSpPr/>
          <p:nvPr/>
        </p:nvSpPr>
        <p:spPr>
          <a:xfrm>
            <a:off x="0" y="6705600"/>
            <a:ext cx="8753231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55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B89395-E369-A7C3-939E-BA9AAD9915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8200" y="1357746"/>
            <a:ext cx="5121730" cy="40913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F0507F-2FA2-EAFC-9CC2-F434A94E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 (RT)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C1051A-713A-70BD-00D9-D16501CE45C0}"/>
              </a:ext>
            </a:extLst>
          </p:cNvPr>
          <p:cNvSpPr txBox="1"/>
          <p:nvPr/>
        </p:nvSpPr>
        <p:spPr>
          <a:xfrm>
            <a:off x="1828800" y="5485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299D19-E3BE-0C5E-6F45-E906B3DAE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242059"/>
              </p:ext>
            </p:extLst>
          </p:nvPr>
        </p:nvGraphicFramePr>
        <p:xfrm>
          <a:off x="6551840" y="2184207"/>
          <a:ext cx="421005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16316709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24469299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3916945866"/>
                    </a:ext>
                  </a:extLst>
                </a:gridCol>
              </a:tblGrid>
              <a:tr h="20755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Linear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923051"/>
                  </a:ext>
                </a:extLst>
              </a:tr>
              <a:tr h="20755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Coefficient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b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663846"/>
                  </a:ext>
                </a:extLst>
              </a:tr>
              <a:tr h="2075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Show_prog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-4.29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.0367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800117"/>
                  </a:ext>
                </a:extLst>
              </a:tr>
              <a:tr h="2075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Reward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4.47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.0295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57933"/>
                  </a:ext>
                </a:extLst>
              </a:tr>
              <a:tr h="20755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Non-linear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000741"/>
                  </a:ext>
                </a:extLst>
              </a:tr>
              <a:tr h="20755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Coefficient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err="1">
                          <a:solidFill>
                            <a:schemeClr val="tx1"/>
                          </a:solidFill>
                        </a:rPr>
                        <a:t>edf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029886"/>
                  </a:ext>
                </a:extLst>
              </a:tr>
              <a:tr h="2075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trial:no_prog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&lt; 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247361"/>
                  </a:ext>
                </a:extLst>
              </a:tr>
              <a:tr h="2075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Trial:prog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2.72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.00158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9166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C65473-87D3-2034-2BF2-D7B0393E41CE}"/>
              </a:ext>
            </a:extLst>
          </p:cNvPr>
          <p:cNvSpPr txBox="1"/>
          <p:nvPr/>
        </p:nvSpPr>
        <p:spPr>
          <a:xfrm>
            <a:off x="2424183" y="5619421"/>
            <a:ext cx="7510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People speed up towards the end when progress is shown (quadratic/cubic </a:t>
            </a:r>
            <a:r>
              <a:rPr lang="en-US" dirty="0" err="1"/>
              <a:t>fx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People slow down  when progress is not shown (semi-linearly)</a:t>
            </a:r>
          </a:p>
        </p:txBody>
      </p:sp>
      <p:sp>
        <p:nvSpPr>
          <p:cNvPr id="14" name="ThermometerBar">
            <a:extLst>
              <a:ext uri="{FF2B5EF4-FFF2-40B4-BE49-F238E27FC236}">
                <a16:creationId xmlns:a16="http://schemas.microsoft.com/office/drawing/2014/main" id="{2E599105-F078-F8B2-3519-FC3B7852F7F1}"/>
              </a:ext>
            </a:extLst>
          </p:cNvPr>
          <p:cNvSpPr/>
          <p:nvPr/>
        </p:nvSpPr>
        <p:spPr>
          <a:xfrm>
            <a:off x="0" y="6705600"/>
            <a:ext cx="9065846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41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B89395-E369-A7C3-939E-BA9AAD9915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8200" y="1693718"/>
            <a:ext cx="5121729" cy="40913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F0507F-2FA2-EAFC-9CC2-F434A94E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 (accuracy)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C1051A-713A-70BD-00D9-D16501CE45C0}"/>
              </a:ext>
            </a:extLst>
          </p:cNvPr>
          <p:cNvSpPr txBox="1"/>
          <p:nvPr/>
        </p:nvSpPr>
        <p:spPr>
          <a:xfrm>
            <a:off x="1828800" y="5485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299D19-E3BE-0C5E-6F45-E906B3DAE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212406"/>
              </p:ext>
            </p:extLst>
          </p:nvPr>
        </p:nvGraphicFramePr>
        <p:xfrm>
          <a:off x="6551840" y="2520179"/>
          <a:ext cx="421005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16316709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24469299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3916945866"/>
                    </a:ext>
                  </a:extLst>
                </a:gridCol>
              </a:tblGrid>
              <a:tr h="20755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Linear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923051"/>
                  </a:ext>
                </a:extLst>
              </a:tr>
              <a:tr h="20755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Coefficient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b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663846"/>
                  </a:ext>
                </a:extLst>
              </a:tr>
              <a:tr h="2075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Show_prog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-0.01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.0312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800117"/>
                  </a:ext>
                </a:extLst>
              </a:tr>
              <a:tr h="2075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Reward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&lt; 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57933"/>
                  </a:ext>
                </a:extLst>
              </a:tr>
              <a:tr h="20755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Non-linear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000741"/>
                  </a:ext>
                </a:extLst>
              </a:tr>
              <a:tr h="20755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Coefficient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err="1">
                          <a:solidFill>
                            <a:schemeClr val="tx1"/>
                          </a:solidFill>
                        </a:rPr>
                        <a:t>edf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029886"/>
                  </a:ext>
                </a:extLst>
              </a:tr>
              <a:tr h="2075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trial:no_prog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2.37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&lt; .0001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247361"/>
                  </a:ext>
                </a:extLst>
              </a:tr>
              <a:tr h="2075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Trial:prog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5.43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&lt; .0001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9166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4F3F57-3EEF-C85D-66A6-24892BF04DBC}"/>
              </a:ext>
            </a:extLst>
          </p:cNvPr>
          <p:cNvSpPr txBox="1"/>
          <p:nvPr/>
        </p:nvSpPr>
        <p:spPr>
          <a:xfrm>
            <a:off x="1631138" y="6129338"/>
            <a:ext cx="9283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When progress is shown, people get a little worse, but boost up more at the end (complicated </a:t>
            </a:r>
            <a:r>
              <a:rPr lang="en-US" dirty="0" err="1"/>
              <a:t>fx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4" name="ThermometerBar">
            <a:extLst>
              <a:ext uri="{FF2B5EF4-FFF2-40B4-BE49-F238E27FC236}">
                <a16:creationId xmlns:a16="http://schemas.microsoft.com/office/drawing/2014/main" id="{7C96B21D-C84D-9E2E-06CC-5E2AA5F1E45D}"/>
              </a:ext>
            </a:extLst>
          </p:cNvPr>
          <p:cNvSpPr/>
          <p:nvPr/>
        </p:nvSpPr>
        <p:spPr>
          <a:xfrm>
            <a:off x="0" y="6705600"/>
            <a:ext cx="9378462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5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65CD-ABEA-384F-AED3-2B1610D2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D3403-41B3-144B-B27C-36421C649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3897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Progress and proximity to a goal motivates effort exertion [1,2]</a:t>
            </a:r>
          </a:p>
          <a:p>
            <a:pPr>
              <a:buFontTx/>
              <a:buChar char="-"/>
            </a:pPr>
            <a:r>
              <a:rPr lang="en-US" dirty="0"/>
              <a:t>This is captured by the </a:t>
            </a:r>
            <a:r>
              <a:rPr lang="en-US" i="1" dirty="0"/>
              <a:t>goal-gradient hypothesis </a:t>
            </a:r>
            <a:r>
              <a:rPr lang="en-US" dirty="0"/>
              <a:t>[3]</a:t>
            </a:r>
          </a:p>
          <a:p>
            <a:pPr lvl="1">
              <a:buFontTx/>
              <a:buChar char="-"/>
            </a:pPr>
            <a:r>
              <a:rPr lang="en-US" dirty="0"/>
              <a:t>Derived initially by Hull in 1932</a:t>
            </a:r>
          </a:p>
          <a:p>
            <a:pPr lvl="1">
              <a:buFontTx/>
              <a:buChar char="-"/>
            </a:pPr>
            <a:r>
              <a:rPr lang="en-US" dirty="0"/>
              <a:t>Original paper cited almost 800 times</a:t>
            </a:r>
          </a:p>
          <a:p>
            <a:pPr lvl="1">
              <a:buFontTx/>
              <a:buChar char="-"/>
            </a:pPr>
            <a:r>
              <a:rPr lang="en-US" dirty="0"/>
              <a:t>Resurgence of the topic in social and consumer psychology [e.g., 4,5]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FF70D-B0A2-FB4E-B262-4D8AD9C5070B}"/>
              </a:ext>
            </a:extLst>
          </p:cNvPr>
          <p:cNvSpPr txBox="1"/>
          <p:nvPr/>
        </p:nvSpPr>
        <p:spPr>
          <a:xfrm>
            <a:off x="9990756" y="5938877"/>
            <a:ext cx="22012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/>
              <a:t>Devine &amp; Otto, 2022, </a:t>
            </a:r>
            <a:r>
              <a:rPr lang="en-US" sz="1100" i="1" dirty="0"/>
              <a:t>Cognition</a:t>
            </a:r>
          </a:p>
          <a:p>
            <a:pPr marL="228600" indent="-228600">
              <a:buAutoNum type="arabicPeriod"/>
            </a:pPr>
            <a:r>
              <a:rPr lang="en-US" sz="1100" dirty="0" err="1"/>
              <a:t>Katzir</a:t>
            </a:r>
            <a:r>
              <a:rPr lang="en-US" sz="1100" dirty="0"/>
              <a:t> et al., 2020, </a:t>
            </a:r>
            <a:r>
              <a:rPr lang="en-US" sz="1100" i="1" dirty="0"/>
              <a:t>Cognition </a:t>
            </a:r>
          </a:p>
          <a:p>
            <a:pPr marL="228600" indent="-228600">
              <a:buAutoNum type="arabicPeriod"/>
            </a:pPr>
            <a:r>
              <a:rPr lang="en-US" sz="1100" dirty="0"/>
              <a:t>Hull, 1932, </a:t>
            </a:r>
            <a:r>
              <a:rPr lang="en-US" sz="1100" i="1" dirty="0"/>
              <a:t>Psych. Rev.</a:t>
            </a:r>
          </a:p>
          <a:p>
            <a:pPr marL="228600" indent="-228600">
              <a:buAutoNum type="arabicPeriod"/>
            </a:pPr>
            <a:r>
              <a:rPr lang="en-US" sz="1100" dirty="0" err="1"/>
              <a:t>Cryder</a:t>
            </a:r>
            <a:r>
              <a:rPr lang="en-US" sz="1100" dirty="0"/>
              <a:t> et al., 2013, </a:t>
            </a:r>
            <a:r>
              <a:rPr lang="en-US" sz="1100" i="1" dirty="0"/>
              <a:t>JESP</a:t>
            </a:r>
            <a:endParaRPr lang="en-US" sz="1100" dirty="0"/>
          </a:p>
          <a:p>
            <a:pPr marL="228600" indent="-228600">
              <a:buAutoNum type="arabicPeriod"/>
            </a:pPr>
            <a:r>
              <a:rPr lang="en-US" sz="1100" dirty="0" err="1"/>
              <a:t>Kivetz</a:t>
            </a:r>
            <a:r>
              <a:rPr lang="en-US" sz="1100" dirty="0"/>
              <a:t> et al., 2006, </a:t>
            </a:r>
            <a:r>
              <a:rPr lang="en-US" sz="1100" i="1" dirty="0"/>
              <a:t>JMR</a:t>
            </a:r>
            <a:endParaRPr lang="en-US" sz="1100" dirty="0"/>
          </a:p>
          <a:p>
            <a:pPr marL="228600" indent="-228600">
              <a:buAutoNum type="arabicPeriod"/>
            </a:pPr>
            <a:endParaRPr lang="en-US" sz="1100" i="1" dirty="0"/>
          </a:p>
        </p:txBody>
      </p:sp>
      <p:pic>
        <p:nvPicPr>
          <p:cNvPr id="1026" name="Picture 2" descr="Biography of Influential Psychologist Clark Hull">
            <a:extLst>
              <a:ext uri="{FF2B5EF4-FFF2-40B4-BE49-F238E27FC236}">
                <a16:creationId xmlns:a16="http://schemas.microsoft.com/office/drawing/2014/main" id="{CF8BE82D-5EAE-7D74-5072-E7AA2DCA7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73" y="4136572"/>
            <a:ext cx="1847492" cy="23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hermometerBar">
            <a:extLst>
              <a:ext uri="{FF2B5EF4-FFF2-40B4-BE49-F238E27FC236}">
                <a16:creationId xmlns:a16="http://schemas.microsoft.com/office/drawing/2014/main" id="{A7BFBFBE-417A-1835-C4C1-3EA55BCA7EBE}"/>
              </a:ext>
            </a:extLst>
          </p:cNvPr>
          <p:cNvSpPr/>
          <p:nvPr/>
        </p:nvSpPr>
        <p:spPr>
          <a:xfrm>
            <a:off x="0" y="6705600"/>
            <a:ext cx="1250462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90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FBB7-922D-02B7-4125-8D195E41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Drift-Diffusion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DCCD-7587-A160-90FB-5F895CFB8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b="1" dirty="0"/>
              <a:t>Preliminary</a:t>
            </a:r>
          </a:p>
          <a:p>
            <a:pPr>
              <a:buFontTx/>
              <a:buChar char="-"/>
            </a:pPr>
            <a:r>
              <a:rPr lang="en-US" dirty="0"/>
              <a:t>Currently modeled predicting DDM parameters as a </a:t>
            </a:r>
            <a:r>
              <a:rPr lang="en-US" b="1" dirty="0"/>
              <a:t>linear</a:t>
            </a:r>
            <a:r>
              <a:rPr lang="en-US" dirty="0"/>
              <a:t> combination of progress and condition</a:t>
            </a:r>
          </a:p>
          <a:p>
            <a:pPr>
              <a:buFontTx/>
              <a:buChar char="-"/>
            </a:pPr>
            <a:r>
              <a:rPr lang="en-US" dirty="0"/>
              <a:t>Not yet sure how to incorporate non-linearity here (suggestions welcome)</a:t>
            </a:r>
          </a:p>
          <a:p>
            <a:pPr lvl="1">
              <a:buFontTx/>
              <a:buChar char="-"/>
            </a:pPr>
            <a:r>
              <a:rPr lang="en-US" dirty="0"/>
              <a:t>One idea: Use polynomials from GAM as inspiration, but these differ wildly between RT and accuracy so </a:t>
            </a:r>
            <a:r>
              <a:rPr lang="ja-JP" altLang="en-US"/>
              <a:t> </a:t>
            </a:r>
            <a:r>
              <a:rPr lang="en-US" altLang="ja-JP" dirty="0"/>
              <a:t>¯\_(</a:t>
            </a:r>
            <a:r>
              <a:rPr lang="ja-JP" altLang="en-US"/>
              <a:t>ツ</a:t>
            </a:r>
            <a:r>
              <a:rPr lang="en-US" altLang="ja-JP" dirty="0"/>
              <a:t>)_/¯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Rewards not included yet (took too long to fit for this meeting…)</a:t>
            </a:r>
          </a:p>
          <a:p>
            <a:pPr>
              <a:buFontTx/>
              <a:buChar char="-"/>
            </a:pPr>
            <a:r>
              <a:rPr lang="en-US" dirty="0"/>
              <a:t>“P”-values = Bayesian p-values; P(posterior) &gt; 0</a:t>
            </a:r>
          </a:p>
        </p:txBody>
      </p:sp>
      <p:sp>
        <p:nvSpPr>
          <p:cNvPr id="21" name="ThermometerBar">
            <a:extLst>
              <a:ext uri="{FF2B5EF4-FFF2-40B4-BE49-F238E27FC236}">
                <a16:creationId xmlns:a16="http://schemas.microsoft.com/office/drawing/2014/main" id="{57C2EBD3-BF90-D935-5E53-586FD3053357}"/>
              </a:ext>
            </a:extLst>
          </p:cNvPr>
          <p:cNvSpPr/>
          <p:nvPr/>
        </p:nvSpPr>
        <p:spPr>
          <a:xfrm>
            <a:off x="0" y="6705600"/>
            <a:ext cx="9691077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7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FBB7-922D-02B7-4125-8D195E41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Drift-Diffusion Modeling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17A98A-D872-163D-B4BE-6A404CF98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8884" y="2263698"/>
            <a:ext cx="11834231" cy="3155795"/>
          </a:xfrm>
        </p:spPr>
      </p:pic>
      <p:sp>
        <p:nvSpPr>
          <p:cNvPr id="13" name="ThermometerBar">
            <a:extLst>
              <a:ext uri="{FF2B5EF4-FFF2-40B4-BE49-F238E27FC236}">
                <a16:creationId xmlns:a16="http://schemas.microsoft.com/office/drawing/2014/main" id="{DEF48B34-6D56-0ABA-926F-87013CBF6DA6}"/>
              </a:ext>
            </a:extLst>
          </p:cNvPr>
          <p:cNvSpPr/>
          <p:nvPr/>
        </p:nvSpPr>
        <p:spPr>
          <a:xfrm>
            <a:off x="0" y="6705600"/>
            <a:ext cx="10003692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85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FBB7-922D-02B7-4125-8D195E41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Drift-Diffusion Modeling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17A98A-D872-163D-B4BE-6A404CF98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8884" y="2263698"/>
            <a:ext cx="11834231" cy="3155794"/>
          </a:xfrm>
        </p:spPr>
      </p:pic>
      <p:sp>
        <p:nvSpPr>
          <p:cNvPr id="12" name="ThermometerBar">
            <a:extLst>
              <a:ext uri="{FF2B5EF4-FFF2-40B4-BE49-F238E27FC236}">
                <a16:creationId xmlns:a16="http://schemas.microsoft.com/office/drawing/2014/main" id="{240C1D29-8345-6A72-C954-6B50DCC7815A}"/>
              </a:ext>
            </a:extLst>
          </p:cNvPr>
          <p:cNvSpPr/>
          <p:nvPr/>
        </p:nvSpPr>
        <p:spPr>
          <a:xfrm>
            <a:off x="0" y="6705600"/>
            <a:ext cx="10316308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56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FBB7-922D-02B7-4125-8D195E41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Drift-Diffusion Modeling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17A98A-D872-163D-B4BE-6A404CF98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8886" y="2263698"/>
            <a:ext cx="11834227" cy="3155794"/>
          </a:xfrm>
        </p:spPr>
      </p:pic>
      <p:sp>
        <p:nvSpPr>
          <p:cNvPr id="11" name="ThermometerBar">
            <a:extLst>
              <a:ext uri="{FF2B5EF4-FFF2-40B4-BE49-F238E27FC236}">
                <a16:creationId xmlns:a16="http://schemas.microsoft.com/office/drawing/2014/main" id="{6677332F-9286-3C29-D971-5C9B4FD4182B}"/>
              </a:ext>
            </a:extLst>
          </p:cNvPr>
          <p:cNvSpPr/>
          <p:nvPr/>
        </p:nvSpPr>
        <p:spPr>
          <a:xfrm>
            <a:off x="0" y="6705600"/>
            <a:ext cx="10628923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28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BAC0-EDA5-EA1E-2DEA-250A74D0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approach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4D537-BE24-9082-BFC4-2D464A311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Evidence for goal-gradient </a:t>
            </a:r>
            <a:r>
              <a:rPr lang="en-US" dirty="0" err="1"/>
              <a:t>behaviour</a:t>
            </a:r>
            <a:r>
              <a:rPr lang="en-US" dirty="0"/>
              <a:t> in basic cognitive (vigor) task </a:t>
            </a:r>
          </a:p>
          <a:p>
            <a:pPr lvl="1">
              <a:buFontTx/>
              <a:buChar char="-"/>
            </a:pPr>
            <a:r>
              <a:rPr lang="en-US" u="sng" dirty="0" err="1"/>
              <a:t>Behavioural</a:t>
            </a:r>
            <a:r>
              <a:rPr lang="en-US" dirty="0"/>
              <a:t>: Speeding and maintenance (or small boost) of accuracy near end</a:t>
            </a:r>
          </a:p>
          <a:p>
            <a:pPr lvl="2">
              <a:buFontTx/>
              <a:buChar char="-"/>
            </a:pPr>
            <a:r>
              <a:rPr lang="en-US" dirty="0"/>
              <a:t>Not present when progress information is not shown</a:t>
            </a:r>
          </a:p>
          <a:p>
            <a:pPr lvl="2">
              <a:buFontTx/>
              <a:buChar char="-"/>
            </a:pPr>
            <a:r>
              <a:rPr lang="en-US" dirty="0"/>
              <a:t>Some evidence this interacts with reward magnitude (to be explored)</a:t>
            </a:r>
          </a:p>
          <a:p>
            <a:pPr lvl="1">
              <a:buFontTx/>
              <a:buChar char="-"/>
            </a:pPr>
            <a:r>
              <a:rPr lang="en-US" u="sng" dirty="0"/>
              <a:t>Computational</a:t>
            </a:r>
            <a:r>
              <a:rPr lang="en-US" dirty="0"/>
              <a:t>: Effects driven by changes in threshold and drift rate</a:t>
            </a:r>
          </a:p>
          <a:p>
            <a:pPr lvl="2">
              <a:buFontTx/>
              <a:buChar char="-"/>
            </a:pPr>
            <a:r>
              <a:rPr lang="en-US" dirty="0"/>
              <a:t>Reduced threshold = less cautious</a:t>
            </a:r>
          </a:p>
          <a:p>
            <a:pPr lvl="2">
              <a:buFontTx/>
              <a:buChar char="-"/>
            </a:pPr>
            <a:r>
              <a:rPr lang="en-US" dirty="0"/>
              <a:t>Smaller</a:t>
            </a:r>
            <a:r>
              <a:rPr lang="en-US" b="1" dirty="0"/>
              <a:t> </a:t>
            </a:r>
            <a:r>
              <a:rPr lang="en-US" dirty="0"/>
              <a:t>drift rate    = more prone to error/reduced perceptual sensitivity [6]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Current hypothesis: Proximity to reward leads to a “mad dash” for the finish</a:t>
            </a:r>
          </a:p>
        </p:txBody>
      </p:sp>
      <p:pic>
        <p:nvPicPr>
          <p:cNvPr id="6" name="Graphic 5" descr="Rat outline">
            <a:extLst>
              <a:ext uri="{FF2B5EF4-FFF2-40B4-BE49-F238E27FC236}">
                <a16:creationId xmlns:a16="http://schemas.microsoft.com/office/drawing/2014/main" id="{EAD9FD99-033A-6025-FA0E-730C02BBED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0309"/>
          <a:stretch/>
        </p:blipFill>
        <p:spPr>
          <a:xfrm>
            <a:off x="4757010" y="6129338"/>
            <a:ext cx="914400" cy="545809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7BC36D62-C077-15B4-312B-4782AB4B4308}"/>
              </a:ext>
            </a:extLst>
          </p:cNvPr>
          <p:cNvSpPr/>
          <p:nvPr/>
        </p:nvSpPr>
        <p:spPr>
          <a:xfrm>
            <a:off x="5737336" y="5716995"/>
            <a:ext cx="1828800" cy="793782"/>
          </a:xfrm>
          <a:custGeom>
            <a:avLst/>
            <a:gdLst>
              <a:gd name="connsiteX0" fmla="*/ 0 w 1828800"/>
              <a:gd name="connsiteY0" fmla="*/ 526627 h 793782"/>
              <a:gd name="connsiteX1" fmla="*/ 472611 w 1828800"/>
              <a:gd name="connsiteY1" fmla="*/ 536901 h 793782"/>
              <a:gd name="connsiteX2" fmla="*/ 565078 w 1828800"/>
              <a:gd name="connsiteY2" fmla="*/ 2645 h 793782"/>
              <a:gd name="connsiteX3" fmla="*/ 893852 w 1828800"/>
              <a:gd name="connsiteY3" fmla="*/ 793755 h 793782"/>
              <a:gd name="connsiteX4" fmla="*/ 791110 w 1828800"/>
              <a:gd name="connsiteY4" fmla="*/ 33468 h 793782"/>
              <a:gd name="connsiteX5" fmla="*/ 1191802 w 1828800"/>
              <a:gd name="connsiteY5" fmla="*/ 536901 h 793782"/>
              <a:gd name="connsiteX6" fmla="*/ 1602768 w 1828800"/>
              <a:gd name="connsiteY6" fmla="*/ 516353 h 793782"/>
              <a:gd name="connsiteX7" fmla="*/ 1828800 w 1828800"/>
              <a:gd name="connsiteY7" fmla="*/ 516353 h 79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793782">
                <a:moveTo>
                  <a:pt x="0" y="526627"/>
                </a:moveTo>
                <a:cubicBezTo>
                  <a:pt x="189215" y="575429"/>
                  <a:pt x="378431" y="624231"/>
                  <a:pt x="472611" y="536901"/>
                </a:cubicBezTo>
                <a:cubicBezTo>
                  <a:pt x="566791" y="449571"/>
                  <a:pt x="494871" y="-40164"/>
                  <a:pt x="565078" y="2645"/>
                </a:cubicBezTo>
                <a:cubicBezTo>
                  <a:pt x="635285" y="45454"/>
                  <a:pt x="856180" y="788618"/>
                  <a:pt x="893852" y="793755"/>
                </a:cubicBezTo>
                <a:cubicBezTo>
                  <a:pt x="931524" y="798892"/>
                  <a:pt x="741452" y="76277"/>
                  <a:pt x="791110" y="33468"/>
                </a:cubicBezTo>
                <a:cubicBezTo>
                  <a:pt x="840768" y="-9341"/>
                  <a:pt x="1056526" y="456420"/>
                  <a:pt x="1191802" y="536901"/>
                </a:cubicBezTo>
                <a:cubicBezTo>
                  <a:pt x="1327078" y="617382"/>
                  <a:pt x="1496602" y="519778"/>
                  <a:pt x="1602768" y="516353"/>
                </a:cubicBezTo>
                <a:cubicBezTo>
                  <a:pt x="1708934" y="512928"/>
                  <a:pt x="1768867" y="514640"/>
                  <a:pt x="1828800" y="516353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hermometerBar">
            <a:extLst>
              <a:ext uri="{FF2B5EF4-FFF2-40B4-BE49-F238E27FC236}">
                <a16:creationId xmlns:a16="http://schemas.microsoft.com/office/drawing/2014/main" id="{C644414F-BA67-5F99-8B7D-48576A4B3F83}"/>
              </a:ext>
            </a:extLst>
          </p:cNvPr>
          <p:cNvSpPr/>
          <p:nvPr/>
        </p:nvSpPr>
        <p:spPr>
          <a:xfrm>
            <a:off x="0" y="6705600"/>
            <a:ext cx="10941538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19FC8-8148-2026-6D5D-B92500958FD4}"/>
              </a:ext>
            </a:extLst>
          </p:cNvPr>
          <p:cNvSpPr txBox="1"/>
          <p:nvPr/>
        </p:nvSpPr>
        <p:spPr>
          <a:xfrm>
            <a:off x="9990756" y="5938877"/>
            <a:ext cx="2004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6. Voss et al., 2004, </a:t>
            </a:r>
            <a:r>
              <a:rPr lang="en-US" sz="1100" i="1" dirty="0"/>
              <a:t>Mem &amp; Cog</a:t>
            </a:r>
          </a:p>
        </p:txBody>
      </p:sp>
    </p:spTree>
    <p:extLst>
      <p:ext uri="{BB962C8B-B14F-4D97-AF65-F5344CB8AC3E}">
        <p14:creationId xmlns:p14="http://schemas.microsoft.com/office/powerpoint/2010/main" val="3916886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E578-8DE9-16C6-3D97-CAA9B9FC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postulates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A8C9A79-C5D3-5B38-093E-E8C4AE7C6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A subject will invest more effort to acquire a nearby rewarding stimulus ✅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 subject will invest more effort to avoid a nearby aversive stimulus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All else being equal, the increase in </a:t>
            </a:r>
            <a:r>
              <a:rPr lang="en-US" sz="2400" b="1" dirty="0"/>
              <a:t>2.</a:t>
            </a:r>
            <a:r>
              <a:rPr lang="en-US" sz="2400" dirty="0"/>
              <a:t> will be greater than the increase in </a:t>
            </a:r>
            <a:r>
              <a:rPr lang="en-US" sz="2400" b="1" dirty="0"/>
              <a:t>1.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effects in both </a:t>
            </a:r>
            <a:r>
              <a:rPr lang="en-US" sz="2400" b="1" dirty="0"/>
              <a:t>2. </a:t>
            </a:r>
            <a:r>
              <a:rPr lang="en-US" sz="2400" dirty="0"/>
              <a:t>and </a:t>
            </a:r>
            <a:r>
              <a:rPr lang="en-US" sz="2400" b="1" dirty="0"/>
              <a:t>1. </a:t>
            </a:r>
            <a:r>
              <a:rPr lang="en-US" sz="2400" dirty="0"/>
              <a:t>depend on the magnitude of the stimulus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65A6C-AF3A-48B0-AA52-F44D5F370D03}"/>
              </a:ext>
            </a:extLst>
          </p:cNvPr>
          <p:cNvSpPr txBox="1"/>
          <p:nvPr/>
        </p:nvSpPr>
        <p:spPr>
          <a:xfrm>
            <a:off x="3428475" y="4964490"/>
            <a:ext cx="5335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about in an aversive domain?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7842B-C984-BB77-3684-A7F68B88FFD9}"/>
              </a:ext>
            </a:extLst>
          </p:cNvPr>
          <p:cNvSpPr txBox="1"/>
          <p:nvPr/>
        </p:nvSpPr>
        <p:spPr>
          <a:xfrm rot="21417836">
            <a:off x="4117700" y="1495673"/>
            <a:ext cx="10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cognitive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879DD9-1210-C58A-32F1-12773F837709}"/>
              </a:ext>
            </a:extLst>
          </p:cNvPr>
          <p:cNvSpPr txBox="1"/>
          <p:nvPr/>
        </p:nvSpPr>
        <p:spPr>
          <a:xfrm rot="10800000" flipH="1">
            <a:off x="4579295" y="1694084"/>
            <a:ext cx="16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20" name="ThermometerBar">
            <a:extLst>
              <a:ext uri="{FF2B5EF4-FFF2-40B4-BE49-F238E27FC236}">
                <a16:creationId xmlns:a16="http://schemas.microsoft.com/office/drawing/2014/main" id="{1708494E-7FDA-52B1-A113-8F5678E9A34A}"/>
              </a:ext>
            </a:extLst>
          </p:cNvPr>
          <p:cNvSpPr/>
          <p:nvPr/>
        </p:nvSpPr>
        <p:spPr>
          <a:xfrm>
            <a:off x="0" y="6705600"/>
            <a:ext cx="11254154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72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6639-898C-6643-67AF-0175080D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Avoidance task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938F892-4E57-2143-8F04-140A30B702B4}"/>
              </a:ext>
            </a:extLst>
          </p:cNvPr>
          <p:cNvSpPr/>
          <p:nvPr/>
        </p:nvSpPr>
        <p:spPr>
          <a:xfrm>
            <a:off x="9808199" y="1476993"/>
            <a:ext cx="1937084" cy="16420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9F47C1-F1B7-C1FF-394E-FF6E723471CF}"/>
              </a:ext>
            </a:extLst>
          </p:cNvPr>
          <p:cNvGrpSpPr/>
          <p:nvPr/>
        </p:nvGrpSpPr>
        <p:grpSpPr>
          <a:xfrm>
            <a:off x="1169039" y="1476995"/>
            <a:ext cx="1937084" cy="1642059"/>
            <a:chOff x="838200" y="2027121"/>
            <a:chExt cx="1937084" cy="16420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75B638E-CABA-E64E-9C91-24EC27AA4DE3}"/>
                </a:ext>
              </a:extLst>
            </p:cNvPr>
            <p:cNvGrpSpPr/>
            <p:nvPr/>
          </p:nvGrpSpPr>
          <p:grpSpPr>
            <a:xfrm>
              <a:off x="838200" y="2027121"/>
              <a:ext cx="1937084" cy="1642059"/>
              <a:chOff x="1070811" y="1690688"/>
              <a:chExt cx="1937084" cy="1642059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373C2825-0F55-05DA-C579-064B84B97EF2}"/>
                  </a:ext>
                </a:extLst>
              </p:cNvPr>
              <p:cNvSpPr/>
              <p:nvPr/>
            </p:nvSpPr>
            <p:spPr>
              <a:xfrm>
                <a:off x="1070811" y="1690688"/>
                <a:ext cx="1937084" cy="1642059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E345073-CEDE-B92A-0945-BF057865CCE6}"/>
                  </a:ext>
                </a:extLst>
              </p:cNvPr>
              <p:cNvGrpSpPr/>
              <p:nvPr/>
            </p:nvGrpSpPr>
            <p:grpSpPr>
              <a:xfrm>
                <a:off x="1385115" y="1933178"/>
                <a:ext cx="1308476" cy="207319"/>
                <a:chOff x="1385115" y="1933178"/>
                <a:chExt cx="1308476" cy="207319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790249B-4189-774C-C75E-B6C6081B81D6}"/>
                    </a:ext>
                  </a:extLst>
                </p:cNvPr>
                <p:cNvSpPr/>
                <p:nvPr/>
              </p:nvSpPr>
              <p:spPr>
                <a:xfrm>
                  <a:off x="1385115" y="1933180"/>
                  <a:ext cx="1308476" cy="20731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28A22FC-645D-414C-977F-EFC0C76B97AF}"/>
                    </a:ext>
                  </a:extLst>
                </p:cNvPr>
                <p:cNvSpPr/>
                <p:nvPr/>
              </p:nvSpPr>
              <p:spPr>
                <a:xfrm>
                  <a:off x="1993889" y="1933178"/>
                  <a:ext cx="699702" cy="20731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7CDF00-D0F1-4402-0F1E-18048D3F93D8}"/>
                </a:ext>
              </a:extLst>
            </p:cNvPr>
            <p:cNvGrpSpPr/>
            <p:nvPr/>
          </p:nvGrpSpPr>
          <p:grpSpPr>
            <a:xfrm>
              <a:off x="980098" y="2660559"/>
              <a:ext cx="1653288" cy="560113"/>
              <a:chOff x="980098" y="2660559"/>
              <a:chExt cx="1653288" cy="560113"/>
            </a:xfrm>
          </p:grpSpPr>
          <p:pic>
            <p:nvPicPr>
              <p:cNvPr id="12" name="Picture 11" descr="Icon&#10;&#10;Description automatically generated">
                <a:extLst>
                  <a:ext uri="{FF2B5EF4-FFF2-40B4-BE49-F238E27FC236}">
                    <a16:creationId xmlns:a16="http://schemas.microsoft.com/office/drawing/2014/main" id="{671C13AA-E588-B32A-B9F0-27CA9B843B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31194" y="2674563"/>
                <a:ext cx="551096" cy="541255"/>
              </a:xfrm>
              <a:prstGeom prst="rect">
                <a:avLst/>
              </a:prstGeom>
            </p:spPr>
          </p:pic>
          <p:pic>
            <p:nvPicPr>
              <p:cNvPr id="13" name="Picture 12" descr="Icon&#10;&#10;Description automatically generated">
                <a:extLst>
                  <a:ext uri="{FF2B5EF4-FFF2-40B4-BE49-F238E27FC236}">
                    <a16:creationId xmlns:a16="http://schemas.microsoft.com/office/drawing/2014/main" id="{595F9947-AEF2-EAB1-13C4-819294CCB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0098" y="2669576"/>
                <a:ext cx="551096" cy="551096"/>
              </a:xfrm>
              <a:prstGeom prst="rect">
                <a:avLst/>
              </a:prstGeom>
            </p:spPr>
          </p:pic>
          <p:pic>
            <p:nvPicPr>
              <p:cNvPr id="14" name="Picture 13" descr="Icon&#10;&#10;Description automatically generated">
                <a:extLst>
                  <a:ext uri="{FF2B5EF4-FFF2-40B4-BE49-F238E27FC236}">
                    <a16:creationId xmlns:a16="http://schemas.microsoft.com/office/drawing/2014/main" id="{29559475-CD4C-0A91-62B2-A06567050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82290" y="2660559"/>
                <a:ext cx="551096" cy="541255"/>
              </a:xfrm>
              <a:prstGeom prst="rect">
                <a:avLst/>
              </a:prstGeom>
            </p:spPr>
          </p:pic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D9F8DC-8CEC-26EE-7F42-5DACF2A13C80}"/>
              </a:ext>
            </a:extLst>
          </p:cNvPr>
          <p:cNvGrpSpPr/>
          <p:nvPr/>
        </p:nvGrpSpPr>
        <p:grpSpPr>
          <a:xfrm>
            <a:off x="3328829" y="1476995"/>
            <a:ext cx="1937084" cy="1642059"/>
            <a:chOff x="2997990" y="2027121"/>
            <a:chExt cx="1937084" cy="164205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FCC1A1B-33D8-CA70-4EBF-0F553AA3E460}"/>
                </a:ext>
              </a:extLst>
            </p:cNvPr>
            <p:cNvSpPr/>
            <p:nvPr/>
          </p:nvSpPr>
          <p:spPr>
            <a:xfrm>
              <a:off x="2997990" y="2027121"/>
              <a:ext cx="1937084" cy="164205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E32F557-16C7-2100-9119-5284EF30F4BA}"/>
                </a:ext>
              </a:extLst>
            </p:cNvPr>
            <p:cNvGrpSpPr/>
            <p:nvPr/>
          </p:nvGrpSpPr>
          <p:grpSpPr>
            <a:xfrm>
              <a:off x="3139888" y="2655705"/>
              <a:ext cx="1653288" cy="560113"/>
              <a:chOff x="980098" y="2660559"/>
              <a:chExt cx="1653288" cy="560113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CE2581CF-1FF7-BD7B-4C42-52226A440D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1531194" y="2675905"/>
                <a:ext cx="551096" cy="538571"/>
              </a:xfrm>
              <a:prstGeom prst="rect">
                <a:avLst/>
              </a:prstGeom>
            </p:spPr>
          </p:pic>
          <p:pic>
            <p:nvPicPr>
              <p:cNvPr id="25" name="Picture 24" descr="Icon&#10;&#10;Description automatically generated">
                <a:extLst>
                  <a:ext uri="{FF2B5EF4-FFF2-40B4-BE49-F238E27FC236}">
                    <a16:creationId xmlns:a16="http://schemas.microsoft.com/office/drawing/2014/main" id="{F364B18C-0120-495E-CD47-699DB08E96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0098" y="2669576"/>
                <a:ext cx="551096" cy="551096"/>
              </a:xfrm>
              <a:prstGeom prst="rect">
                <a:avLst/>
              </a:prstGeom>
            </p:spPr>
          </p:pic>
          <p:pic>
            <p:nvPicPr>
              <p:cNvPr id="26" name="Picture 25" descr="Icon&#10;&#10;Description automatically generated">
                <a:extLst>
                  <a:ext uri="{FF2B5EF4-FFF2-40B4-BE49-F238E27FC236}">
                    <a16:creationId xmlns:a16="http://schemas.microsoft.com/office/drawing/2014/main" id="{F2D68D20-96CB-FE7F-6DBB-D74F6C279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82290" y="2660559"/>
                <a:ext cx="551096" cy="541255"/>
              </a:xfrm>
              <a:prstGeom prst="rect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CE9148E-0CBB-2480-A294-C0F36F5F0BD7}"/>
              </a:ext>
            </a:extLst>
          </p:cNvPr>
          <p:cNvGrpSpPr/>
          <p:nvPr/>
        </p:nvGrpSpPr>
        <p:grpSpPr>
          <a:xfrm>
            <a:off x="5488619" y="1476993"/>
            <a:ext cx="1937084" cy="1642059"/>
            <a:chOff x="5157780" y="2027119"/>
            <a:chExt cx="1937084" cy="1642059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04B29A74-E448-2484-0E06-858D4B9DBCE9}"/>
                </a:ext>
              </a:extLst>
            </p:cNvPr>
            <p:cNvSpPr/>
            <p:nvPr/>
          </p:nvSpPr>
          <p:spPr>
            <a:xfrm>
              <a:off x="5157780" y="2027119"/>
              <a:ext cx="1937084" cy="164205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493241F-4674-02FE-EB83-A762C8E3C706}"/>
                </a:ext>
              </a:extLst>
            </p:cNvPr>
            <p:cNvGrpSpPr/>
            <p:nvPr/>
          </p:nvGrpSpPr>
          <p:grpSpPr>
            <a:xfrm>
              <a:off x="5299678" y="2664722"/>
              <a:ext cx="1653288" cy="555259"/>
              <a:chOff x="980098" y="2660559"/>
              <a:chExt cx="1653288" cy="555259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21796F3-FE1D-54CC-7E33-797D36EA2F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1536114" y="2674563"/>
                <a:ext cx="541255" cy="541255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8A37BD72-BF2E-0415-8D1C-F9FE0D10EE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/>
              <a:stretch/>
            </p:blipFill>
            <p:spPr>
              <a:xfrm>
                <a:off x="980098" y="2675838"/>
                <a:ext cx="551096" cy="538571"/>
              </a:xfrm>
              <a:prstGeom prst="rect">
                <a:avLst/>
              </a:prstGeom>
            </p:spPr>
          </p:pic>
          <p:pic>
            <p:nvPicPr>
              <p:cNvPr id="36" name="Picture 35" descr="Icon&#10;&#10;Description automatically generated">
                <a:extLst>
                  <a:ext uri="{FF2B5EF4-FFF2-40B4-BE49-F238E27FC236}">
                    <a16:creationId xmlns:a16="http://schemas.microsoft.com/office/drawing/2014/main" id="{D4C35C69-DEA4-CC41-7FF2-9F6828D9A9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82290" y="2660559"/>
                <a:ext cx="551096" cy="541255"/>
              </a:xfrm>
              <a:prstGeom prst="rect">
                <a:avLst/>
              </a:prstGeom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F7529EC-A645-FEB6-25C6-1D6F83906655}"/>
              </a:ext>
            </a:extLst>
          </p:cNvPr>
          <p:cNvGrpSpPr/>
          <p:nvPr/>
        </p:nvGrpSpPr>
        <p:grpSpPr>
          <a:xfrm>
            <a:off x="7648409" y="1476993"/>
            <a:ext cx="1937084" cy="1642059"/>
            <a:chOff x="7317570" y="2027119"/>
            <a:chExt cx="1937084" cy="1642059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5B7657B6-922B-F5AF-389A-630ABE6D14EB}"/>
                </a:ext>
              </a:extLst>
            </p:cNvPr>
            <p:cNvSpPr/>
            <p:nvPr/>
          </p:nvSpPr>
          <p:spPr>
            <a:xfrm>
              <a:off x="7317570" y="2027119"/>
              <a:ext cx="1937084" cy="164205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72C6FEC-C2E3-A3EF-23C4-5D771EB9D17C}"/>
                </a:ext>
              </a:extLst>
            </p:cNvPr>
            <p:cNvGrpSpPr/>
            <p:nvPr/>
          </p:nvGrpSpPr>
          <p:grpSpPr>
            <a:xfrm>
              <a:off x="7459468" y="2655292"/>
              <a:ext cx="1653288" cy="560113"/>
              <a:chOff x="980098" y="2660559"/>
              <a:chExt cx="1653288" cy="560113"/>
            </a:xfrm>
          </p:grpSpPr>
          <p:pic>
            <p:nvPicPr>
              <p:cNvPr id="44" name="Picture 43" descr="Icon&#10;&#10;Description automatically generated">
                <a:extLst>
                  <a:ext uri="{FF2B5EF4-FFF2-40B4-BE49-F238E27FC236}">
                    <a16:creationId xmlns:a16="http://schemas.microsoft.com/office/drawing/2014/main" id="{FF8209E1-D2BA-BDCA-9B30-8527D85FD4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31194" y="2674563"/>
                <a:ext cx="551096" cy="541255"/>
              </a:xfrm>
              <a:prstGeom prst="rect">
                <a:avLst/>
              </a:prstGeom>
            </p:spPr>
          </p:pic>
          <p:pic>
            <p:nvPicPr>
              <p:cNvPr id="45" name="Picture 44" descr="Icon&#10;&#10;Description automatically generated">
                <a:extLst>
                  <a:ext uri="{FF2B5EF4-FFF2-40B4-BE49-F238E27FC236}">
                    <a16:creationId xmlns:a16="http://schemas.microsoft.com/office/drawing/2014/main" id="{8BD690F9-4ABA-11FC-083F-9C51250DF0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0098" y="2669576"/>
                <a:ext cx="551096" cy="551096"/>
              </a:xfrm>
              <a:prstGeom prst="rect">
                <a:avLst/>
              </a:prstGeom>
            </p:spPr>
          </p:pic>
          <p:pic>
            <p:nvPicPr>
              <p:cNvPr id="46" name="Picture 45" descr="Icon&#10;&#10;Description automatically generated">
                <a:extLst>
                  <a:ext uri="{FF2B5EF4-FFF2-40B4-BE49-F238E27FC236}">
                    <a16:creationId xmlns:a16="http://schemas.microsoft.com/office/drawing/2014/main" id="{02AAC12E-A756-B663-065E-5248B95BA7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82290" y="2660559"/>
                <a:ext cx="551096" cy="541255"/>
              </a:xfrm>
              <a:prstGeom prst="rect">
                <a:avLst/>
              </a:prstGeom>
            </p:spPr>
          </p:pic>
        </p:grp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82DD59B-DC8D-51FF-3E02-0325DB365CC4}"/>
              </a:ext>
            </a:extLst>
          </p:cNvPr>
          <p:cNvSpPr/>
          <p:nvPr/>
        </p:nvSpPr>
        <p:spPr>
          <a:xfrm>
            <a:off x="3635755" y="1723652"/>
            <a:ext cx="1308476" cy="2073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91DD5A5-C7C5-1F48-08F3-5375C833722D}"/>
              </a:ext>
            </a:extLst>
          </p:cNvPr>
          <p:cNvSpPr/>
          <p:nvPr/>
        </p:nvSpPr>
        <p:spPr>
          <a:xfrm>
            <a:off x="4000362" y="1723650"/>
            <a:ext cx="943869" cy="20731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871D78-7CFB-72E8-B02E-E07A4FE76BB6}"/>
              </a:ext>
            </a:extLst>
          </p:cNvPr>
          <p:cNvSpPr/>
          <p:nvPr/>
        </p:nvSpPr>
        <p:spPr>
          <a:xfrm>
            <a:off x="5795545" y="1714325"/>
            <a:ext cx="1308476" cy="2073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E08303-0AC2-86BD-21A1-ABCE04F1AAFF}"/>
              </a:ext>
            </a:extLst>
          </p:cNvPr>
          <p:cNvSpPr/>
          <p:nvPr/>
        </p:nvSpPr>
        <p:spPr>
          <a:xfrm>
            <a:off x="5937446" y="1714323"/>
            <a:ext cx="1166575" cy="20731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09C2D4-37D7-2DF4-C7F2-9B43CE321C66}"/>
              </a:ext>
            </a:extLst>
          </p:cNvPr>
          <p:cNvSpPr/>
          <p:nvPr/>
        </p:nvSpPr>
        <p:spPr>
          <a:xfrm>
            <a:off x="7933874" y="1723652"/>
            <a:ext cx="1308476" cy="2073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3994BC9-CF2E-7840-E4DE-41916B1AD828}"/>
              </a:ext>
            </a:extLst>
          </p:cNvPr>
          <p:cNvSpPr/>
          <p:nvPr/>
        </p:nvSpPr>
        <p:spPr>
          <a:xfrm>
            <a:off x="7987534" y="1723650"/>
            <a:ext cx="1254816" cy="20731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0AAAC48-FF86-2536-2EC0-C068DA02AC9B}"/>
              </a:ext>
            </a:extLst>
          </p:cNvPr>
          <p:cNvSpPr/>
          <p:nvPr/>
        </p:nvSpPr>
        <p:spPr>
          <a:xfrm>
            <a:off x="10136589" y="1723652"/>
            <a:ext cx="1308476" cy="2073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927A9B9-A5F7-138F-09E8-39DD39242D07}"/>
              </a:ext>
            </a:extLst>
          </p:cNvPr>
          <p:cNvSpPr/>
          <p:nvPr/>
        </p:nvSpPr>
        <p:spPr>
          <a:xfrm>
            <a:off x="10136589" y="1723650"/>
            <a:ext cx="1308476" cy="20731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ightning Bolt 59">
            <a:extLst>
              <a:ext uri="{FF2B5EF4-FFF2-40B4-BE49-F238E27FC236}">
                <a16:creationId xmlns:a16="http://schemas.microsoft.com/office/drawing/2014/main" id="{4ADF10DF-0732-FF52-A294-DBDD2798E4CE}"/>
              </a:ext>
            </a:extLst>
          </p:cNvPr>
          <p:cNvSpPr/>
          <p:nvPr/>
        </p:nvSpPr>
        <p:spPr>
          <a:xfrm>
            <a:off x="10362909" y="1998939"/>
            <a:ext cx="750024" cy="673956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BAACAEF1-C65F-AB81-5C64-34D0226C3D85}"/>
              </a:ext>
            </a:extLst>
          </p:cNvPr>
          <p:cNvSpPr/>
          <p:nvPr/>
        </p:nvSpPr>
        <p:spPr>
          <a:xfrm>
            <a:off x="9695128" y="3635173"/>
            <a:ext cx="1937084" cy="16420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464D881-DB26-B3C0-8371-CAB358E6B031}"/>
              </a:ext>
            </a:extLst>
          </p:cNvPr>
          <p:cNvGrpSpPr/>
          <p:nvPr/>
        </p:nvGrpSpPr>
        <p:grpSpPr>
          <a:xfrm>
            <a:off x="1055968" y="3635175"/>
            <a:ext cx="1937084" cy="1642059"/>
            <a:chOff x="838200" y="2027121"/>
            <a:chExt cx="1937084" cy="164205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001A840-1982-6412-36D8-13903837E0EF}"/>
                </a:ext>
              </a:extLst>
            </p:cNvPr>
            <p:cNvGrpSpPr/>
            <p:nvPr/>
          </p:nvGrpSpPr>
          <p:grpSpPr>
            <a:xfrm>
              <a:off x="838200" y="2027121"/>
              <a:ext cx="1937084" cy="1642059"/>
              <a:chOff x="1070811" y="1690688"/>
              <a:chExt cx="1937084" cy="1642059"/>
            </a:xfrm>
          </p:grpSpPr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2E4F6317-5075-C8B4-2D96-3FAD942321F0}"/>
                  </a:ext>
                </a:extLst>
              </p:cNvPr>
              <p:cNvSpPr/>
              <p:nvPr/>
            </p:nvSpPr>
            <p:spPr>
              <a:xfrm>
                <a:off x="1070811" y="1690688"/>
                <a:ext cx="1937084" cy="1642059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2DFD3349-D10A-9921-47B6-790AE404E2B6}"/>
                  </a:ext>
                </a:extLst>
              </p:cNvPr>
              <p:cNvGrpSpPr/>
              <p:nvPr/>
            </p:nvGrpSpPr>
            <p:grpSpPr>
              <a:xfrm>
                <a:off x="1385115" y="1933178"/>
                <a:ext cx="1308476" cy="211482"/>
                <a:chOff x="1385115" y="1933178"/>
                <a:chExt cx="1308476" cy="211482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7B672E9-D381-331E-4D2A-C1669D5CE5EC}"/>
                    </a:ext>
                  </a:extLst>
                </p:cNvPr>
                <p:cNvSpPr/>
                <p:nvPr/>
              </p:nvSpPr>
              <p:spPr>
                <a:xfrm>
                  <a:off x="1385115" y="1933180"/>
                  <a:ext cx="1308476" cy="207317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6E3149-3C1D-0785-B68D-588D15F8FF06}"/>
                    </a:ext>
                  </a:extLst>
                </p:cNvPr>
                <p:cNvSpPr/>
                <p:nvPr/>
              </p:nvSpPr>
              <p:spPr>
                <a:xfrm>
                  <a:off x="1576365" y="1933178"/>
                  <a:ext cx="1117226" cy="211482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591CC58-E654-702A-2B68-726343ED0EB9}"/>
                </a:ext>
              </a:extLst>
            </p:cNvPr>
            <p:cNvGrpSpPr/>
            <p:nvPr/>
          </p:nvGrpSpPr>
          <p:grpSpPr>
            <a:xfrm>
              <a:off x="980098" y="2660559"/>
              <a:ext cx="1653288" cy="560113"/>
              <a:chOff x="980098" y="2660559"/>
              <a:chExt cx="1653288" cy="560113"/>
            </a:xfrm>
          </p:grpSpPr>
          <p:pic>
            <p:nvPicPr>
              <p:cNvPr id="65" name="Picture 64" descr="Icon&#10;&#10;Description automatically generated">
                <a:extLst>
                  <a:ext uri="{FF2B5EF4-FFF2-40B4-BE49-F238E27FC236}">
                    <a16:creationId xmlns:a16="http://schemas.microsoft.com/office/drawing/2014/main" id="{591D2008-9F6C-5EFC-0C87-3F286A91E3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31194" y="2674563"/>
                <a:ext cx="551096" cy="541255"/>
              </a:xfrm>
              <a:prstGeom prst="rect">
                <a:avLst/>
              </a:prstGeom>
            </p:spPr>
          </p:pic>
          <p:pic>
            <p:nvPicPr>
              <p:cNvPr id="66" name="Picture 65" descr="Icon&#10;&#10;Description automatically generated">
                <a:extLst>
                  <a:ext uri="{FF2B5EF4-FFF2-40B4-BE49-F238E27FC236}">
                    <a16:creationId xmlns:a16="http://schemas.microsoft.com/office/drawing/2014/main" id="{480A6EA1-50A2-930C-1115-068E031C2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0098" y="2669576"/>
                <a:ext cx="551096" cy="551096"/>
              </a:xfrm>
              <a:prstGeom prst="rect">
                <a:avLst/>
              </a:prstGeom>
            </p:spPr>
          </p:pic>
          <p:pic>
            <p:nvPicPr>
              <p:cNvPr id="67" name="Picture 66" descr="Icon&#10;&#10;Description automatically generated">
                <a:extLst>
                  <a:ext uri="{FF2B5EF4-FFF2-40B4-BE49-F238E27FC236}">
                    <a16:creationId xmlns:a16="http://schemas.microsoft.com/office/drawing/2014/main" id="{ADF38193-C3C2-F872-7E48-A3D05C1BD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82290" y="2660559"/>
                <a:ext cx="551096" cy="541255"/>
              </a:xfrm>
              <a:prstGeom prst="rect">
                <a:avLst/>
              </a:prstGeom>
            </p:spPr>
          </p:pic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DF79E6A-5A1A-AF82-AE3F-0F78D9821F7B}"/>
              </a:ext>
            </a:extLst>
          </p:cNvPr>
          <p:cNvGrpSpPr/>
          <p:nvPr/>
        </p:nvGrpSpPr>
        <p:grpSpPr>
          <a:xfrm>
            <a:off x="3215758" y="3635175"/>
            <a:ext cx="1937084" cy="1642059"/>
            <a:chOff x="2997990" y="2027121"/>
            <a:chExt cx="1937084" cy="1642059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2587352F-029B-BA7E-A166-0F7000611F36}"/>
                </a:ext>
              </a:extLst>
            </p:cNvPr>
            <p:cNvSpPr/>
            <p:nvPr/>
          </p:nvSpPr>
          <p:spPr>
            <a:xfrm>
              <a:off x="2997990" y="2027121"/>
              <a:ext cx="1937084" cy="164205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056BB6A-38EE-9F7E-C12F-D3D1E00C3399}"/>
                </a:ext>
              </a:extLst>
            </p:cNvPr>
            <p:cNvGrpSpPr/>
            <p:nvPr/>
          </p:nvGrpSpPr>
          <p:grpSpPr>
            <a:xfrm>
              <a:off x="3139888" y="2655705"/>
              <a:ext cx="1653288" cy="560113"/>
              <a:chOff x="980098" y="2660559"/>
              <a:chExt cx="1653288" cy="560113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21EC20F0-E282-FC9C-23D7-C741F3D7CA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1531194" y="2675905"/>
                <a:ext cx="551096" cy="538571"/>
              </a:xfrm>
              <a:prstGeom prst="rect">
                <a:avLst/>
              </a:prstGeom>
            </p:spPr>
          </p:pic>
          <p:pic>
            <p:nvPicPr>
              <p:cNvPr id="76" name="Picture 75" descr="Icon&#10;&#10;Description automatically generated">
                <a:extLst>
                  <a:ext uri="{FF2B5EF4-FFF2-40B4-BE49-F238E27FC236}">
                    <a16:creationId xmlns:a16="http://schemas.microsoft.com/office/drawing/2014/main" id="{58058DBB-329A-F607-F23E-393AB29ED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0098" y="2669576"/>
                <a:ext cx="551096" cy="551096"/>
              </a:xfrm>
              <a:prstGeom prst="rect">
                <a:avLst/>
              </a:prstGeom>
            </p:spPr>
          </p:pic>
          <p:pic>
            <p:nvPicPr>
              <p:cNvPr id="77" name="Picture 76" descr="Icon&#10;&#10;Description automatically generated">
                <a:extLst>
                  <a:ext uri="{FF2B5EF4-FFF2-40B4-BE49-F238E27FC236}">
                    <a16:creationId xmlns:a16="http://schemas.microsoft.com/office/drawing/2014/main" id="{22635543-CD99-501D-1B54-5A09F28D3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82290" y="2660559"/>
                <a:ext cx="551096" cy="541255"/>
              </a:xfrm>
              <a:prstGeom prst="rect">
                <a:avLst/>
              </a:prstGeom>
            </p:spPr>
          </p:pic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F7695BB-7EAA-8999-A825-9CAED7260705}"/>
              </a:ext>
            </a:extLst>
          </p:cNvPr>
          <p:cNvGrpSpPr/>
          <p:nvPr/>
        </p:nvGrpSpPr>
        <p:grpSpPr>
          <a:xfrm>
            <a:off x="5375548" y="3635173"/>
            <a:ext cx="1937084" cy="1642059"/>
            <a:chOff x="5157780" y="2027119"/>
            <a:chExt cx="1937084" cy="1642059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72FF0C3E-3C49-C4CA-CE0C-088AA921A481}"/>
                </a:ext>
              </a:extLst>
            </p:cNvPr>
            <p:cNvSpPr/>
            <p:nvPr/>
          </p:nvSpPr>
          <p:spPr>
            <a:xfrm>
              <a:off x="5157780" y="2027119"/>
              <a:ext cx="1937084" cy="164205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212D4CA-C991-03DD-AB5F-0ED83F94C569}"/>
                </a:ext>
              </a:extLst>
            </p:cNvPr>
            <p:cNvGrpSpPr/>
            <p:nvPr/>
          </p:nvGrpSpPr>
          <p:grpSpPr>
            <a:xfrm>
              <a:off x="5299678" y="2664722"/>
              <a:ext cx="1653288" cy="555259"/>
              <a:chOff x="980098" y="2660559"/>
              <a:chExt cx="1653288" cy="555259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F81233DB-BA32-3D26-3B2A-82932B812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1536114" y="2674563"/>
                <a:ext cx="541255" cy="541255"/>
              </a:xfrm>
              <a:prstGeom prst="rect">
                <a:avLst/>
              </a:prstGeom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EEC69042-2414-69FC-F66A-8D6BF1C598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/>
              <a:stretch/>
            </p:blipFill>
            <p:spPr>
              <a:xfrm>
                <a:off x="980098" y="2675838"/>
                <a:ext cx="551096" cy="538571"/>
              </a:xfrm>
              <a:prstGeom prst="rect">
                <a:avLst/>
              </a:prstGeom>
            </p:spPr>
          </p:pic>
          <p:pic>
            <p:nvPicPr>
              <p:cNvPr id="83" name="Picture 82" descr="Icon&#10;&#10;Description automatically generated">
                <a:extLst>
                  <a:ext uri="{FF2B5EF4-FFF2-40B4-BE49-F238E27FC236}">
                    <a16:creationId xmlns:a16="http://schemas.microsoft.com/office/drawing/2014/main" id="{A6ED31CD-8F98-54A4-EF95-59E441D90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82290" y="2660559"/>
                <a:ext cx="551096" cy="541255"/>
              </a:xfrm>
              <a:prstGeom prst="rect">
                <a:avLst/>
              </a:prstGeom>
            </p:spPr>
          </p:pic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9254754-6AFD-E07F-F056-180D34EF6624}"/>
              </a:ext>
            </a:extLst>
          </p:cNvPr>
          <p:cNvGrpSpPr/>
          <p:nvPr/>
        </p:nvGrpSpPr>
        <p:grpSpPr>
          <a:xfrm>
            <a:off x="7535338" y="3635173"/>
            <a:ext cx="1937084" cy="1642059"/>
            <a:chOff x="7317570" y="2027119"/>
            <a:chExt cx="1937084" cy="1642059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638B68CB-5DAC-EEA8-9D82-CC5130140760}"/>
                </a:ext>
              </a:extLst>
            </p:cNvPr>
            <p:cNvSpPr/>
            <p:nvPr/>
          </p:nvSpPr>
          <p:spPr>
            <a:xfrm>
              <a:off x="7317570" y="2027119"/>
              <a:ext cx="1937084" cy="164205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70E9F06-DD85-C259-08C6-E2B1D661D085}"/>
                </a:ext>
              </a:extLst>
            </p:cNvPr>
            <p:cNvGrpSpPr/>
            <p:nvPr/>
          </p:nvGrpSpPr>
          <p:grpSpPr>
            <a:xfrm>
              <a:off x="7459468" y="2655292"/>
              <a:ext cx="1653288" cy="560113"/>
              <a:chOff x="980098" y="2660559"/>
              <a:chExt cx="1653288" cy="560113"/>
            </a:xfrm>
          </p:grpSpPr>
          <p:pic>
            <p:nvPicPr>
              <p:cNvPr id="87" name="Picture 86" descr="Icon&#10;&#10;Description automatically generated">
                <a:extLst>
                  <a:ext uri="{FF2B5EF4-FFF2-40B4-BE49-F238E27FC236}">
                    <a16:creationId xmlns:a16="http://schemas.microsoft.com/office/drawing/2014/main" id="{6DD0593D-93A3-A849-AD43-F77C51D65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31194" y="2674563"/>
                <a:ext cx="551096" cy="541255"/>
              </a:xfrm>
              <a:prstGeom prst="rect">
                <a:avLst/>
              </a:prstGeom>
            </p:spPr>
          </p:pic>
          <p:pic>
            <p:nvPicPr>
              <p:cNvPr id="88" name="Picture 87" descr="Icon&#10;&#10;Description automatically generated">
                <a:extLst>
                  <a:ext uri="{FF2B5EF4-FFF2-40B4-BE49-F238E27FC236}">
                    <a16:creationId xmlns:a16="http://schemas.microsoft.com/office/drawing/2014/main" id="{3BD9AFE1-0208-CF78-C535-B06468B050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0098" y="2669576"/>
                <a:ext cx="551096" cy="551096"/>
              </a:xfrm>
              <a:prstGeom prst="rect">
                <a:avLst/>
              </a:prstGeom>
            </p:spPr>
          </p:pic>
          <p:pic>
            <p:nvPicPr>
              <p:cNvPr id="89" name="Picture 88" descr="Icon&#10;&#10;Description automatically generated">
                <a:extLst>
                  <a:ext uri="{FF2B5EF4-FFF2-40B4-BE49-F238E27FC236}">
                    <a16:creationId xmlns:a16="http://schemas.microsoft.com/office/drawing/2014/main" id="{DFE99248-695A-E106-A5AB-9724AAA50E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82290" y="2660559"/>
                <a:ext cx="551096" cy="541255"/>
              </a:xfrm>
              <a:prstGeom prst="rect">
                <a:avLst/>
              </a:prstGeom>
            </p:spPr>
          </p:pic>
        </p:grp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7C690F5D-689A-377E-0465-18C2FD517EE1}"/>
              </a:ext>
            </a:extLst>
          </p:cNvPr>
          <p:cNvSpPr/>
          <p:nvPr/>
        </p:nvSpPr>
        <p:spPr>
          <a:xfrm>
            <a:off x="3522684" y="3881832"/>
            <a:ext cx="1308476" cy="2073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90CCEDE-DA51-14A4-02BE-7A8836462B69}"/>
              </a:ext>
            </a:extLst>
          </p:cNvPr>
          <p:cNvSpPr/>
          <p:nvPr/>
        </p:nvSpPr>
        <p:spPr>
          <a:xfrm>
            <a:off x="4021823" y="3881831"/>
            <a:ext cx="809337" cy="19799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30963E3-2978-F4CA-B6D9-59A4371A6AC9}"/>
              </a:ext>
            </a:extLst>
          </p:cNvPr>
          <p:cNvSpPr/>
          <p:nvPr/>
        </p:nvSpPr>
        <p:spPr>
          <a:xfrm>
            <a:off x="5682474" y="3872505"/>
            <a:ext cx="1308476" cy="2073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958D153-AD2A-B6AB-91B8-8BB6EE681462}"/>
              </a:ext>
            </a:extLst>
          </p:cNvPr>
          <p:cNvSpPr/>
          <p:nvPr/>
        </p:nvSpPr>
        <p:spPr>
          <a:xfrm>
            <a:off x="6449695" y="3872503"/>
            <a:ext cx="541255" cy="20731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50BB40-1E48-06BE-9981-333437C09784}"/>
              </a:ext>
            </a:extLst>
          </p:cNvPr>
          <p:cNvSpPr/>
          <p:nvPr/>
        </p:nvSpPr>
        <p:spPr>
          <a:xfrm>
            <a:off x="7820803" y="3881832"/>
            <a:ext cx="1308476" cy="2073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07C5AF2-707E-7067-BBEC-7102DAFD7AAE}"/>
              </a:ext>
            </a:extLst>
          </p:cNvPr>
          <p:cNvSpPr/>
          <p:nvPr/>
        </p:nvSpPr>
        <p:spPr>
          <a:xfrm>
            <a:off x="8892499" y="3881830"/>
            <a:ext cx="236780" cy="20731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C4F786F-F3BD-9016-9CDE-5C36F38E420D}"/>
              </a:ext>
            </a:extLst>
          </p:cNvPr>
          <p:cNvSpPr/>
          <p:nvPr/>
        </p:nvSpPr>
        <p:spPr>
          <a:xfrm>
            <a:off x="10023518" y="3881832"/>
            <a:ext cx="1308476" cy="2073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Smiley Face 98">
            <a:extLst>
              <a:ext uri="{FF2B5EF4-FFF2-40B4-BE49-F238E27FC236}">
                <a16:creationId xmlns:a16="http://schemas.microsoft.com/office/drawing/2014/main" id="{A2769619-5755-BA45-D1F0-85CD81C01080}"/>
              </a:ext>
            </a:extLst>
          </p:cNvPr>
          <p:cNvSpPr/>
          <p:nvPr/>
        </p:nvSpPr>
        <p:spPr>
          <a:xfrm>
            <a:off x="10340611" y="4215786"/>
            <a:ext cx="668594" cy="6580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D4E8A-35AC-F2D1-C01F-92CFAF6B91CA}"/>
              </a:ext>
            </a:extLst>
          </p:cNvPr>
          <p:cNvSpPr txBox="1"/>
          <p:nvPr/>
        </p:nvSpPr>
        <p:spPr>
          <a:xfrm>
            <a:off x="158088" y="219112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Distal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6DDC0-7514-CC9E-0450-2830E31A0E09}"/>
              </a:ext>
            </a:extLst>
          </p:cNvPr>
          <p:cNvSpPr txBox="1"/>
          <p:nvPr/>
        </p:nvSpPr>
        <p:spPr>
          <a:xfrm>
            <a:off x="0" y="4266188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Proximal</a:t>
            </a:r>
          </a:p>
        </p:txBody>
      </p:sp>
      <p:sp>
        <p:nvSpPr>
          <p:cNvPr id="22" name="ThermometerBar">
            <a:extLst>
              <a:ext uri="{FF2B5EF4-FFF2-40B4-BE49-F238E27FC236}">
                <a16:creationId xmlns:a16="http://schemas.microsoft.com/office/drawing/2014/main" id="{F0C3C770-F40E-A8E9-F72C-C55807D6C74B}"/>
              </a:ext>
            </a:extLst>
          </p:cNvPr>
          <p:cNvSpPr/>
          <p:nvPr/>
        </p:nvSpPr>
        <p:spPr>
          <a:xfrm>
            <a:off x="0" y="6705600"/>
            <a:ext cx="11566769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80F5D-D86A-783E-C9C5-DE2379A99A2A}"/>
              </a:ext>
            </a:extLst>
          </p:cNvPr>
          <p:cNvSpPr/>
          <p:nvPr/>
        </p:nvSpPr>
        <p:spPr>
          <a:xfrm>
            <a:off x="394166" y="5516613"/>
            <a:ext cx="40656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Shock bar fills at constant rate per s.</a:t>
            </a:r>
          </a:p>
          <a:p>
            <a:pPr marL="285750" indent="-285750">
              <a:buFontTx/>
              <a:buChar char="-"/>
            </a:pPr>
            <a:r>
              <a:rPr lang="en-US" dirty="0"/>
              <a:t>Fill-rate calibrated to baseline RTs</a:t>
            </a:r>
          </a:p>
          <a:p>
            <a:pPr marL="285750" indent="-285750">
              <a:buFontTx/>
              <a:buChar char="-"/>
            </a:pPr>
            <a:r>
              <a:rPr lang="en-US" dirty="0"/>
              <a:t>Pain levels ∈ {.1, .9} of tolerance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Block-length = 60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E592C9-781A-EA8F-68EC-0E751B1EC838}"/>
              </a:ext>
            </a:extLst>
          </p:cNvPr>
          <p:cNvSpPr/>
          <p:nvPr/>
        </p:nvSpPr>
        <p:spPr>
          <a:xfrm>
            <a:off x="4705450" y="5523904"/>
            <a:ext cx="42837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Only progress condition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16 blocks total </a:t>
            </a:r>
          </a:p>
          <a:p>
            <a:pPr marL="285750" indent="-285750">
              <a:buFontTx/>
              <a:buChar char="-"/>
            </a:pPr>
            <a:r>
              <a:rPr lang="en-US" dirty="0"/>
              <a:t>Task progress is performance-contingent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Response deadline: 750 </a:t>
            </a:r>
            <a:r>
              <a:rPr lang="en-US" dirty="0" err="1"/>
              <a:t>ms</a:t>
            </a:r>
            <a:endParaRPr lang="en-US" dirty="0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C443A856-265F-3839-0410-E3E90F76A6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3368" y="298839"/>
            <a:ext cx="4704250" cy="73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92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1FEE-4E87-764E-00C6-6431E986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for avoidance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1A170-844F-6217-B8BA-0C614EED6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1632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US" dirty="0"/>
              <a:t>Faster responses near shocks overall</a:t>
            </a:r>
          </a:p>
          <a:p>
            <a:pPr>
              <a:buFontTx/>
              <a:buChar char="-"/>
            </a:pPr>
            <a:r>
              <a:rPr lang="en-US" dirty="0"/>
              <a:t>Faster responses in proximal condition </a:t>
            </a:r>
          </a:p>
          <a:p>
            <a:pPr>
              <a:buFontTx/>
              <a:buChar char="-"/>
            </a:pPr>
            <a:r>
              <a:rPr lang="en-US" dirty="0"/>
              <a:t>Qualitative similar time-series </a:t>
            </a:r>
          </a:p>
          <a:p>
            <a:pPr lvl="1">
              <a:buFontTx/>
              <a:buChar char="-"/>
            </a:pPr>
            <a:r>
              <a:rPr lang="en-US" dirty="0"/>
              <a:t>Possibility of a U-shape curve, reflecting proximity to pain but also to end-goal, as seen in the Approach Task</a:t>
            </a:r>
          </a:p>
          <a:p>
            <a:pPr>
              <a:buFontTx/>
              <a:buChar char="-"/>
            </a:pPr>
            <a:r>
              <a:rPr lang="en-US" dirty="0"/>
              <a:t>Qualitatively similar DDM parameters </a:t>
            </a:r>
          </a:p>
          <a:p>
            <a:pPr lvl="1">
              <a:buFontTx/>
              <a:buChar char="-"/>
            </a:pPr>
            <a:r>
              <a:rPr lang="en-US" dirty="0"/>
              <a:t>↓ Threshold</a:t>
            </a:r>
          </a:p>
          <a:p>
            <a:pPr lvl="1">
              <a:buFontTx/>
              <a:buChar char="-"/>
            </a:pPr>
            <a:r>
              <a:rPr lang="en-US" dirty="0"/>
              <a:t>↓ Drift rate</a:t>
            </a:r>
          </a:p>
          <a:p>
            <a:pPr lvl="1">
              <a:buFontTx/>
              <a:buChar char="-"/>
            </a:pPr>
            <a:r>
              <a:rPr lang="en-US" dirty="0"/>
              <a:t>?   Non-decision time</a:t>
            </a:r>
          </a:p>
          <a:p>
            <a:pPr lvl="1">
              <a:buFontTx/>
              <a:buChar char="-"/>
            </a:pPr>
            <a:endParaRPr lang="en-US" u="sng" dirty="0"/>
          </a:p>
          <a:p>
            <a:pPr marL="0" indent="0" algn="ctr">
              <a:buNone/>
            </a:pPr>
            <a:r>
              <a:rPr lang="en-US" sz="2600" u="sng" dirty="0"/>
              <a:t>Overall, we predict to see similar results to the approach domain, but steeper</a:t>
            </a:r>
          </a:p>
        </p:txBody>
      </p:sp>
      <p:sp>
        <p:nvSpPr>
          <p:cNvPr id="9" name="ThermometerBar">
            <a:extLst>
              <a:ext uri="{FF2B5EF4-FFF2-40B4-BE49-F238E27FC236}">
                <a16:creationId xmlns:a16="http://schemas.microsoft.com/office/drawing/2014/main" id="{0944A0E5-9124-2475-42B8-65833FE0C02C}"/>
              </a:ext>
            </a:extLst>
          </p:cNvPr>
          <p:cNvSpPr/>
          <p:nvPr/>
        </p:nvSpPr>
        <p:spPr>
          <a:xfrm>
            <a:off x="0" y="6705600"/>
            <a:ext cx="11879385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04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CE7F-87F6-B5E9-DB88-FDAB4B44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53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You did it!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3F6BE88-F6E1-DBB1-70FA-C9C1C80EC201}"/>
              </a:ext>
            </a:extLst>
          </p:cNvPr>
          <p:cNvSpPr/>
          <p:nvPr/>
        </p:nvSpPr>
        <p:spPr>
          <a:xfrm>
            <a:off x="6133171" y="3936380"/>
            <a:ext cx="976297" cy="2375210"/>
          </a:xfrm>
          <a:custGeom>
            <a:avLst/>
            <a:gdLst>
              <a:gd name="connsiteX0" fmla="*/ 0 w 976297"/>
              <a:gd name="connsiteY0" fmla="*/ 0 h 2375210"/>
              <a:gd name="connsiteX1" fmla="*/ 947853 w 976297"/>
              <a:gd name="connsiteY1" fmla="*/ 892098 h 2375210"/>
              <a:gd name="connsiteX2" fmla="*/ 635619 w 976297"/>
              <a:gd name="connsiteY2" fmla="*/ 2375210 h 2375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6297" h="2375210">
                <a:moveTo>
                  <a:pt x="0" y="0"/>
                </a:moveTo>
                <a:cubicBezTo>
                  <a:pt x="420958" y="248115"/>
                  <a:pt x="841917" y="496230"/>
                  <a:pt x="947853" y="892098"/>
                </a:cubicBezTo>
                <a:cubicBezTo>
                  <a:pt x="1053789" y="1287966"/>
                  <a:pt x="844704" y="1831588"/>
                  <a:pt x="635619" y="237521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hermometerBar">
            <a:extLst>
              <a:ext uri="{FF2B5EF4-FFF2-40B4-BE49-F238E27FC236}">
                <a16:creationId xmlns:a16="http://schemas.microsoft.com/office/drawing/2014/main" id="{0229DA3D-B0C3-DB51-8952-B2B462964180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5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0ECB-C337-994D-AE29-40E386B7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from Brown (1948)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A75333-DDAA-C94A-BF92-A362DEA705B2}"/>
              </a:ext>
            </a:extLst>
          </p:cNvPr>
          <p:cNvCxnSpPr/>
          <p:nvPr/>
        </p:nvCxnSpPr>
        <p:spPr>
          <a:xfrm>
            <a:off x="977462" y="2869324"/>
            <a:ext cx="1026860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phic 11" descr="Single gear outline">
            <a:extLst>
              <a:ext uri="{FF2B5EF4-FFF2-40B4-BE49-F238E27FC236}">
                <a16:creationId xmlns:a16="http://schemas.microsoft.com/office/drawing/2014/main" id="{E77BD9DC-6A81-1F4A-993E-A6FD01957B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1664"/>
          <a:stretch/>
        </p:blipFill>
        <p:spPr>
          <a:xfrm>
            <a:off x="0" y="1365606"/>
            <a:ext cx="914400" cy="807751"/>
          </a:xfrm>
          <a:prstGeom prst="rect">
            <a:avLst/>
          </a:prstGeom>
        </p:spPr>
      </p:pic>
      <p:pic>
        <p:nvPicPr>
          <p:cNvPr id="16" name="Graphic 15" descr="Rat outline">
            <a:extLst>
              <a:ext uri="{FF2B5EF4-FFF2-40B4-BE49-F238E27FC236}">
                <a16:creationId xmlns:a16="http://schemas.microsoft.com/office/drawing/2014/main" id="{AAEBE067-1993-E743-99C1-128342A469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0309"/>
          <a:stretch/>
        </p:blipFill>
        <p:spPr>
          <a:xfrm>
            <a:off x="1080052" y="2452494"/>
            <a:ext cx="914400" cy="545809"/>
          </a:xfrm>
          <a:prstGeom prst="rect">
            <a:avLst/>
          </a:prstGeom>
        </p:spPr>
      </p:pic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57C1FB60-D4A5-524F-81D4-8BA362EB0EB9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rot="16200000" flipH="1">
            <a:off x="857658" y="1772899"/>
            <a:ext cx="279137" cy="1080052"/>
          </a:xfrm>
          <a:prstGeom prst="curvedConnector3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Graphic 51" descr="Candy outline">
            <a:extLst>
              <a:ext uri="{FF2B5EF4-FFF2-40B4-BE49-F238E27FC236}">
                <a16:creationId xmlns:a16="http://schemas.microsoft.com/office/drawing/2014/main" id="{D405A16D-4D39-C247-8637-CE1484469C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75758" y="2333134"/>
            <a:ext cx="536190" cy="53619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DE818BF-6433-8345-9755-44833E1D66BA}"/>
              </a:ext>
            </a:extLst>
          </p:cNvPr>
          <p:cNvCxnSpPr/>
          <p:nvPr/>
        </p:nvCxnSpPr>
        <p:spPr>
          <a:xfrm>
            <a:off x="977462" y="4593769"/>
            <a:ext cx="1026860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Graphic 53" descr="Single gear outline">
            <a:extLst>
              <a:ext uri="{FF2B5EF4-FFF2-40B4-BE49-F238E27FC236}">
                <a16:creationId xmlns:a16="http://schemas.microsoft.com/office/drawing/2014/main" id="{DB49C863-889D-BA4A-9CD3-86D3DBB36A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1664"/>
          <a:stretch/>
        </p:blipFill>
        <p:spPr>
          <a:xfrm>
            <a:off x="0" y="3090051"/>
            <a:ext cx="914400" cy="807751"/>
          </a:xfrm>
          <a:prstGeom prst="rect">
            <a:avLst/>
          </a:prstGeom>
        </p:spPr>
      </p:pic>
      <p:pic>
        <p:nvPicPr>
          <p:cNvPr id="55" name="Graphic 54" descr="Rat outline">
            <a:extLst>
              <a:ext uri="{FF2B5EF4-FFF2-40B4-BE49-F238E27FC236}">
                <a16:creationId xmlns:a16="http://schemas.microsoft.com/office/drawing/2014/main" id="{CAF18227-4554-DD48-9C68-743C662E37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0309"/>
          <a:stretch/>
        </p:blipFill>
        <p:spPr>
          <a:xfrm>
            <a:off x="5638800" y="4176939"/>
            <a:ext cx="914400" cy="545809"/>
          </a:xfrm>
          <a:prstGeom prst="rect">
            <a:avLst/>
          </a:prstGeom>
        </p:spPr>
      </p:pic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6816E599-75B2-474F-98C8-AF3875D89FD2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 rot="16200000" flipH="1">
            <a:off x="3137032" y="1217970"/>
            <a:ext cx="279137" cy="5638800"/>
          </a:xfrm>
          <a:prstGeom prst="curvedConnector3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Graphic 56" descr="Candy outline">
            <a:extLst>
              <a:ext uri="{FF2B5EF4-FFF2-40B4-BE49-F238E27FC236}">
                <a16:creationId xmlns:a16="http://schemas.microsoft.com/office/drawing/2014/main" id="{3E7134AB-BFF5-DC40-B222-79AB378B48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75758" y="4057579"/>
            <a:ext cx="536190" cy="536190"/>
          </a:xfrm>
          <a:prstGeom prst="rect">
            <a:avLst/>
          </a:prstGeom>
        </p:spPr>
      </p:pic>
      <p:sp>
        <p:nvSpPr>
          <p:cNvPr id="61" name="Right Arrow 60">
            <a:extLst>
              <a:ext uri="{FF2B5EF4-FFF2-40B4-BE49-F238E27FC236}">
                <a16:creationId xmlns:a16="http://schemas.microsoft.com/office/drawing/2014/main" id="{9C2E5B34-B5BA-1541-A956-50AD96F97F54}"/>
              </a:ext>
            </a:extLst>
          </p:cNvPr>
          <p:cNvSpPr/>
          <p:nvPr/>
        </p:nvSpPr>
        <p:spPr>
          <a:xfrm flipH="1">
            <a:off x="2374232" y="3700349"/>
            <a:ext cx="1130968" cy="2883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3D22E64-9539-B94A-BAE2-BFE4051A38F6}"/>
              </a:ext>
            </a:extLst>
          </p:cNvPr>
          <p:cNvCxnSpPr/>
          <p:nvPr/>
        </p:nvCxnSpPr>
        <p:spPr>
          <a:xfrm>
            <a:off x="977185" y="6133034"/>
            <a:ext cx="1026860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6" name="Graphic 75" descr="Single gear outline">
            <a:extLst>
              <a:ext uri="{FF2B5EF4-FFF2-40B4-BE49-F238E27FC236}">
                <a16:creationId xmlns:a16="http://schemas.microsoft.com/office/drawing/2014/main" id="{8491A414-1E1B-FD47-A17E-B80103DCF2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1664"/>
          <a:stretch/>
        </p:blipFill>
        <p:spPr>
          <a:xfrm>
            <a:off x="-277" y="4629316"/>
            <a:ext cx="914400" cy="807751"/>
          </a:xfrm>
          <a:prstGeom prst="rect">
            <a:avLst/>
          </a:prstGeom>
        </p:spPr>
      </p:pic>
      <p:pic>
        <p:nvPicPr>
          <p:cNvPr id="77" name="Graphic 76" descr="Rat outline">
            <a:extLst>
              <a:ext uri="{FF2B5EF4-FFF2-40B4-BE49-F238E27FC236}">
                <a16:creationId xmlns:a16="http://schemas.microsoft.com/office/drawing/2014/main" id="{0BF5FDB9-0329-DB43-86C5-C5E8F63C25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0309"/>
          <a:stretch/>
        </p:blipFill>
        <p:spPr>
          <a:xfrm>
            <a:off x="9089248" y="5716204"/>
            <a:ext cx="914400" cy="545809"/>
          </a:xfrm>
          <a:prstGeom prst="rect">
            <a:avLst/>
          </a:prstGeom>
        </p:spPr>
      </p:pic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F2754F61-4A44-DA4C-9910-35AFFF69AFA7}"/>
              </a:ext>
            </a:extLst>
          </p:cNvPr>
          <p:cNvCxnSpPr>
            <a:stCxn id="76" idx="2"/>
            <a:endCxn id="77" idx="0"/>
          </p:cNvCxnSpPr>
          <p:nvPr/>
        </p:nvCxnSpPr>
        <p:spPr>
          <a:xfrm rot="16200000" flipH="1">
            <a:off x="4862117" y="1031872"/>
            <a:ext cx="279137" cy="9089525"/>
          </a:xfrm>
          <a:prstGeom prst="curvedConnector3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9" name="Graphic 78" descr="Candy outline">
            <a:extLst>
              <a:ext uri="{FF2B5EF4-FFF2-40B4-BE49-F238E27FC236}">
                <a16:creationId xmlns:a16="http://schemas.microsoft.com/office/drawing/2014/main" id="{BAED375D-13AF-9F4E-ADDD-CF7E46C560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75481" y="5596844"/>
            <a:ext cx="536190" cy="536190"/>
          </a:xfrm>
          <a:prstGeom prst="rect">
            <a:avLst/>
          </a:prstGeom>
        </p:spPr>
      </p:pic>
      <p:sp>
        <p:nvSpPr>
          <p:cNvPr id="80" name="Right Arrow 79">
            <a:extLst>
              <a:ext uri="{FF2B5EF4-FFF2-40B4-BE49-F238E27FC236}">
                <a16:creationId xmlns:a16="http://schemas.microsoft.com/office/drawing/2014/main" id="{E7DFF839-3B31-0545-A5D1-003F6AD3BBEC}"/>
              </a:ext>
            </a:extLst>
          </p:cNvPr>
          <p:cNvSpPr/>
          <p:nvPr/>
        </p:nvSpPr>
        <p:spPr>
          <a:xfrm flipH="1">
            <a:off x="5422232" y="5225219"/>
            <a:ext cx="1130968" cy="2883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hermometerBar">
            <a:extLst>
              <a:ext uri="{FF2B5EF4-FFF2-40B4-BE49-F238E27FC236}">
                <a16:creationId xmlns:a16="http://schemas.microsoft.com/office/drawing/2014/main" id="{D8F474AF-DE56-4202-4808-50CA3A3469D6}"/>
              </a:ext>
            </a:extLst>
          </p:cNvPr>
          <p:cNvSpPr/>
          <p:nvPr/>
        </p:nvSpPr>
        <p:spPr>
          <a:xfrm>
            <a:off x="0" y="6705600"/>
            <a:ext cx="1563077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2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0ECB-C337-994D-AE29-40E386B7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from Brown (1948)</a:t>
            </a:r>
          </a:p>
        </p:txBody>
      </p:sp>
      <p:pic>
        <p:nvPicPr>
          <p:cNvPr id="12" name="Graphic 11" descr="Single gear outline">
            <a:extLst>
              <a:ext uri="{FF2B5EF4-FFF2-40B4-BE49-F238E27FC236}">
                <a16:creationId xmlns:a16="http://schemas.microsoft.com/office/drawing/2014/main" id="{E77BD9DC-6A81-1F4A-993E-A6FD01957B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1664"/>
          <a:stretch/>
        </p:blipFill>
        <p:spPr>
          <a:xfrm>
            <a:off x="0" y="1365606"/>
            <a:ext cx="914400" cy="807751"/>
          </a:xfrm>
          <a:prstGeom prst="rect">
            <a:avLst/>
          </a:prstGeom>
        </p:spPr>
      </p:pic>
      <p:pic>
        <p:nvPicPr>
          <p:cNvPr id="16" name="Graphic 15" descr="Rat outline">
            <a:extLst>
              <a:ext uri="{FF2B5EF4-FFF2-40B4-BE49-F238E27FC236}">
                <a16:creationId xmlns:a16="http://schemas.microsoft.com/office/drawing/2014/main" id="{AAEBE067-1993-E743-99C1-128342A469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0309"/>
          <a:stretch/>
        </p:blipFill>
        <p:spPr>
          <a:xfrm>
            <a:off x="5638800" y="2452494"/>
            <a:ext cx="914400" cy="545809"/>
          </a:xfrm>
          <a:prstGeom prst="rect">
            <a:avLst/>
          </a:prstGeom>
        </p:spPr>
      </p:pic>
      <p:sp>
        <p:nvSpPr>
          <p:cNvPr id="4" name="Lightning Bolt 3">
            <a:extLst>
              <a:ext uri="{FF2B5EF4-FFF2-40B4-BE49-F238E27FC236}">
                <a16:creationId xmlns:a16="http://schemas.microsoft.com/office/drawing/2014/main" id="{A04F7034-4528-794C-8DCE-C5900E4585A6}"/>
              </a:ext>
            </a:extLst>
          </p:cNvPr>
          <p:cNvSpPr/>
          <p:nvPr/>
        </p:nvSpPr>
        <p:spPr>
          <a:xfrm>
            <a:off x="4944979" y="1690688"/>
            <a:ext cx="890337" cy="642446"/>
          </a:xfrm>
          <a:prstGeom prst="lightningBol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95273B-60AA-3C4A-A7BA-E3F6125419AA}"/>
              </a:ext>
            </a:extLst>
          </p:cNvPr>
          <p:cNvGrpSpPr/>
          <p:nvPr/>
        </p:nvGrpSpPr>
        <p:grpSpPr>
          <a:xfrm>
            <a:off x="977462" y="2740346"/>
            <a:ext cx="10268607" cy="128978"/>
            <a:chOff x="977462" y="2740346"/>
            <a:chExt cx="10268607" cy="12897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0A75333-DDAA-C94A-BF92-A362DEA705B2}"/>
                </a:ext>
              </a:extLst>
            </p:cNvPr>
            <p:cNvCxnSpPr/>
            <p:nvPr/>
          </p:nvCxnSpPr>
          <p:spPr>
            <a:xfrm>
              <a:off x="977462" y="2869324"/>
              <a:ext cx="10268607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847D3-0273-2742-AA85-E90197D607B3}"/>
                </a:ext>
              </a:extLst>
            </p:cNvPr>
            <p:cNvSpPr/>
            <p:nvPr/>
          </p:nvSpPr>
          <p:spPr>
            <a:xfrm>
              <a:off x="5638800" y="2740346"/>
              <a:ext cx="914400" cy="1289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26CAC08-A662-5446-B853-77DCF0E95680}"/>
              </a:ext>
            </a:extLst>
          </p:cNvPr>
          <p:cNvCxnSpPr/>
          <p:nvPr/>
        </p:nvCxnSpPr>
        <p:spPr>
          <a:xfrm>
            <a:off x="977462" y="4593769"/>
            <a:ext cx="1026860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Graphic 39" descr="Rat outline">
            <a:extLst>
              <a:ext uri="{FF2B5EF4-FFF2-40B4-BE49-F238E27FC236}">
                <a16:creationId xmlns:a16="http://schemas.microsoft.com/office/drawing/2014/main" id="{17C66204-675B-1E49-A308-0790AADF3D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0309"/>
          <a:stretch/>
        </p:blipFill>
        <p:spPr>
          <a:xfrm>
            <a:off x="7118685" y="4193622"/>
            <a:ext cx="914400" cy="545809"/>
          </a:xfrm>
          <a:prstGeom prst="rect">
            <a:avLst/>
          </a:prstGeom>
        </p:spPr>
      </p:pic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1FC06C9-CF29-EF47-B7D8-05B5C33E37F4}"/>
              </a:ext>
            </a:extLst>
          </p:cNvPr>
          <p:cNvCxnSpPr>
            <a:cxnSpLocks/>
            <a:stCxn id="50" idx="2"/>
            <a:endCxn id="40" idx="0"/>
          </p:cNvCxnSpPr>
          <p:nvPr/>
        </p:nvCxnSpPr>
        <p:spPr>
          <a:xfrm rot="16200000" flipH="1">
            <a:off x="3868632" y="486369"/>
            <a:ext cx="295820" cy="7118685"/>
          </a:xfrm>
          <a:prstGeom prst="curvedConnector3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ight Arrow 42">
            <a:extLst>
              <a:ext uri="{FF2B5EF4-FFF2-40B4-BE49-F238E27FC236}">
                <a16:creationId xmlns:a16="http://schemas.microsoft.com/office/drawing/2014/main" id="{C37B249A-C73C-0E44-A472-F27184513457}"/>
              </a:ext>
            </a:extLst>
          </p:cNvPr>
          <p:cNvSpPr/>
          <p:nvPr/>
        </p:nvSpPr>
        <p:spPr>
          <a:xfrm flipH="1">
            <a:off x="5530516" y="3687874"/>
            <a:ext cx="1130968" cy="2883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612207-375B-0A40-A5EF-9C380B85309D}"/>
              </a:ext>
            </a:extLst>
          </p:cNvPr>
          <p:cNvCxnSpPr/>
          <p:nvPr/>
        </p:nvCxnSpPr>
        <p:spPr>
          <a:xfrm>
            <a:off x="977185" y="6133034"/>
            <a:ext cx="1026860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Graphic 44" descr="Rat outline">
            <a:extLst>
              <a:ext uri="{FF2B5EF4-FFF2-40B4-BE49-F238E27FC236}">
                <a16:creationId xmlns:a16="http://schemas.microsoft.com/office/drawing/2014/main" id="{0F972FCE-9E48-7240-98D4-C3E2B7328F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0309"/>
          <a:stretch/>
        </p:blipFill>
        <p:spPr>
          <a:xfrm>
            <a:off x="9089248" y="5716204"/>
            <a:ext cx="914400" cy="545809"/>
          </a:xfrm>
          <a:prstGeom prst="rect">
            <a:avLst/>
          </a:prstGeom>
        </p:spPr>
      </p:pic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73677FCD-BF01-EB4F-9FB8-BC552AEC5923}"/>
              </a:ext>
            </a:extLst>
          </p:cNvPr>
          <p:cNvCxnSpPr>
            <a:endCxn id="45" idx="0"/>
          </p:cNvCxnSpPr>
          <p:nvPr/>
        </p:nvCxnSpPr>
        <p:spPr>
          <a:xfrm rot="16200000" flipH="1">
            <a:off x="4862117" y="1031872"/>
            <a:ext cx="279137" cy="9089525"/>
          </a:xfrm>
          <a:prstGeom prst="curvedConnector3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ight Arrow 48">
            <a:extLst>
              <a:ext uri="{FF2B5EF4-FFF2-40B4-BE49-F238E27FC236}">
                <a16:creationId xmlns:a16="http://schemas.microsoft.com/office/drawing/2014/main" id="{466FEF4B-7413-8949-BF3D-30FA884F1B52}"/>
              </a:ext>
            </a:extLst>
          </p:cNvPr>
          <p:cNvSpPr/>
          <p:nvPr/>
        </p:nvSpPr>
        <p:spPr>
          <a:xfrm flipH="1">
            <a:off x="5422232" y="5225219"/>
            <a:ext cx="1130968" cy="2883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 descr="Single gear outline">
            <a:extLst>
              <a:ext uri="{FF2B5EF4-FFF2-40B4-BE49-F238E27FC236}">
                <a16:creationId xmlns:a16="http://schemas.microsoft.com/office/drawing/2014/main" id="{97BB3DB6-C83F-0343-B02D-C4192CDED5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1664"/>
          <a:stretch/>
        </p:blipFill>
        <p:spPr>
          <a:xfrm>
            <a:off x="0" y="3090051"/>
            <a:ext cx="914400" cy="807751"/>
          </a:xfrm>
          <a:prstGeom prst="rect">
            <a:avLst/>
          </a:prstGeom>
        </p:spPr>
      </p:pic>
      <p:pic>
        <p:nvPicPr>
          <p:cNvPr id="51" name="Graphic 50" descr="Single gear outline">
            <a:extLst>
              <a:ext uri="{FF2B5EF4-FFF2-40B4-BE49-F238E27FC236}">
                <a16:creationId xmlns:a16="http://schemas.microsoft.com/office/drawing/2014/main" id="{D7A6D95E-93E7-6C4B-90F5-A12207D1CE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1664"/>
          <a:stretch/>
        </p:blipFill>
        <p:spPr>
          <a:xfrm>
            <a:off x="-277" y="4629316"/>
            <a:ext cx="914400" cy="807751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6DE368F2-58AD-AE44-9318-98370B31B843}"/>
              </a:ext>
            </a:extLst>
          </p:cNvPr>
          <p:cNvSpPr/>
          <p:nvPr/>
        </p:nvSpPr>
        <p:spPr>
          <a:xfrm>
            <a:off x="5654288" y="4444857"/>
            <a:ext cx="914400" cy="1289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A22996A-5C5E-8240-8A2C-82F08B00E35B}"/>
              </a:ext>
            </a:extLst>
          </p:cNvPr>
          <p:cNvSpPr/>
          <p:nvPr/>
        </p:nvSpPr>
        <p:spPr>
          <a:xfrm>
            <a:off x="5654288" y="5984121"/>
            <a:ext cx="914400" cy="1289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hermometerBar">
            <a:extLst>
              <a:ext uri="{FF2B5EF4-FFF2-40B4-BE49-F238E27FC236}">
                <a16:creationId xmlns:a16="http://schemas.microsoft.com/office/drawing/2014/main" id="{377651C6-E916-C19C-8742-4B1D12AC98C9}"/>
              </a:ext>
            </a:extLst>
          </p:cNvPr>
          <p:cNvSpPr/>
          <p:nvPr/>
        </p:nvSpPr>
        <p:spPr>
          <a:xfrm>
            <a:off x="0" y="6705600"/>
            <a:ext cx="1875692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5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5255-30E9-6B4B-8611-A351514C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of approach vs. avoid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00203878-7D4F-5F47-ADEF-39A6E459D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154" y="1825625"/>
            <a:ext cx="6893692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30A59C-71AF-934C-92C0-12B3ED84B007}"/>
              </a:ext>
            </a:extLst>
          </p:cNvPr>
          <p:cNvSpPr txBox="1"/>
          <p:nvPr/>
        </p:nvSpPr>
        <p:spPr>
          <a:xfrm>
            <a:off x="7089652" y="1933903"/>
            <a:ext cx="420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Miller (1944), reproduced by Brown (1948)</a:t>
            </a:r>
          </a:p>
        </p:txBody>
      </p:sp>
      <p:sp>
        <p:nvSpPr>
          <p:cNvPr id="8" name="ThermometerBar">
            <a:extLst>
              <a:ext uri="{FF2B5EF4-FFF2-40B4-BE49-F238E27FC236}">
                <a16:creationId xmlns:a16="http://schemas.microsoft.com/office/drawing/2014/main" id="{B134B00E-D743-A3E0-AAEB-65479A9F81F4}"/>
              </a:ext>
            </a:extLst>
          </p:cNvPr>
          <p:cNvSpPr/>
          <p:nvPr/>
        </p:nvSpPr>
        <p:spPr>
          <a:xfrm>
            <a:off x="0" y="6705600"/>
            <a:ext cx="2188308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8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5255-30E9-6B4B-8611-A351514C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postulates of Goal Gradient </a:t>
            </a:r>
            <a:r>
              <a:rPr lang="en-US" dirty="0" err="1"/>
              <a:t>Behaviour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30A59C-71AF-934C-92C0-12B3ED84B007}"/>
              </a:ext>
            </a:extLst>
          </p:cNvPr>
          <p:cNvSpPr txBox="1"/>
          <p:nvPr/>
        </p:nvSpPr>
        <p:spPr>
          <a:xfrm>
            <a:off x="7089652" y="1933903"/>
            <a:ext cx="145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Brown (1948)</a:t>
            </a:r>
          </a:p>
        </p:txBody>
      </p:sp>
      <p:pic>
        <p:nvPicPr>
          <p:cNvPr id="12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89574143-34E9-3C83-1299-1859FC812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6450"/>
            <a:ext cx="10515600" cy="3086490"/>
          </a:xfrm>
        </p:spPr>
      </p:pic>
      <p:sp>
        <p:nvSpPr>
          <p:cNvPr id="18" name="ThermometerBar">
            <a:extLst>
              <a:ext uri="{FF2B5EF4-FFF2-40B4-BE49-F238E27FC236}">
                <a16:creationId xmlns:a16="http://schemas.microsoft.com/office/drawing/2014/main" id="{7E934A97-70C3-1734-27EA-F47D79E01B9A}"/>
              </a:ext>
            </a:extLst>
          </p:cNvPr>
          <p:cNvSpPr/>
          <p:nvPr/>
        </p:nvSpPr>
        <p:spPr>
          <a:xfrm>
            <a:off x="0" y="6705600"/>
            <a:ext cx="2500923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6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5255-30E9-6B4B-8611-A351514C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postulates of Goal Gradient </a:t>
            </a:r>
            <a:r>
              <a:rPr lang="en-US" dirty="0" err="1"/>
              <a:t>Behaviour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4D267B-FED5-CD27-4988-027D0DADA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In non-</a:t>
            </a:r>
            <a:r>
              <a:rPr lang="en-US" u="sng" dirty="0" err="1"/>
              <a:t>behaviourist</a:t>
            </a:r>
            <a:r>
              <a:rPr lang="en-US" u="sng" dirty="0"/>
              <a:t> English: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 subject will invest more effort to acquire a nearby rewarding stimulus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 subject will invest more effort to avoid a nearby aversive stimulus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All else being equal, the increase in </a:t>
            </a:r>
            <a:r>
              <a:rPr lang="en-US" sz="2400" b="1" dirty="0"/>
              <a:t>2.</a:t>
            </a:r>
            <a:r>
              <a:rPr lang="en-US" sz="2400" dirty="0"/>
              <a:t> will be greater than the increase in </a:t>
            </a:r>
            <a:r>
              <a:rPr lang="en-US" sz="2400" b="1" dirty="0"/>
              <a:t>1.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effects in both </a:t>
            </a:r>
            <a:r>
              <a:rPr lang="en-US" sz="2400" b="1" dirty="0"/>
              <a:t>2. </a:t>
            </a:r>
            <a:r>
              <a:rPr lang="en-US" sz="2400" dirty="0"/>
              <a:t>and </a:t>
            </a:r>
            <a:r>
              <a:rPr lang="en-US" sz="2400" b="1" dirty="0"/>
              <a:t>1. </a:t>
            </a:r>
            <a:r>
              <a:rPr lang="en-US" sz="2400" dirty="0"/>
              <a:t>depend on the magnitude of the stimulus</a:t>
            </a:r>
          </a:p>
        </p:txBody>
      </p:sp>
      <p:sp>
        <p:nvSpPr>
          <p:cNvPr id="13" name="ThermometerBar">
            <a:extLst>
              <a:ext uri="{FF2B5EF4-FFF2-40B4-BE49-F238E27FC236}">
                <a16:creationId xmlns:a16="http://schemas.microsoft.com/office/drawing/2014/main" id="{96F922AB-FBA6-BDDB-2AF0-E32F5E9E6905}"/>
              </a:ext>
            </a:extLst>
          </p:cNvPr>
          <p:cNvSpPr/>
          <p:nvPr/>
        </p:nvSpPr>
        <p:spPr>
          <a:xfrm>
            <a:off x="0" y="6705600"/>
            <a:ext cx="2813539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1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65CD-ABEA-384F-AED3-2B1610D2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D3403-41B3-144B-B27C-36421C649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3897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Despite being around for decades:</a:t>
            </a:r>
          </a:p>
          <a:p>
            <a:pPr lvl="1">
              <a:buFontTx/>
              <a:buChar char="-"/>
            </a:pPr>
            <a:r>
              <a:rPr lang="en-US" dirty="0"/>
              <a:t>Key postulates of the goal-gradient hypothesis have not been tested in humans </a:t>
            </a:r>
          </a:p>
          <a:p>
            <a:pPr lvl="1">
              <a:buFontTx/>
              <a:buChar char="-"/>
            </a:pPr>
            <a:r>
              <a:rPr lang="en-US" dirty="0"/>
              <a:t>The computational mechanisms underpinning </a:t>
            </a:r>
            <a:r>
              <a:rPr lang="en-US" b="1" u="sng" dirty="0"/>
              <a:t>how</a:t>
            </a:r>
            <a:r>
              <a:rPr lang="en-US" dirty="0"/>
              <a:t> progress motivates effort exertion is unknown </a:t>
            </a:r>
          </a:p>
        </p:txBody>
      </p:sp>
      <p:sp>
        <p:nvSpPr>
          <p:cNvPr id="9" name="ThermometerBar">
            <a:extLst>
              <a:ext uri="{FF2B5EF4-FFF2-40B4-BE49-F238E27FC236}">
                <a16:creationId xmlns:a16="http://schemas.microsoft.com/office/drawing/2014/main" id="{4A6484B1-6207-7F23-F673-C03E3E3639C9}"/>
              </a:ext>
            </a:extLst>
          </p:cNvPr>
          <p:cNvSpPr/>
          <p:nvPr/>
        </p:nvSpPr>
        <p:spPr>
          <a:xfrm>
            <a:off x="0" y="6705600"/>
            <a:ext cx="3126154" cy="152400"/>
          </a:xfrm>
          <a:prstGeom prst="rect">
            <a:avLst/>
          </a:prstGeom>
          <a:solidFill>
            <a:srgbClr val="007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0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1397</Words>
  <Application>Microsoft Macintosh PowerPoint</Application>
  <PresentationFormat>Widescreen</PresentationFormat>
  <Paragraphs>262</Paragraphs>
  <Slides>38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Wingdings</vt:lpstr>
      <vt:lpstr>Office Theme</vt:lpstr>
      <vt:lpstr>The Goal Gradient Hypothesis 90 Years Later:  Cognitive Effort and Goal Proximity</vt:lpstr>
      <vt:lpstr>Background</vt:lpstr>
      <vt:lpstr>Background</vt:lpstr>
      <vt:lpstr>Task from Brown (1948)</vt:lpstr>
      <vt:lpstr>Task from Brown (1948)</vt:lpstr>
      <vt:lpstr>Gradients of approach vs. avoid</vt:lpstr>
      <vt:lpstr>Four postulates of Goal Gradient Behaviour</vt:lpstr>
      <vt:lpstr>Four postulates of Goal Gradient Behaviour</vt:lpstr>
      <vt:lpstr>Background</vt:lpstr>
      <vt:lpstr>Recently: Psychologically</vt:lpstr>
      <vt:lpstr>Recently: Psychologically</vt:lpstr>
      <vt:lpstr>Recently: Computationally</vt:lpstr>
      <vt:lpstr>Drift diffusion model (DDM)</vt:lpstr>
      <vt:lpstr>Drift diffusion model (DDM)</vt:lpstr>
      <vt:lpstr>Drift diffusion model (DDM)</vt:lpstr>
      <vt:lpstr>Drift diffusion model (DDM)</vt:lpstr>
      <vt:lpstr>Drift diffusion model (DDM)</vt:lpstr>
      <vt:lpstr>Summary + Plan</vt:lpstr>
      <vt:lpstr>Approach Task</vt:lpstr>
      <vt:lpstr>Descriptives</vt:lpstr>
      <vt:lpstr>Exclusion Criteria</vt:lpstr>
      <vt:lpstr>Post-exclusion</vt:lpstr>
      <vt:lpstr>Progress effects </vt:lpstr>
      <vt:lpstr>Progress effects</vt:lpstr>
      <vt:lpstr>Progress effects</vt:lpstr>
      <vt:lpstr>Reward effects</vt:lpstr>
      <vt:lpstr>Descriptive Modeling: GAM</vt:lpstr>
      <vt:lpstr>GAM (RT)</vt:lpstr>
      <vt:lpstr>GAM (accuracy)</vt:lpstr>
      <vt:lpstr>Drift-Diffusion Modeling</vt:lpstr>
      <vt:lpstr>Drift-Diffusion Modeling</vt:lpstr>
      <vt:lpstr>Drift-Diffusion Modeling</vt:lpstr>
      <vt:lpstr>Drift-Diffusion Modeling</vt:lpstr>
      <vt:lpstr>Summary of approach task</vt:lpstr>
      <vt:lpstr>Four postulates</vt:lpstr>
      <vt:lpstr>Avoidance task</vt:lpstr>
      <vt:lpstr>Predictions for avoidance task</vt:lpstr>
      <vt:lpstr>You did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Study</dc:title>
  <dc:creator>Sean Devine</dc:creator>
  <cp:lastModifiedBy>Sean Devine</cp:lastModifiedBy>
  <cp:revision>98</cp:revision>
  <dcterms:created xsi:type="dcterms:W3CDTF">2022-07-25T17:40:16Z</dcterms:created>
  <dcterms:modified xsi:type="dcterms:W3CDTF">2022-10-20T17:42:59Z</dcterms:modified>
</cp:coreProperties>
</file>