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  <p:sldId id="261" r:id="rId3"/>
    <p:sldId id="279" r:id="rId4"/>
    <p:sldId id="280" r:id="rId5"/>
    <p:sldId id="281" r:id="rId6"/>
    <p:sldId id="282" r:id="rId7"/>
    <p:sldId id="265" r:id="rId8"/>
    <p:sldId id="266" r:id="rId9"/>
    <p:sldId id="267" r:id="rId10"/>
    <p:sldId id="269" r:id="rId11"/>
    <p:sldId id="283" r:id="rId12"/>
    <p:sldId id="285" r:id="rId13"/>
    <p:sldId id="284" r:id="rId14"/>
    <p:sldId id="292" r:id="rId15"/>
    <p:sldId id="286" r:id="rId16"/>
    <p:sldId id="287" r:id="rId17"/>
    <p:sldId id="288" r:id="rId18"/>
    <p:sldId id="289" r:id="rId19"/>
    <p:sldId id="290" r:id="rId20"/>
    <p:sldId id="291" r:id="rId21"/>
    <p:sldId id="272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50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6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5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6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5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8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9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6/6/22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9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6/6/22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4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6/6/22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1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9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2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A0347-634C-9643-8047-4E30C1D40C05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33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12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2.svg"/><Relationship Id="rId10" Type="http://schemas.openxmlformats.org/officeDocument/2006/relationships/image" Target="../media/image9.sv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12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2.svg"/><Relationship Id="rId10" Type="http://schemas.openxmlformats.org/officeDocument/2006/relationships/image" Target="../media/image9.sv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840827"/>
            <a:ext cx="11992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Thank you for completing the calibration phase.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Welcome to the main phase of the experiment.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Use the LEFT and RIGHT arrow keys on the keyboard to navigate through the instructions.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The LEFT key will go back to the previous instruction screen.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The RIGHT key will go to the next instruction screen</a:t>
            </a:r>
          </a:p>
        </p:txBody>
      </p:sp>
    </p:spTree>
    <p:extLst>
      <p:ext uri="{BB962C8B-B14F-4D97-AF65-F5344CB8AC3E}">
        <p14:creationId xmlns:p14="http://schemas.microsoft.com/office/powerpoint/2010/main" val="1499343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593182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Change #3: </a:t>
            </a:r>
            <a:r>
              <a:rPr lang="en-US" sz="2400" b="1" u="sng" dirty="0">
                <a:solidFill>
                  <a:srgbClr val="FF0000"/>
                </a:solidFill>
              </a:rPr>
              <a:t>Shocks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30516-F171-E302-B75B-0A4C266AB90F}"/>
              </a:ext>
            </a:extLst>
          </p:cNvPr>
          <p:cNvSpPr txBox="1"/>
          <p:nvPr/>
        </p:nvSpPr>
        <p:spPr>
          <a:xfrm>
            <a:off x="99848" y="1276502"/>
            <a:ext cx="11992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Your responses will now determine whether you receive a shock or not.</a:t>
            </a:r>
          </a:p>
          <a:p>
            <a:pPr algn="ctr"/>
            <a:r>
              <a:rPr lang="en-US" sz="2400" dirty="0"/>
              <a:t>Above the shapes, you will see a bar like this.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5914FE-78D7-EB9F-A803-45DBF0FA7E73}"/>
              </a:ext>
            </a:extLst>
          </p:cNvPr>
          <p:cNvGrpSpPr/>
          <p:nvPr/>
        </p:nvGrpSpPr>
        <p:grpSpPr>
          <a:xfrm>
            <a:off x="3910525" y="2500693"/>
            <a:ext cx="4088524" cy="472966"/>
            <a:chOff x="3920359" y="3192517"/>
            <a:chExt cx="4088524" cy="47296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7EE8550-F3E7-DC8D-3A23-843898BBB640}"/>
                </a:ext>
              </a:extLst>
            </p:cNvPr>
            <p:cNvSpPr/>
            <p:nvPr/>
          </p:nvSpPr>
          <p:spPr>
            <a:xfrm>
              <a:off x="3920359" y="3192517"/>
              <a:ext cx="4088524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8B16CE-FF10-863D-69ED-6B265DF6C13F}"/>
                </a:ext>
              </a:extLst>
            </p:cNvPr>
            <p:cNvSpPr/>
            <p:nvPr/>
          </p:nvSpPr>
          <p:spPr>
            <a:xfrm>
              <a:off x="4451205" y="3192517"/>
              <a:ext cx="3557678" cy="47296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DD471F3-4CA8-6FF1-E28A-FD71BD5998EC}"/>
              </a:ext>
            </a:extLst>
          </p:cNvPr>
          <p:cNvSpPr txBox="1"/>
          <p:nvPr/>
        </p:nvSpPr>
        <p:spPr>
          <a:xfrm>
            <a:off x="199696" y="3771326"/>
            <a:ext cx="11992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red part of the bar will fill up a little bit every second.</a:t>
            </a:r>
          </a:p>
          <a:p>
            <a:pPr algn="ctr"/>
            <a:r>
              <a:rPr lang="en-US" sz="2400" dirty="0"/>
              <a:t>Sometimes it will fill up quickly and sometimes it will fill up slowly.</a:t>
            </a:r>
          </a:p>
        </p:txBody>
      </p:sp>
    </p:spTree>
    <p:extLst>
      <p:ext uri="{BB962C8B-B14F-4D97-AF65-F5344CB8AC3E}">
        <p14:creationId xmlns:p14="http://schemas.microsoft.com/office/powerpoint/2010/main" val="1092789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593182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Change #3: </a:t>
            </a:r>
            <a:r>
              <a:rPr lang="en-US" sz="2400" b="1" u="sng" dirty="0">
                <a:solidFill>
                  <a:srgbClr val="FF0000"/>
                </a:solidFill>
              </a:rPr>
              <a:t>Shocks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30516-F171-E302-B75B-0A4C266AB90F}"/>
              </a:ext>
            </a:extLst>
          </p:cNvPr>
          <p:cNvSpPr txBox="1"/>
          <p:nvPr/>
        </p:nvSpPr>
        <p:spPr>
          <a:xfrm>
            <a:off x="99848" y="1276502"/>
            <a:ext cx="11992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Your responses will now determine whether you receive a shock or not.</a:t>
            </a:r>
          </a:p>
          <a:p>
            <a:pPr algn="ctr"/>
            <a:r>
              <a:rPr lang="en-US" sz="2400" dirty="0"/>
              <a:t>Above the shapes, you will see a bar like this.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5914FE-78D7-EB9F-A803-45DBF0FA7E73}"/>
              </a:ext>
            </a:extLst>
          </p:cNvPr>
          <p:cNvGrpSpPr/>
          <p:nvPr/>
        </p:nvGrpSpPr>
        <p:grpSpPr>
          <a:xfrm>
            <a:off x="3910525" y="2500693"/>
            <a:ext cx="4088524" cy="472966"/>
            <a:chOff x="3920359" y="3192517"/>
            <a:chExt cx="4088524" cy="47296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7EE8550-F3E7-DC8D-3A23-843898BBB640}"/>
                </a:ext>
              </a:extLst>
            </p:cNvPr>
            <p:cNvSpPr/>
            <p:nvPr/>
          </p:nvSpPr>
          <p:spPr>
            <a:xfrm>
              <a:off x="3920359" y="3192517"/>
              <a:ext cx="4088524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8B16CE-FF10-863D-69ED-6B265DF6C13F}"/>
                </a:ext>
              </a:extLst>
            </p:cNvPr>
            <p:cNvSpPr/>
            <p:nvPr/>
          </p:nvSpPr>
          <p:spPr>
            <a:xfrm>
              <a:off x="3920359" y="3192517"/>
              <a:ext cx="4088524" cy="47296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DD471F3-4CA8-6FF1-E28A-FD71BD5998EC}"/>
              </a:ext>
            </a:extLst>
          </p:cNvPr>
          <p:cNvSpPr txBox="1"/>
          <p:nvPr/>
        </p:nvSpPr>
        <p:spPr>
          <a:xfrm>
            <a:off x="199696" y="3771326"/>
            <a:ext cx="11992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If the bar fills up completely to the left side, you will receive a 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SHOCK</a:t>
            </a:r>
          </a:p>
        </p:txBody>
      </p:sp>
      <p:sp>
        <p:nvSpPr>
          <p:cNvPr id="4" name="Lightning Bolt 3">
            <a:extLst>
              <a:ext uri="{FF2B5EF4-FFF2-40B4-BE49-F238E27FC236}">
                <a16:creationId xmlns:a16="http://schemas.microsoft.com/office/drawing/2014/main" id="{F56733FB-A863-2E3B-9E85-AAFC3F9390F7}"/>
              </a:ext>
            </a:extLst>
          </p:cNvPr>
          <p:cNvSpPr/>
          <p:nvPr/>
        </p:nvSpPr>
        <p:spPr>
          <a:xfrm>
            <a:off x="2983963" y="2288514"/>
            <a:ext cx="794657" cy="881742"/>
          </a:xfrm>
          <a:prstGeom prst="lightningBol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18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593182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Change #3: </a:t>
            </a:r>
            <a:r>
              <a:rPr lang="en-US" sz="2400" b="1" u="sng" dirty="0">
                <a:solidFill>
                  <a:srgbClr val="FF0000"/>
                </a:solidFill>
              </a:rPr>
              <a:t>Shocks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30516-F171-E302-B75B-0A4C266AB90F}"/>
              </a:ext>
            </a:extLst>
          </p:cNvPr>
          <p:cNvSpPr txBox="1"/>
          <p:nvPr/>
        </p:nvSpPr>
        <p:spPr>
          <a:xfrm>
            <a:off x="99848" y="1276502"/>
            <a:ext cx="11992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Your responses will now determine whether you receive a shock or not.</a:t>
            </a:r>
          </a:p>
          <a:p>
            <a:pPr algn="ctr"/>
            <a:r>
              <a:rPr lang="en-US" sz="2400" dirty="0"/>
              <a:t>Above the shapes, you will see a bar like this.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5914FE-78D7-EB9F-A803-45DBF0FA7E73}"/>
              </a:ext>
            </a:extLst>
          </p:cNvPr>
          <p:cNvGrpSpPr/>
          <p:nvPr/>
        </p:nvGrpSpPr>
        <p:grpSpPr>
          <a:xfrm>
            <a:off x="3910525" y="2500693"/>
            <a:ext cx="4088524" cy="472966"/>
            <a:chOff x="3920359" y="3192517"/>
            <a:chExt cx="4088524" cy="47296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7EE8550-F3E7-DC8D-3A23-843898BBB640}"/>
                </a:ext>
              </a:extLst>
            </p:cNvPr>
            <p:cNvSpPr/>
            <p:nvPr/>
          </p:nvSpPr>
          <p:spPr>
            <a:xfrm>
              <a:off x="3920359" y="3192517"/>
              <a:ext cx="4088524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8B16CE-FF10-863D-69ED-6B265DF6C13F}"/>
                </a:ext>
              </a:extLst>
            </p:cNvPr>
            <p:cNvSpPr/>
            <p:nvPr/>
          </p:nvSpPr>
          <p:spPr>
            <a:xfrm>
              <a:off x="3920359" y="3192517"/>
              <a:ext cx="4088524" cy="47296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DD471F3-4CA8-6FF1-E28A-FD71BD5998EC}"/>
              </a:ext>
            </a:extLst>
          </p:cNvPr>
          <p:cNvSpPr txBox="1"/>
          <p:nvPr/>
        </p:nvSpPr>
        <p:spPr>
          <a:xfrm>
            <a:off x="199696" y="3771326"/>
            <a:ext cx="11992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 keep the bar from filling up, you need response correctly to the shapes.</a:t>
            </a:r>
          </a:p>
          <a:p>
            <a:pPr algn="ctr"/>
            <a:r>
              <a:rPr lang="en-US" sz="2400" dirty="0"/>
              <a:t>Every time you get an answer correct, the bar will decrease a little bit.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If you are incorrect, the bar will continue to fill up towards the shock.</a:t>
            </a:r>
          </a:p>
        </p:txBody>
      </p:sp>
      <p:sp>
        <p:nvSpPr>
          <p:cNvPr id="4" name="Lightning Bolt 3">
            <a:extLst>
              <a:ext uri="{FF2B5EF4-FFF2-40B4-BE49-F238E27FC236}">
                <a16:creationId xmlns:a16="http://schemas.microsoft.com/office/drawing/2014/main" id="{F56733FB-A863-2E3B-9E85-AAFC3F9390F7}"/>
              </a:ext>
            </a:extLst>
          </p:cNvPr>
          <p:cNvSpPr/>
          <p:nvPr/>
        </p:nvSpPr>
        <p:spPr>
          <a:xfrm>
            <a:off x="2983963" y="2288514"/>
            <a:ext cx="794657" cy="881742"/>
          </a:xfrm>
          <a:prstGeom prst="lightningBol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43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593182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Change #3: </a:t>
            </a:r>
            <a:r>
              <a:rPr lang="en-US" sz="2400" b="1" u="sng" dirty="0">
                <a:solidFill>
                  <a:srgbClr val="FF0000"/>
                </a:solidFill>
              </a:rPr>
              <a:t>Shocks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30516-F171-E302-B75B-0A4C266AB90F}"/>
              </a:ext>
            </a:extLst>
          </p:cNvPr>
          <p:cNvSpPr txBox="1"/>
          <p:nvPr/>
        </p:nvSpPr>
        <p:spPr>
          <a:xfrm>
            <a:off x="99848" y="1276502"/>
            <a:ext cx="11992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Your responses will now determine whether you receive a shock or not.</a:t>
            </a:r>
          </a:p>
          <a:p>
            <a:pPr algn="ctr"/>
            <a:r>
              <a:rPr lang="en-US" sz="2400" dirty="0"/>
              <a:t>Above the shapes, you will see a bar like this.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E8550-F3E7-DC8D-3A23-843898BBB640}"/>
              </a:ext>
            </a:extLst>
          </p:cNvPr>
          <p:cNvSpPr/>
          <p:nvPr/>
        </p:nvSpPr>
        <p:spPr>
          <a:xfrm>
            <a:off x="3910525" y="2500693"/>
            <a:ext cx="4088524" cy="4729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471F3-4CA8-6FF1-E28A-FD71BD5998EC}"/>
              </a:ext>
            </a:extLst>
          </p:cNvPr>
          <p:cNvSpPr txBox="1"/>
          <p:nvPr/>
        </p:nvSpPr>
        <p:spPr>
          <a:xfrm>
            <a:off x="199696" y="3771326"/>
            <a:ext cx="11992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If you answer correctly enough times, the bar will reach the right side, and </a:t>
            </a:r>
          </a:p>
          <a:p>
            <a:pPr algn="ctr"/>
            <a:r>
              <a:rPr lang="en-US" sz="2400" dirty="0"/>
              <a:t>you will  </a:t>
            </a:r>
            <a:r>
              <a:rPr lang="en-US" sz="2400" b="1" u="sng" dirty="0"/>
              <a:t>NOT</a:t>
            </a:r>
            <a:r>
              <a:rPr lang="en-US" sz="2400" dirty="0"/>
              <a:t> receive a shock.</a:t>
            </a:r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932639C9-FBED-8BB8-8184-A4279243263C}"/>
              </a:ext>
            </a:extLst>
          </p:cNvPr>
          <p:cNvSpPr/>
          <p:nvPr/>
        </p:nvSpPr>
        <p:spPr>
          <a:xfrm>
            <a:off x="8098971" y="2414537"/>
            <a:ext cx="631372" cy="645278"/>
          </a:xfrm>
          <a:prstGeom prst="smileyF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35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593182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Change #3: </a:t>
            </a:r>
            <a:r>
              <a:rPr lang="en-US" sz="2400" b="1" u="sng" dirty="0">
                <a:solidFill>
                  <a:srgbClr val="FF0000"/>
                </a:solidFill>
              </a:rPr>
              <a:t>Shocks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E8550-F3E7-DC8D-3A23-843898BBB640}"/>
              </a:ext>
            </a:extLst>
          </p:cNvPr>
          <p:cNvSpPr/>
          <p:nvPr/>
        </p:nvSpPr>
        <p:spPr>
          <a:xfrm>
            <a:off x="3910525" y="2500693"/>
            <a:ext cx="4088524" cy="4729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471F3-4CA8-6FF1-E28A-FD71BD5998EC}"/>
              </a:ext>
            </a:extLst>
          </p:cNvPr>
          <p:cNvSpPr txBox="1"/>
          <p:nvPr/>
        </p:nvSpPr>
        <p:spPr>
          <a:xfrm>
            <a:off x="199696" y="3771326"/>
            <a:ext cx="11992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Above the bar, it will be indicated how intense the shock will be if the red </a:t>
            </a:r>
          </a:p>
          <a:p>
            <a:pPr algn="ctr"/>
            <a:r>
              <a:rPr lang="en-US" sz="2400" dirty="0"/>
              <a:t>part of the bar fills up.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These intensities are based on your responses in the calibration phase.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A12358-E59A-10DD-1729-F5511938338B}"/>
              </a:ext>
            </a:extLst>
          </p:cNvPr>
          <p:cNvSpPr/>
          <p:nvPr/>
        </p:nvSpPr>
        <p:spPr>
          <a:xfrm>
            <a:off x="4528458" y="2491666"/>
            <a:ext cx="3481472" cy="4729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982505-1CE5-50D2-9C91-812C1687CCEF}"/>
              </a:ext>
            </a:extLst>
          </p:cNvPr>
          <p:cNvSpPr txBox="1"/>
          <p:nvPr/>
        </p:nvSpPr>
        <p:spPr>
          <a:xfrm>
            <a:off x="4528458" y="1926846"/>
            <a:ext cx="3047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SHOCK LEVEL : 90%</a:t>
            </a:r>
          </a:p>
        </p:txBody>
      </p:sp>
    </p:spTree>
    <p:extLst>
      <p:ext uri="{BB962C8B-B14F-4D97-AF65-F5344CB8AC3E}">
        <p14:creationId xmlns:p14="http://schemas.microsoft.com/office/powerpoint/2010/main" val="1579942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593182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Change #3: </a:t>
            </a:r>
            <a:r>
              <a:rPr lang="en-US" sz="2400" b="1" u="sng" dirty="0">
                <a:solidFill>
                  <a:srgbClr val="FF0000"/>
                </a:solidFill>
              </a:rPr>
              <a:t>Shocks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30516-F171-E302-B75B-0A4C266AB90F}"/>
              </a:ext>
            </a:extLst>
          </p:cNvPr>
          <p:cNvSpPr txBox="1"/>
          <p:nvPr/>
        </p:nvSpPr>
        <p:spPr>
          <a:xfrm>
            <a:off x="99848" y="1276502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Here is an example of how the bar works. Press RIGHT to go through the example.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E8550-F3E7-DC8D-3A23-843898BBB640}"/>
              </a:ext>
            </a:extLst>
          </p:cNvPr>
          <p:cNvSpPr/>
          <p:nvPr/>
        </p:nvSpPr>
        <p:spPr>
          <a:xfrm>
            <a:off x="3910525" y="2500693"/>
            <a:ext cx="4088524" cy="4729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BB5D0-C08C-99C5-9B58-3D2A5A9F17CB}"/>
              </a:ext>
            </a:extLst>
          </p:cNvPr>
          <p:cNvSpPr/>
          <p:nvPr/>
        </p:nvSpPr>
        <p:spPr>
          <a:xfrm>
            <a:off x="6096000" y="2491666"/>
            <a:ext cx="1913929" cy="4729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44E24E7-492D-8749-AA48-6BFD24736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400" y="3740135"/>
            <a:ext cx="1843200" cy="1810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8FC48A-01D7-E680-A68A-35729FA087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60178" y="3751072"/>
            <a:ext cx="1810800" cy="17735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E11BBB-9445-79CF-0571-7B8824ACF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022" y="3732468"/>
            <a:ext cx="1810800" cy="1810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4B9CB4-652B-661B-2F99-D74C736D0DE2}"/>
              </a:ext>
            </a:extLst>
          </p:cNvPr>
          <p:cNvSpPr txBox="1"/>
          <p:nvPr/>
        </p:nvSpPr>
        <p:spPr>
          <a:xfrm>
            <a:off x="4528458" y="1926846"/>
            <a:ext cx="3047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SHOCK LEVEL : 90%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2F88531-5D83-FC23-CE0E-40DA1B35A6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D11FA58-237D-E2C0-795A-4F9ED081DF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38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593182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Change #3: </a:t>
            </a:r>
            <a:r>
              <a:rPr lang="en-US" sz="2400" b="1" u="sng" dirty="0">
                <a:solidFill>
                  <a:srgbClr val="FF0000"/>
                </a:solidFill>
              </a:rPr>
              <a:t>Shocks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E8550-F3E7-DC8D-3A23-843898BBB640}"/>
              </a:ext>
            </a:extLst>
          </p:cNvPr>
          <p:cNvSpPr/>
          <p:nvPr/>
        </p:nvSpPr>
        <p:spPr>
          <a:xfrm>
            <a:off x="3910525" y="2500693"/>
            <a:ext cx="4088524" cy="4729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BB5D0-C08C-99C5-9B58-3D2A5A9F17CB}"/>
              </a:ext>
            </a:extLst>
          </p:cNvPr>
          <p:cNvSpPr/>
          <p:nvPr/>
        </p:nvSpPr>
        <p:spPr>
          <a:xfrm>
            <a:off x="5823857" y="2491666"/>
            <a:ext cx="2186072" cy="4729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44E24E7-492D-8749-AA48-6BFD24736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400" y="3740135"/>
            <a:ext cx="1843200" cy="1810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8FC48A-01D7-E680-A68A-35729FA087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60178" y="3751072"/>
            <a:ext cx="1810800" cy="17735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E11BBB-9445-79CF-0571-7B8824ACF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022" y="3732468"/>
            <a:ext cx="1810800" cy="1810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4378CB-CD3D-E85C-43F8-7A5A16ED937E}"/>
              </a:ext>
            </a:extLst>
          </p:cNvPr>
          <p:cNvSpPr txBox="1"/>
          <p:nvPr/>
        </p:nvSpPr>
        <p:spPr>
          <a:xfrm>
            <a:off x="4528458" y="1926846"/>
            <a:ext cx="3047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SHOCK LEVEL : 90%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6DBCF01-8EF2-9812-DD2C-3E46CB96B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65171" y="5697857"/>
            <a:ext cx="921430" cy="94505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066E1EC-28FC-B93F-6058-4DF9829F7A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26421" y="5697857"/>
            <a:ext cx="921430" cy="94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5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593182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Change #3: </a:t>
            </a:r>
            <a:r>
              <a:rPr lang="en-US" sz="2400" b="1" u="sng" dirty="0">
                <a:solidFill>
                  <a:srgbClr val="FF0000"/>
                </a:solidFill>
              </a:rPr>
              <a:t>Shocks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E8550-F3E7-DC8D-3A23-843898BBB640}"/>
              </a:ext>
            </a:extLst>
          </p:cNvPr>
          <p:cNvSpPr/>
          <p:nvPr/>
        </p:nvSpPr>
        <p:spPr>
          <a:xfrm>
            <a:off x="3910525" y="2500693"/>
            <a:ext cx="4088524" cy="4729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BB5D0-C08C-99C5-9B58-3D2A5A9F17CB}"/>
              </a:ext>
            </a:extLst>
          </p:cNvPr>
          <p:cNvSpPr/>
          <p:nvPr/>
        </p:nvSpPr>
        <p:spPr>
          <a:xfrm>
            <a:off x="5421086" y="2491666"/>
            <a:ext cx="2588843" cy="4729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44E24E7-492D-8749-AA48-6BFD24736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400" y="3740135"/>
            <a:ext cx="1843200" cy="1810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8FC48A-01D7-E680-A68A-35729FA087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60178" y="3751072"/>
            <a:ext cx="1810800" cy="17735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E11BBB-9445-79CF-0571-7B8824ACF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022" y="3732468"/>
            <a:ext cx="1810800" cy="1810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D5AE80-B68E-A402-3B76-CE5EAC2DB0CF}"/>
              </a:ext>
            </a:extLst>
          </p:cNvPr>
          <p:cNvSpPr txBox="1"/>
          <p:nvPr/>
        </p:nvSpPr>
        <p:spPr>
          <a:xfrm>
            <a:off x="4528458" y="1926846"/>
            <a:ext cx="3047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SHOCK LEVEL : 90%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57E4668-8CE9-28BE-5831-3E0068281F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F03A1AE-CCF5-C3CF-8BCD-FA8558563C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19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593182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Change #3: </a:t>
            </a:r>
            <a:r>
              <a:rPr lang="en-US" sz="2400" b="1" u="sng" dirty="0">
                <a:solidFill>
                  <a:srgbClr val="FF0000"/>
                </a:solidFill>
              </a:rPr>
              <a:t>Shocks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E8550-F3E7-DC8D-3A23-843898BBB640}"/>
              </a:ext>
            </a:extLst>
          </p:cNvPr>
          <p:cNvSpPr/>
          <p:nvPr/>
        </p:nvSpPr>
        <p:spPr>
          <a:xfrm>
            <a:off x="3910525" y="2500693"/>
            <a:ext cx="4088524" cy="4729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BB5D0-C08C-99C5-9B58-3D2A5A9F17CB}"/>
              </a:ext>
            </a:extLst>
          </p:cNvPr>
          <p:cNvSpPr/>
          <p:nvPr/>
        </p:nvSpPr>
        <p:spPr>
          <a:xfrm>
            <a:off x="5094514" y="2491666"/>
            <a:ext cx="2915415" cy="4729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44E24E7-492D-8749-AA48-6BFD24736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400" y="3740135"/>
            <a:ext cx="1843200" cy="1810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8FC48A-01D7-E680-A68A-35729FA087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60178" y="3751072"/>
            <a:ext cx="1810800" cy="17735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E11BBB-9445-79CF-0571-7B8824ACF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022" y="3732468"/>
            <a:ext cx="1810800" cy="1810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817E37-A580-112A-1AA9-1D62CC4E4414}"/>
              </a:ext>
            </a:extLst>
          </p:cNvPr>
          <p:cNvSpPr txBox="1"/>
          <p:nvPr/>
        </p:nvSpPr>
        <p:spPr>
          <a:xfrm>
            <a:off x="4528458" y="1926846"/>
            <a:ext cx="3047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SHOCK LEVEL : 90%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3D9E0E2-CECD-1DD9-83B3-244AF26796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956254C-7751-52EF-A805-FFA352749E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42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593182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Change #3: </a:t>
            </a:r>
            <a:r>
              <a:rPr lang="en-US" sz="2400" b="1" u="sng" dirty="0">
                <a:solidFill>
                  <a:srgbClr val="FF0000"/>
                </a:solidFill>
              </a:rPr>
              <a:t>Shocks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E8550-F3E7-DC8D-3A23-843898BBB640}"/>
              </a:ext>
            </a:extLst>
          </p:cNvPr>
          <p:cNvSpPr/>
          <p:nvPr/>
        </p:nvSpPr>
        <p:spPr>
          <a:xfrm>
            <a:off x="3910525" y="2500693"/>
            <a:ext cx="4088524" cy="4729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BB5D0-C08C-99C5-9B58-3D2A5A9F17CB}"/>
              </a:ext>
            </a:extLst>
          </p:cNvPr>
          <p:cNvSpPr/>
          <p:nvPr/>
        </p:nvSpPr>
        <p:spPr>
          <a:xfrm>
            <a:off x="5641588" y="2491666"/>
            <a:ext cx="2368341" cy="4729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44E24E7-492D-8749-AA48-6BFD24736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400" y="3740135"/>
            <a:ext cx="1843200" cy="1810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8FC48A-01D7-E680-A68A-35729FA087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60178" y="3751072"/>
            <a:ext cx="1810800" cy="17735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E11BBB-9445-79CF-0571-7B8824ACF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022" y="3732468"/>
            <a:ext cx="1810800" cy="1810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CF6B8BD-A82C-EB11-7372-FA27E5DB1944}"/>
              </a:ext>
            </a:extLst>
          </p:cNvPr>
          <p:cNvSpPr/>
          <p:nvPr/>
        </p:nvSpPr>
        <p:spPr>
          <a:xfrm>
            <a:off x="7532914" y="3429000"/>
            <a:ext cx="2514600" cy="24601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8F2EE4-9CB5-B253-A436-075988625BEB}"/>
              </a:ext>
            </a:extLst>
          </p:cNvPr>
          <p:cNvSpPr txBox="1"/>
          <p:nvPr/>
        </p:nvSpPr>
        <p:spPr>
          <a:xfrm>
            <a:off x="7666958" y="3050641"/>
            <a:ext cx="236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 response made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0E0D3-2F6E-FC33-8292-965A052ADD7E}"/>
              </a:ext>
            </a:extLst>
          </p:cNvPr>
          <p:cNvSpPr txBox="1"/>
          <p:nvPr/>
        </p:nvSpPr>
        <p:spPr>
          <a:xfrm>
            <a:off x="4912727" y="3048696"/>
            <a:ext cx="2366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Shock bar decreases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1999FD-2966-149C-76EE-22856EFF6DC2}"/>
              </a:ext>
            </a:extLst>
          </p:cNvPr>
          <p:cNvSpPr txBox="1"/>
          <p:nvPr/>
        </p:nvSpPr>
        <p:spPr>
          <a:xfrm>
            <a:off x="4528458" y="1926846"/>
            <a:ext cx="3047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SHOCK LEVEL : 90%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632F175-447C-1144-7DF0-229A17F169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4E4AB775-35A8-6F2F-899C-7DFC6881F1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6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840827"/>
            <a:ext cx="11992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Today we will ask you to play a game.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The rules are simple. You will see three shapes appear on the screen beside each other.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Two of the shapes will be identical, and one will be the </a:t>
            </a:r>
            <a:r>
              <a:rPr lang="en-US" sz="2400" b="1" dirty="0"/>
              <a:t>odd one out</a:t>
            </a:r>
            <a:r>
              <a:rPr lang="en-US" sz="2400" dirty="0"/>
              <a:t>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Your job is to identify the odd one out.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We will show you an example on the next screen. </a:t>
            </a:r>
          </a:p>
        </p:txBody>
      </p:sp>
    </p:spTree>
    <p:extLst>
      <p:ext uri="{BB962C8B-B14F-4D97-AF65-F5344CB8AC3E}">
        <p14:creationId xmlns:p14="http://schemas.microsoft.com/office/powerpoint/2010/main" val="3545468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593182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Change #3: </a:t>
            </a:r>
            <a:r>
              <a:rPr lang="en-US" sz="2400" b="1" u="sng" dirty="0">
                <a:solidFill>
                  <a:srgbClr val="FF0000"/>
                </a:solidFill>
              </a:rPr>
              <a:t>Shocks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E8550-F3E7-DC8D-3A23-843898BBB640}"/>
              </a:ext>
            </a:extLst>
          </p:cNvPr>
          <p:cNvSpPr/>
          <p:nvPr/>
        </p:nvSpPr>
        <p:spPr>
          <a:xfrm>
            <a:off x="3910525" y="2500693"/>
            <a:ext cx="4088524" cy="4729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471F3-4CA8-6FF1-E28A-FD71BD5998EC}"/>
              </a:ext>
            </a:extLst>
          </p:cNvPr>
          <p:cNvSpPr txBox="1"/>
          <p:nvPr/>
        </p:nvSpPr>
        <p:spPr>
          <a:xfrm>
            <a:off x="199696" y="3429000"/>
            <a:ext cx="11992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Where the red part of the bar begins, how quickly it fills up, </a:t>
            </a:r>
          </a:p>
          <a:p>
            <a:pPr algn="ctr"/>
            <a:r>
              <a:rPr lang="en-US" sz="2400" dirty="0"/>
              <a:t>how quickly correct responses make it go down, and </a:t>
            </a:r>
          </a:p>
          <a:p>
            <a:pPr algn="ctr"/>
            <a:r>
              <a:rPr lang="en-US" sz="2400" dirty="0"/>
              <a:t>how intense the shock might be will change throughout the study, </a:t>
            </a:r>
          </a:p>
          <a:p>
            <a:pPr algn="ctr"/>
            <a:r>
              <a:rPr lang="en-US" sz="2400" u="sng" dirty="0"/>
              <a:t>so stay focused!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E75C82-EB61-CCDA-E055-D5D91CA44178}"/>
              </a:ext>
            </a:extLst>
          </p:cNvPr>
          <p:cNvSpPr/>
          <p:nvPr/>
        </p:nvSpPr>
        <p:spPr>
          <a:xfrm>
            <a:off x="5641588" y="2491666"/>
            <a:ext cx="2368341" cy="4729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66AF38-D5AB-0B3D-13A2-7A61DCC1DF67}"/>
              </a:ext>
            </a:extLst>
          </p:cNvPr>
          <p:cNvSpPr txBox="1"/>
          <p:nvPr/>
        </p:nvSpPr>
        <p:spPr>
          <a:xfrm>
            <a:off x="4528458" y="1926846"/>
            <a:ext cx="3047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SHOCK LEVEL : 90%</a:t>
            </a:r>
          </a:p>
        </p:txBody>
      </p:sp>
    </p:spTree>
    <p:extLst>
      <p:ext uri="{BB962C8B-B14F-4D97-AF65-F5344CB8AC3E}">
        <p14:creationId xmlns:p14="http://schemas.microsoft.com/office/powerpoint/2010/main" val="3905262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927636"/>
            <a:ext cx="119923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These are all the instructions for today. Here is a quick review. </a:t>
            </a:r>
          </a:p>
          <a:p>
            <a:pPr algn="just"/>
            <a:endParaRPr lang="en-US" sz="2400" dirty="0"/>
          </a:p>
          <a:p>
            <a:pPr marL="342900" indent="-342900" algn="just">
              <a:buFontTx/>
              <a:buChar char="-"/>
            </a:pPr>
            <a:r>
              <a:rPr lang="en-US" sz="2400" dirty="0"/>
              <a:t>Judge which shape is the </a:t>
            </a:r>
            <a:r>
              <a:rPr lang="en-US" sz="2400" b="1" u="sng" dirty="0"/>
              <a:t>odd one out</a:t>
            </a:r>
            <a:r>
              <a:rPr lang="en-US" sz="2400" b="1" dirty="0"/>
              <a:t> </a:t>
            </a:r>
            <a:r>
              <a:rPr lang="en-US" sz="2400" dirty="0"/>
              <a:t>of the three. </a:t>
            </a:r>
          </a:p>
          <a:p>
            <a:pPr marL="342900" indent="-342900" algn="just">
              <a:buFontTx/>
              <a:buChar char="-"/>
            </a:pPr>
            <a:r>
              <a:rPr lang="en-US" sz="2400" dirty="0"/>
              <a:t>Press Q, W, or E to pick the left, middle, or right shape respectively. </a:t>
            </a:r>
          </a:p>
          <a:p>
            <a:pPr marL="342900" indent="-342900" algn="just">
              <a:buFontTx/>
              <a:buChar char="-"/>
            </a:pPr>
            <a:r>
              <a:rPr lang="en-US" sz="2400" dirty="0"/>
              <a:t>You have a time limit to answer.</a:t>
            </a:r>
          </a:p>
          <a:p>
            <a:pPr marL="342900" indent="-342900" algn="just">
              <a:buFontTx/>
              <a:buChar char="-"/>
            </a:pPr>
            <a:r>
              <a:rPr lang="en-US" sz="2400" dirty="0"/>
              <a:t>If you are too slow, a message will appear telling you so.</a:t>
            </a:r>
          </a:p>
          <a:p>
            <a:pPr marL="342900" indent="-342900" algn="just">
              <a:buFontTx/>
              <a:buChar char="-"/>
            </a:pPr>
            <a:r>
              <a:rPr lang="en-US" sz="2400" dirty="0"/>
              <a:t>The red shock bar fills up every second.</a:t>
            </a:r>
          </a:p>
          <a:p>
            <a:pPr marL="342900" indent="-342900" algn="just">
              <a:buFontTx/>
              <a:buChar char="-"/>
            </a:pPr>
            <a:r>
              <a:rPr lang="en-US" sz="2400" dirty="0"/>
              <a:t>If the bar fills up with red to the left, you will get a </a:t>
            </a:r>
            <a:r>
              <a:rPr lang="en-US" sz="2400" b="1" dirty="0">
                <a:solidFill>
                  <a:srgbClr val="FF0000"/>
                </a:solidFill>
              </a:rPr>
              <a:t>SHOCK</a:t>
            </a:r>
            <a:r>
              <a:rPr lang="en-US" sz="2400" dirty="0"/>
              <a:t>.</a:t>
            </a:r>
          </a:p>
          <a:p>
            <a:pPr marL="342900" indent="-342900" algn="just">
              <a:buFontTx/>
              <a:buChar char="-"/>
            </a:pPr>
            <a:r>
              <a:rPr lang="en-US" sz="2400" dirty="0"/>
              <a:t>The intensity of that shock is shown above the bar. </a:t>
            </a:r>
          </a:p>
          <a:p>
            <a:pPr marL="342900" indent="-342900" algn="just">
              <a:buFontTx/>
              <a:buChar char="-"/>
            </a:pPr>
            <a:r>
              <a:rPr lang="en-US" sz="2400" dirty="0"/>
              <a:t>To avoid the shock, you must answer correctly—each correct answer reduces the shock bar.</a:t>
            </a:r>
          </a:p>
          <a:p>
            <a:pPr marL="342900" indent="-342900" algn="just">
              <a:buFontTx/>
              <a:buChar char="-"/>
            </a:pPr>
            <a:r>
              <a:rPr lang="en-US" sz="2400" dirty="0"/>
              <a:t>Incorrect answers do not affect the shock bar.</a:t>
            </a:r>
          </a:p>
        </p:txBody>
      </p:sp>
    </p:spTree>
    <p:extLst>
      <p:ext uri="{BB962C8B-B14F-4D97-AF65-F5344CB8AC3E}">
        <p14:creationId xmlns:p14="http://schemas.microsoft.com/office/powerpoint/2010/main" val="485302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2828835"/>
            <a:ext cx="11992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TURN TO YOUR EXPERIMENTER NOW</a:t>
            </a:r>
          </a:p>
          <a:p>
            <a:pPr algn="ctr"/>
            <a:endParaRPr lang="en-US" sz="2400" b="1" u="sng" dirty="0"/>
          </a:p>
          <a:p>
            <a:pPr algn="ctr"/>
            <a:r>
              <a:rPr lang="en-US" sz="2400" dirty="0"/>
              <a:t>They have some questions for you.</a:t>
            </a:r>
          </a:p>
        </p:txBody>
      </p:sp>
    </p:spTree>
    <p:extLst>
      <p:ext uri="{BB962C8B-B14F-4D97-AF65-F5344CB8AC3E}">
        <p14:creationId xmlns:p14="http://schemas.microsoft.com/office/powerpoint/2010/main" val="394957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F5D2004-22B2-67C8-D09C-515A2FC00E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9766" y="2531267"/>
            <a:ext cx="1843200" cy="1810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4197A7-8D30-5179-7A3B-914DD1465F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5544" y="2523600"/>
            <a:ext cx="1810800" cy="1810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270271-7438-74B0-8CA0-D3D0F834BF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6388" y="2523600"/>
            <a:ext cx="1810800" cy="1810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15E3B0-1F0C-04D2-62F9-A4A52C4A99A6}"/>
              </a:ext>
            </a:extLst>
          </p:cNvPr>
          <p:cNvSpPr txBox="1"/>
          <p:nvPr/>
        </p:nvSpPr>
        <p:spPr>
          <a:xfrm>
            <a:off x="99848" y="840827"/>
            <a:ext cx="11992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Here, the </a:t>
            </a:r>
            <a:r>
              <a:rPr lang="en-US" sz="2400" b="1" dirty="0"/>
              <a:t>middle shape </a:t>
            </a:r>
            <a:r>
              <a:rPr lang="en-US" sz="2400" dirty="0"/>
              <a:t>is the odd one out. </a:t>
            </a:r>
          </a:p>
          <a:p>
            <a:pPr algn="ctr"/>
            <a:r>
              <a:rPr lang="en-US" sz="2400" dirty="0"/>
              <a:t>In other words, the white circle in the left and right shape are pointing up, </a:t>
            </a:r>
          </a:p>
          <a:p>
            <a:pPr algn="ctr"/>
            <a:r>
              <a:rPr lang="en-US" sz="2400" dirty="0"/>
              <a:t>but the circle in the middle shape is pointing down. </a:t>
            </a:r>
          </a:p>
        </p:txBody>
      </p:sp>
    </p:spTree>
    <p:extLst>
      <p:ext uri="{BB962C8B-B14F-4D97-AF65-F5344CB8AC3E}">
        <p14:creationId xmlns:p14="http://schemas.microsoft.com/office/powerpoint/2010/main" val="370845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F5D2004-22B2-67C8-D09C-515A2FC00E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9766" y="2531267"/>
            <a:ext cx="1843200" cy="1810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4197A7-8D30-5179-7A3B-914DD1465F0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585544" y="2542204"/>
            <a:ext cx="1810800" cy="1773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270271-7438-74B0-8CA0-D3D0F834BF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6388" y="2523600"/>
            <a:ext cx="1810800" cy="1810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15E3B0-1F0C-04D2-62F9-A4A52C4A99A6}"/>
              </a:ext>
            </a:extLst>
          </p:cNvPr>
          <p:cNvSpPr txBox="1"/>
          <p:nvPr/>
        </p:nvSpPr>
        <p:spPr>
          <a:xfrm>
            <a:off x="99848" y="840827"/>
            <a:ext cx="11992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 this example, the right shape is the odd one out because</a:t>
            </a:r>
          </a:p>
          <a:p>
            <a:pPr algn="ctr"/>
            <a:r>
              <a:rPr lang="en-US" sz="2400" dirty="0"/>
              <a:t>the left and middle shape are pointing down and the right</a:t>
            </a:r>
          </a:p>
          <a:p>
            <a:pPr algn="ctr"/>
            <a:r>
              <a:rPr lang="en-US" sz="2400" dirty="0"/>
              <a:t>shape is pointing up. </a:t>
            </a:r>
          </a:p>
        </p:txBody>
      </p:sp>
    </p:spTree>
    <p:extLst>
      <p:ext uri="{BB962C8B-B14F-4D97-AF65-F5344CB8AC3E}">
        <p14:creationId xmlns:p14="http://schemas.microsoft.com/office/powerpoint/2010/main" val="108720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F5D2004-22B2-67C8-D09C-515A2FC00E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9766" y="2531267"/>
            <a:ext cx="1843200" cy="1810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4197A7-8D30-5179-7A3B-914DD1465F0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585544" y="2542204"/>
            <a:ext cx="1810800" cy="1773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270271-7438-74B0-8CA0-D3D0F834BF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6388" y="2523600"/>
            <a:ext cx="1810800" cy="1810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15E3B0-1F0C-04D2-62F9-A4A52C4A99A6}"/>
              </a:ext>
            </a:extLst>
          </p:cNvPr>
          <p:cNvSpPr txBox="1"/>
          <p:nvPr/>
        </p:nvSpPr>
        <p:spPr>
          <a:xfrm>
            <a:off x="99848" y="840827"/>
            <a:ext cx="11992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 pick which shape is the odd one out, use the </a:t>
            </a:r>
          </a:p>
          <a:p>
            <a:pPr algn="ctr"/>
            <a:r>
              <a:rPr lang="en-US" sz="2400" dirty="0"/>
              <a:t>Q, W, and E keys on your keyboard to choose the </a:t>
            </a:r>
          </a:p>
          <a:p>
            <a:pPr algn="ctr"/>
            <a:r>
              <a:rPr lang="en-US" sz="2400" dirty="0"/>
              <a:t>left, middle, or right shape respectively.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7F50DF8-7B43-1757-A96D-64E53857E1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70459" y="4529889"/>
            <a:ext cx="762657" cy="78221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B1E3D5C-5891-69BA-B90C-9D502C13F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09615" y="4529889"/>
            <a:ext cx="762657" cy="782212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2D7A7995-67CD-6A62-9385-2DF29D724C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14671" y="4529889"/>
            <a:ext cx="762657" cy="78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F5D2004-22B2-67C8-D09C-515A2FC00E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9766" y="2531267"/>
            <a:ext cx="1843200" cy="1810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4197A7-8D30-5179-7A3B-914DD1465F0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585544" y="2542204"/>
            <a:ext cx="1810800" cy="1773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270271-7438-74B0-8CA0-D3D0F834BF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6388" y="2523600"/>
            <a:ext cx="1810800" cy="1810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15E3B0-1F0C-04D2-62F9-A4A52C4A99A6}"/>
              </a:ext>
            </a:extLst>
          </p:cNvPr>
          <p:cNvSpPr txBox="1"/>
          <p:nvPr/>
        </p:nvSpPr>
        <p:spPr>
          <a:xfrm>
            <a:off x="99848" y="840827"/>
            <a:ext cx="11992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 here, you would press the </a:t>
            </a:r>
            <a:r>
              <a:rPr lang="en-US" sz="2400" b="1" u="sng" dirty="0"/>
              <a:t>E key</a:t>
            </a:r>
            <a:r>
              <a:rPr lang="en-US" sz="2400" dirty="0"/>
              <a:t> because the</a:t>
            </a:r>
          </a:p>
          <a:p>
            <a:pPr algn="ctr"/>
            <a:r>
              <a:rPr lang="en-US" sz="2400" dirty="0"/>
              <a:t>right shape is the odd one out.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7F50DF8-7B43-1757-A96D-64E53857E1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70459" y="4529889"/>
            <a:ext cx="762657" cy="78221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B1E3D5C-5891-69BA-B90C-9D502C13F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09615" y="4529889"/>
            <a:ext cx="762657" cy="782212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2D7A7995-67CD-6A62-9385-2DF29D724C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14671" y="4529889"/>
            <a:ext cx="762657" cy="78221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0A304D-5F9A-2316-2407-77CE3535759A}"/>
              </a:ext>
            </a:extLst>
          </p:cNvPr>
          <p:cNvSpPr/>
          <p:nvPr/>
        </p:nvSpPr>
        <p:spPr>
          <a:xfrm>
            <a:off x="8370459" y="4529888"/>
            <a:ext cx="762657" cy="7822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9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982065"/>
            <a:ext cx="119923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 get the hang of the game, you will now have the chance to practice.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During this practice phase, you will see the three shapes appear one at a time. </a:t>
            </a:r>
          </a:p>
          <a:p>
            <a:pPr algn="ctr"/>
            <a:r>
              <a:rPr lang="en-US" sz="2400" dirty="0"/>
              <a:t>You will then have to press the correct key based on which shape is the </a:t>
            </a:r>
            <a:r>
              <a:rPr lang="en-US" sz="2400" b="1" dirty="0"/>
              <a:t>odd one out</a:t>
            </a:r>
            <a:r>
              <a:rPr lang="en-US" sz="2400" dirty="0"/>
              <a:t>.</a:t>
            </a:r>
          </a:p>
          <a:p>
            <a:pPr algn="ctr"/>
            <a:endParaRPr lang="en-US" sz="2400" b="1" u="sng" dirty="0"/>
          </a:p>
          <a:p>
            <a:pPr algn="ctr"/>
            <a:r>
              <a:rPr lang="en-US" sz="2400" dirty="0"/>
              <a:t>After you press a key, we will tell you whether you got the answer correct or not.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If you did not understand the instructions so far, press LEFT to go back and read them again.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If you feel ready to start practicing, press RIGHT.  </a:t>
            </a:r>
          </a:p>
        </p:txBody>
      </p:sp>
    </p:spTree>
    <p:extLst>
      <p:ext uri="{BB962C8B-B14F-4D97-AF65-F5344CB8AC3E}">
        <p14:creationId xmlns:p14="http://schemas.microsoft.com/office/powerpoint/2010/main" val="2607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1717789"/>
            <a:ext cx="119923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Great job!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You should now have a good understanding of how the game works.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Moving forward, the main rules will be the same but a couple of things will be different.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We’ll review these changes on the next screen.</a:t>
            </a:r>
          </a:p>
        </p:txBody>
      </p:sp>
    </p:spTree>
    <p:extLst>
      <p:ext uri="{BB962C8B-B14F-4D97-AF65-F5344CB8AC3E}">
        <p14:creationId xmlns:p14="http://schemas.microsoft.com/office/powerpoint/2010/main" val="109034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593182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Change #1: Time limit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30516-F171-E302-B75B-0A4C266AB90F}"/>
              </a:ext>
            </a:extLst>
          </p:cNvPr>
          <p:cNvSpPr txBox="1"/>
          <p:nvPr/>
        </p:nvSpPr>
        <p:spPr>
          <a:xfrm>
            <a:off x="99848" y="1338626"/>
            <a:ext cx="11992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now be under </a:t>
            </a:r>
            <a:r>
              <a:rPr lang="en-US" sz="2400" b="1" dirty="0"/>
              <a:t>time pressure </a:t>
            </a:r>
            <a:r>
              <a:rPr lang="en-US" sz="2400" dirty="0"/>
              <a:t>to answer. </a:t>
            </a:r>
          </a:p>
          <a:p>
            <a:pPr algn="ctr"/>
            <a:r>
              <a:rPr lang="en-US" sz="2400" dirty="0"/>
              <a:t>If you don’t answer in time, the shapes on the screen will change.</a:t>
            </a:r>
          </a:p>
          <a:p>
            <a:pPr algn="ctr"/>
            <a:r>
              <a:rPr lang="en-US" sz="2400" dirty="0"/>
              <a:t>Because of this, you will need to do your best to answer both </a:t>
            </a:r>
            <a:r>
              <a:rPr lang="en-US" sz="2400" i="1" dirty="0"/>
              <a:t>quickly </a:t>
            </a:r>
            <a:r>
              <a:rPr lang="en-US" sz="2400" dirty="0"/>
              <a:t>and </a:t>
            </a:r>
            <a:r>
              <a:rPr lang="en-US" sz="2400" i="1" dirty="0"/>
              <a:t>accurately</a:t>
            </a:r>
            <a:r>
              <a:rPr lang="en-US" sz="2400" dirty="0"/>
              <a:t>.</a:t>
            </a:r>
          </a:p>
          <a:p>
            <a:pPr algn="ctr"/>
            <a:r>
              <a:rPr lang="en-US" sz="2400" b="1" u="sng" dirty="0"/>
              <a:t>NOTE: </a:t>
            </a:r>
            <a:r>
              <a:rPr lang="en-US" sz="2400" dirty="0"/>
              <a:t>This time limit may feel fast, so stay focused!</a:t>
            </a:r>
          </a:p>
          <a:p>
            <a:pPr algn="ctr"/>
            <a:r>
              <a:rPr lang="en-US" sz="24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6ADF7-E98B-ECCD-D599-99468535FA22}"/>
              </a:ext>
            </a:extLst>
          </p:cNvPr>
          <p:cNvSpPr txBox="1"/>
          <p:nvPr/>
        </p:nvSpPr>
        <p:spPr>
          <a:xfrm>
            <a:off x="199696" y="3377688"/>
            <a:ext cx="1199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Change #2: No correct feedback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F46F4F-6E1A-4A9E-BA9F-FF06BB0EC7B4}"/>
              </a:ext>
            </a:extLst>
          </p:cNvPr>
          <p:cNvSpPr txBox="1"/>
          <p:nvPr/>
        </p:nvSpPr>
        <p:spPr>
          <a:xfrm>
            <a:off x="199696" y="3839353"/>
            <a:ext cx="11992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will no longer tell you whether you picked the correct shape. </a:t>
            </a:r>
          </a:p>
          <a:p>
            <a:pPr algn="ctr"/>
            <a:r>
              <a:rPr lang="en-US" sz="2400" dirty="0"/>
              <a:t>We will only tell you if you were </a:t>
            </a:r>
            <a:r>
              <a:rPr lang="en-US" sz="2400" b="1" dirty="0">
                <a:solidFill>
                  <a:srgbClr val="FF0000"/>
                </a:solidFill>
              </a:rPr>
              <a:t>TOO SLOW</a:t>
            </a:r>
            <a:r>
              <a:rPr lang="en-US" sz="2400" dirty="0"/>
              <a:t>. </a:t>
            </a:r>
          </a:p>
          <a:p>
            <a:pPr algn="ctr"/>
            <a:r>
              <a:rPr lang="en-US" sz="2400" dirty="0"/>
              <a:t>These messages themselves take time to display, so try to answer correctly!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22865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</TotalTime>
  <Words>1048</Words>
  <Application>Microsoft Macintosh PowerPoint</Application>
  <PresentationFormat>Widescreen</PresentationFormat>
  <Paragraphs>117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Devine</dc:creator>
  <cp:lastModifiedBy>Sean Devine</cp:lastModifiedBy>
  <cp:revision>118</cp:revision>
  <dcterms:created xsi:type="dcterms:W3CDTF">2022-04-13T19:59:07Z</dcterms:created>
  <dcterms:modified xsi:type="dcterms:W3CDTF">2022-06-06T15:13:09Z</dcterms:modified>
</cp:coreProperties>
</file>