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79" r:id="rId4"/>
    <p:sldId id="280" r:id="rId5"/>
    <p:sldId id="281" r:id="rId6"/>
    <p:sldId id="282" r:id="rId7"/>
    <p:sldId id="265" r:id="rId8"/>
    <p:sldId id="266" r:id="rId9"/>
    <p:sldId id="267" r:id="rId10"/>
    <p:sldId id="269" r:id="rId11"/>
    <p:sldId id="283" r:id="rId12"/>
    <p:sldId id="285" r:id="rId13"/>
    <p:sldId id="284" r:id="rId14"/>
    <p:sldId id="292" r:id="rId15"/>
    <p:sldId id="286" r:id="rId16"/>
    <p:sldId id="287" r:id="rId17"/>
    <p:sldId id="288" r:id="rId18"/>
    <p:sldId id="289" r:id="rId19"/>
    <p:sldId id="290" r:id="rId20"/>
    <p:sldId id="291" r:id="rId21"/>
    <p:sldId id="27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0347-634C-9643-8047-4E30C1D40C0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3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completing the calibration phase.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Welcome to the main phase of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the LEFT and RIGHT arrow keys on the keyboard to navigate through the instructions.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LEFT key will go back to the previous instruction screen.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RIGHT key will go to the next instruction screen</a:t>
            </a:r>
          </a:p>
        </p:txBody>
      </p:sp>
    </p:spTree>
    <p:extLst>
      <p:ext uri="{BB962C8B-B14F-4D97-AF65-F5344CB8AC3E}">
        <p14:creationId xmlns:p14="http://schemas.microsoft.com/office/powerpoint/2010/main" val="149934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4451205" y="3192517"/>
              <a:ext cx="3557678" cy="472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red part of the bar will fill up a little bit every second.</a:t>
            </a:r>
          </a:p>
          <a:p>
            <a:pPr algn="ctr"/>
            <a:r>
              <a:rPr lang="en-US" sz="2400" dirty="0"/>
              <a:t>Sometimes it will fill up quickly and sometimes it will fill up slowly.</a:t>
            </a:r>
          </a:p>
        </p:txBody>
      </p:sp>
    </p:spTree>
    <p:extLst>
      <p:ext uri="{BB962C8B-B14F-4D97-AF65-F5344CB8AC3E}">
        <p14:creationId xmlns:p14="http://schemas.microsoft.com/office/powerpoint/2010/main" val="10927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the bar fills up completely to the left side, you will receive a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SHOCK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F56733FB-A863-2E3B-9E85-AAFC3F9390F7}"/>
              </a:ext>
            </a:extLst>
          </p:cNvPr>
          <p:cNvSpPr/>
          <p:nvPr/>
        </p:nvSpPr>
        <p:spPr>
          <a:xfrm>
            <a:off x="2983963" y="2288514"/>
            <a:ext cx="794657" cy="881742"/>
          </a:xfrm>
          <a:prstGeom prst="lightningBol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keep the bar from filling up, you need respond correctly to the shapes.</a:t>
            </a:r>
          </a:p>
          <a:p>
            <a:pPr algn="ctr"/>
            <a:r>
              <a:rPr lang="en-US" sz="2400" dirty="0"/>
              <a:t>Every time you get an answer correct, the bar will decrease a little bit.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are incorrect or answer too slowly, the bar will continue to fill up towards the shock.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F56733FB-A863-2E3B-9E85-AAFC3F9390F7}"/>
              </a:ext>
            </a:extLst>
          </p:cNvPr>
          <p:cNvSpPr/>
          <p:nvPr/>
        </p:nvSpPr>
        <p:spPr>
          <a:xfrm>
            <a:off x="2983963" y="2288514"/>
            <a:ext cx="794657" cy="881742"/>
          </a:xfrm>
          <a:prstGeom prst="lightningBol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you answer correctly enough times, the bar will reach the right side, and </a:t>
            </a:r>
          </a:p>
          <a:p>
            <a:pPr algn="ctr"/>
            <a:r>
              <a:rPr lang="en-US" sz="2400" dirty="0"/>
              <a:t>you will  </a:t>
            </a:r>
            <a:r>
              <a:rPr lang="en-US" sz="2400" b="1" u="sng" dirty="0"/>
              <a:t>NOT</a:t>
            </a:r>
            <a:r>
              <a:rPr lang="en-US" sz="2400" dirty="0"/>
              <a:t> receive a shock.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932639C9-FBED-8BB8-8184-A4279243263C}"/>
              </a:ext>
            </a:extLst>
          </p:cNvPr>
          <p:cNvSpPr/>
          <p:nvPr/>
        </p:nvSpPr>
        <p:spPr>
          <a:xfrm>
            <a:off x="8098971" y="2414537"/>
            <a:ext cx="631372" cy="645278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322065"/>
            <a:ext cx="11992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Above the bar, it will be indicated how intense the shock will be if the red </a:t>
            </a:r>
          </a:p>
          <a:p>
            <a:pPr algn="ctr"/>
            <a:r>
              <a:rPr lang="en-US" sz="2400" dirty="0"/>
              <a:t>part of the bar fills up. These intensities are based on your responses </a:t>
            </a:r>
          </a:p>
          <a:p>
            <a:pPr algn="ctr"/>
            <a:r>
              <a:rPr lang="en-US" sz="2400" dirty="0"/>
              <a:t>in the calibration phase.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will also warn you about the intensities before a round of the game begins.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12358-E59A-10DD-1729-F5511938338B}"/>
              </a:ext>
            </a:extLst>
          </p:cNvPr>
          <p:cNvSpPr/>
          <p:nvPr/>
        </p:nvSpPr>
        <p:spPr>
          <a:xfrm>
            <a:off x="4528458" y="2491666"/>
            <a:ext cx="3481472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82505-1CE5-50D2-9C91-812C1687CCEF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</p:spTree>
    <p:extLst>
      <p:ext uri="{BB962C8B-B14F-4D97-AF65-F5344CB8AC3E}">
        <p14:creationId xmlns:p14="http://schemas.microsoft.com/office/powerpoint/2010/main" val="157994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 is an example of how the bar works. Press RIGHT to go through the example.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6096000" y="2491666"/>
            <a:ext cx="1913929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4B9CB4-652B-661B-2F99-D74C736D0DE2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2F88531-5D83-FC23-CE0E-40DA1B35A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D11FA58-237D-E2C0-795A-4F9ED081D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3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823857" y="2491666"/>
            <a:ext cx="2186072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378CB-CD3D-E85C-43F8-7A5A16ED937E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DBCF01-8EF2-9812-DD2C-3E46CB96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97857"/>
            <a:ext cx="921430" cy="945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066E1EC-28FC-B93F-6058-4DF9829F7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97857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421086" y="2491666"/>
            <a:ext cx="2588843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5AE80-B68E-A402-3B76-CE5EAC2DB0CF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57E4668-8CE9-28BE-5831-3E0068281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F03A1AE-CCF5-C3CF-8BCD-FA8558563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094514" y="2491666"/>
            <a:ext cx="2915415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817E37-A580-112A-1AA9-1D62CC4E4414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3D9E0E2-CECD-1DD9-83B3-244AF2679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956254C-7751-52EF-A805-FFA352749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641588" y="2491666"/>
            <a:ext cx="2368341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F6B8BD-A82C-EB11-7372-FA27E5DB1944}"/>
              </a:ext>
            </a:extLst>
          </p:cNvPr>
          <p:cNvSpPr/>
          <p:nvPr/>
        </p:nvSpPr>
        <p:spPr>
          <a:xfrm>
            <a:off x="7532914" y="3429000"/>
            <a:ext cx="2514600" cy="24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F2EE4-9CB5-B253-A436-075988625BEB}"/>
              </a:ext>
            </a:extLst>
          </p:cNvPr>
          <p:cNvSpPr txBox="1"/>
          <p:nvPr/>
        </p:nvSpPr>
        <p:spPr>
          <a:xfrm>
            <a:off x="7666958" y="3050641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response made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0E0D3-2F6E-FC33-8292-965A052ADD7E}"/>
              </a:ext>
            </a:extLst>
          </p:cNvPr>
          <p:cNvSpPr txBox="1"/>
          <p:nvPr/>
        </p:nvSpPr>
        <p:spPr>
          <a:xfrm>
            <a:off x="4912727" y="3048696"/>
            <a:ext cx="236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Shock bar decreases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999FD-2966-149C-76EE-22856EFF6DC2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632F175-447C-1144-7DF0-229A17F16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E4AB775-35A8-6F2F-899C-7DFC6881F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Today we will ask you to play a game.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rules are simple. You will see three shapes appear on the screen beside each other.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Two of the shapes will be identical, and one will be the </a:t>
            </a:r>
            <a:r>
              <a:rPr lang="en-US" sz="2400" b="1" dirty="0"/>
              <a:t>odd one out</a:t>
            </a:r>
            <a:r>
              <a:rPr lang="en-US" sz="2400" dirty="0"/>
              <a:t>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Your job is to identify the odd one out.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will show you an example on the next screen. </a:t>
            </a:r>
          </a:p>
        </p:txBody>
      </p:sp>
    </p:spTree>
    <p:extLst>
      <p:ext uri="{BB962C8B-B14F-4D97-AF65-F5344CB8AC3E}">
        <p14:creationId xmlns:p14="http://schemas.microsoft.com/office/powerpoint/2010/main" val="354546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429000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Where the red part of the bar begins, how quickly it fills up, </a:t>
            </a:r>
          </a:p>
          <a:p>
            <a:pPr algn="ctr"/>
            <a:r>
              <a:rPr lang="en-US" sz="2400" dirty="0"/>
              <a:t>how quickly correct responses make it go down, and </a:t>
            </a:r>
          </a:p>
          <a:p>
            <a:pPr algn="ctr"/>
            <a:r>
              <a:rPr lang="en-US" sz="2400" dirty="0"/>
              <a:t>how intense the shock might be can change throughout the study, </a:t>
            </a:r>
          </a:p>
          <a:p>
            <a:pPr algn="ctr"/>
            <a:r>
              <a:rPr lang="en-US" sz="2400" u="sng" dirty="0"/>
              <a:t>so stay focused!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75C82-EB61-CCDA-E055-D5D91CA44178}"/>
              </a:ext>
            </a:extLst>
          </p:cNvPr>
          <p:cNvSpPr/>
          <p:nvPr/>
        </p:nvSpPr>
        <p:spPr>
          <a:xfrm>
            <a:off x="5641588" y="2491666"/>
            <a:ext cx="2368341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6AF38-D5AB-0B3D-13A2-7A61DCC1DF67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</p:spTree>
    <p:extLst>
      <p:ext uri="{BB962C8B-B14F-4D97-AF65-F5344CB8AC3E}">
        <p14:creationId xmlns:p14="http://schemas.microsoft.com/office/powerpoint/2010/main" val="3905262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927636"/>
            <a:ext cx="119923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These are all the instructions for today. Here is a quick review. </a:t>
            </a:r>
          </a:p>
          <a:p>
            <a:pPr algn="just"/>
            <a:endParaRPr lang="en-US" sz="2400" dirty="0"/>
          </a:p>
          <a:p>
            <a:pPr marL="342900" indent="-342900" algn="just">
              <a:buFontTx/>
              <a:buChar char="-"/>
            </a:pPr>
            <a:r>
              <a:rPr lang="en-US" sz="2400" dirty="0"/>
              <a:t>Judge which shape is the </a:t>
            </a:r>
            <a:r>
              <a:rPr lang="en-US" sz="2400" b="1" u="sng" dirty="0"/>
              <a:t>odd one out</a:t>
            </a:r>
            <a:r>
              <a:rPr lang="en-US" sz="2400" b="1" dirty="0"/>
              <a:t> </a:t>
            </a:r>
            <a:r>
              <a:rPr lang="en-US" sz="2400" dirty="0"/>
              <a:t>of the three.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Press Q, W, or E to pick the left, middle, or right shape respectively.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You have a time limit to answer.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If you are too slow, a message will appear telling you so.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The red shock bar fills up every second.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If the bar fills up with red to the left, you will get a </a:t>
            </a:r>
            <a:r>
              <a:rPr lang="en-US" sz="2400" b="1" dirty="0">
                <a:solidFill>
                  <a:srgbClr val="FF0000"/>
                </a:solidFill>
              </a:rPr>
              <a:t>SHOCK</a:t>
            </a:r>
            <a:r>
              <a:rPr lang="en-US" sz="2400" dirty="0"/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The intensity of that shock is shown above the bar.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To avoid the shock, you must answer correctly—each correct answer reduces the shock bar.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Incorrect answers do not affect the shock bar.</a:t>
            </a:r>
          </a:p>
        </p:txBody>
      </p:sp>
    </p:spTree>
    <p:extLst>
      <p:ext uri="{BB962C8B-B14F-4D97-AF65-F5344CB8AC3E}">
        <p14:creationId xmlns:p14="http://schemas.microsoft.com/office/powerpoint/2010/main" val="48530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2828835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TURN TO YOUR EXPERIMENTER NOW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dirty="0"/>
              <a:t>They have some questions for you.</a:t>
            </a:r>
          </a:p>
        </p:txBody>
      </p:sp>
    </p:spTree>
    <p:extLst>
      <p:ext uri="{BB962C8B-B14F-4D97-AF65-F5344CB8AC3E}">
        <p14:creationId xmlns:p14="http://schemas.microsoft.com/office/powerpoint/2010/main" val="39495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544" y="2523600"/>
            <a:ext cx="1810800" cy="181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Here, the </a:t>
            </a:r>
            <a:r>
              <a:rPr lang="en-US" sz="2400" b="1" dirty="0"/>
              <a:t>middle shape </a:t>
            </a:r>
            <a:r>
              <a:rPr lang="en-US" sz="2400" dirty="0"/>
              <a:t>is the odd one out. </a:t>
            </a:r>
          </a:p>
          <a:p>
            <a:pPr algn="ctr"/>
            <a:r>
              <a:rPr lang="en-US" sz="2400" dirty="0"/>
              <a:t>In other words, the white circle in the left and right shape are pointing up, </a:t>
            </a:r>
          </a:p>
          <a:p>
            <a:pPr algn="ctr"/>
            <a:r>
              <a:rPr lang="en-US" sz="2400" dirty="0"/>
              <a:t>but the circle in the middle shape is pointing down. </a:t>
            </a:r>
          </a:p>
        </p:txBody>
      </p:sp>
    </p:spTree>
    <p:extLst>
      <p:ext uri="{BB962C8B-B14F-4D97-AF65-F5344CB8AC3E}">
        <p14:creationId xmlns:p14="http://schemas.microsoft.com/office/powerpoint/2010/main" val="370845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this example, the right shape is the odd one out because</a:t>
            </a:r>
          </a:p>
          <a:p>
            <a:pPr algn="ctr"/>
            <a:r>
              <a:rPr lang="en-US" sz="2400" dirty="0"/>
              <a:t>the left and middle shape are pointing down and the right</a:t>
            </a:r>
          </a:p>
          <a:p>
            <a:pPr algn="ctr"/>
            <a:r>
              <a:rPr lang="en-US" sz="2400" dirty="0"/>
              <a:t>shape is pointing up. </a:t>
            </a:r>
          </a:p>
        </p:txBody>
      </p:sp>
    </p:spTree>
    <p:extLst>
      <p:ext uri="{BB962C8B-B14F-4D97-AF65-F5344CB8AC3E}">
        <p14:creationId xmlns:p14="http://schemas.microsoft.com/office/powerpoint/2010/main" val="108720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pick which shape is the odd one out, use the </a:t>
            </a:r>
          </a:p>
          <a:p>
            <a:pPr algn="ctr"/>
            <a:r>
              <a:rPr lang="en-US" sz="2400" dirty="0"/>
              <a:t>Q, W, and E keys on your keyboard to choose the </a:t>
            </a:r>
          </a:p>
          <a:p>
            <a:pPr algn="ctr"/>
            <a:r>
              <a:rPr lang="en-US" sz="2400" dirty="0"/>
              <a:t>left, middle, or right shape respectively.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F50DF8-7B43-1757-A96D-64E53857E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70459" y="4529889"/>
            <a:ext cx="762657" cy="78221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B1E3D5C-5891-69BA-B90C-9D502C13F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9615" y="4529889"/>
            <a:ext cx="762657" cy="78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D7A7995-67CD-6A62-9385-2DF29D724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671" y="4529889"/>
            <a:ext cx="762657" cy="7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 here, you would press the </a:t>
            </a:r>
            <a:r>
              <a:rPr lang="en-US" sz="2400" b="1" u="sng" dirty="0"/>
              <a:t>E key</a:t>
            </a:r>
            <a:r>
              <a:rPr lang="en-US" sz="2400" dirty="0"/>
              <a:t> because the</a:t>
            </a:r>
          </a:p>
          <a:p>
            <a:pPr algn="ctr"/>
            <a:r>
              <a:rPr lang="en-US" sz="2400" dirty="0"/>
              <a:t>right shape is the odd one out.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F50DF8-7B43-1757-A96D-64E53857E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70459" y="4529889"/>
            <a:ext cx="762657" cy="78221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B1E3D5C-5891-69BA-B90C-9D502C13F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9615" y="4529889"/>
            <a:ext cx="762657" cy="78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D7A7995-67CD-6A62-9385-2DF29D724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671" y="4529889"/>
            <a:ext cx="762657" cy="7822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0A304D-5F9A-2316-2407-77CE3535759A}"/>
              </a:ext>
            </a:extLst>
          </p:cNvPr>
          <p:cNvSpPr/>
          <p:nvPr/>
        </p:nvSpPr>
        <p:spPr>
          <a:xfrm>
            <a:off x="8370459" y="4529888"/>
            <a:ext cx="762657" cy="782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982065"/>
            <a:ext cx="1199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get the hang of the game, you will now have the chance to practice.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During this practice phase, you will see the three shapes appear one at a time. </a:t>
            </a:r>
          </a:p>
          <a:p>
            <a:pPr algn="ctr"/>
            <a:r>
              <a:rPr lang="en-US" sz="2400" dirty="0"/>
              <a:t>You will then have to press the correct key based on which shape is the </a:t>
            </a:r>
            <a:r>
              <a:rPr lang="en-US" sz="2400" b="1" dirty="0"/>
              <a:t>odd one out</a:t>
            </a:r>
            <a:r>
              <a:rPr lang="en-US" sz="2400" dirty="0"/>
              <a:t>.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dirty="0"/>
              <a:t>After you press a key, we will tell you whether you got the answer correct or not.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did not understand the instructions so far, press LEFT to go back and read them again.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feel ready to start practicing, press RIGHT.  </a:t>
            </a:r>
          </a:p>
        </p:txBody>
      </p:sp>
    </p:spTree>
    <p:extLst>
      <p:ext uri="{BB962C8B-B14F-4D97-AF65-F5344CB8AC3E}">
        <p14:creationId xmlns:p14="http://schemas.microsoft.com/office/powerpoint/2010/main" val="260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1717789"/>
            <a:ext cx="11992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Great job!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should now have a good understanding of how the game works.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Moving forward, the main rules will be the same but a couple of things will be different.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We’ll review these changes on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109034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#1: Time limit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338626"/>
            <a:ext cx="11992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now be under </a:t>
            </a:r>
            <a:r>
              <a:rPr lang="en-US" sz="2400" b="1" dirty="0"/>
              <a:t>time pressure </a:t>
            </a:r>
            <a:r>
              <a:rPr lang="en-US" sz="2400" dirty="0"/>
              <a:t>to answer. </a:t>
            </a:r>
          </a:p>
          <a:p>
            <a:pPr algn="ctr"/>
            <a:r>
              <a:rPr lang="en-US" sz="2400" dirty="0"/>
              <a:t>If you don’t answer in time, the shapes on the screen will change.</a:t>
            </a:r>
          </a:p>
          <a:p>
            <a:pPr algn="ctr"/>
            <a:r>
              <a:rPr lang="en-US" sz="2400" dirty="0"/>
              <a:t>Because of this, you will need to do your best to answer both </a:t>
            </a:r>
            <a:r>
              <a:rPr lang="en-US" sz="2400" i="1" dirty="0"/>
              <a:t>quickly </a:t>
            </a:r>
            <a:r>
              <a:rPr lang="en-US" sz="2400" dirty="0"/>
              <a:t>and </a:t>
            </a:r>
            <a:r>
              <a:rPr lang="en-US" sz="2400" i="1" dirty="0"/>
              <a:t>accurately</a:t>
            </a:r>
            <a:r>
              <a:rPr lang="en-US" sz="2400" dirty="0"/>
              <a:t>.</a:t>
            </a:r>
          </a:p>
          <a:p>
            <a:pPr algn="ctr"/>
            <a:r>
              <a:rPr lang="en-US" sz="2400" b="1" u="sng" dirty="0"/>
              <a:t>NOTE: </a:t>
            </a:r>
            <a:r>
              <a:rPr lang="en-US" sz="2400" dirty="0"/>
              <a:t>This time limit may feel fast, so stay focused!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ADF7-E98B-ECCD-D599-99468535FA22}"/>
              </a:ext>
            </a:extLst>
          </p:cNvPr>
          <p:cNvSpPr txBox="1"/>
          <p:nvPr/>
        </p:nvSpPr>
        <p:spPr>
          <a:xfrm>
            <a:off x="199696" y="3377688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#2: No correct feedback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46F4F-6E1A-4A9E-BA9F-FF06BB0EC7B4}"/>
              </a:ext>
            </a:extLst>
          </p:cNvPr>
          <p:cNvSpPr txBox="1"/>
          <p:nvPr/>
        </p:nvSpPr>
        <p:spPr>
          <a:xfrm>
            <a:off x="199696" y="3839353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will no longer tell you whether you picked the correct shape. </a:t>
            </a:r>
          </a:p>
        </p:txBody>
      </p:sp>
    </p:spTree>
    <p:extLst>
      <p:ext uri="{BB962C8B-B14F-4D97-AF65-F5344CB8AC3E}">
        <p14:creationId xmlns:p14="http://schemas.microsoft.com/office/powerpoint/2010/main" val="322286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1036</Words>
  <Application>Microsoft Macintosh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Devine</dc:creator>
  <cp:lastModifiedBy>Sean Devine</cp:lastModifiedBy>
  <cp:revision>125</cp:revision>
  <dcterms:created xsi:type="dcterms:W3CDTF">2022-04-13T19:59:07Z</dcterms:created>
  <dcterms:modified xsi:type="dcterms:W3CDTF">2022-06-21T15:33:38Z</dcterms:modified>
</cp:coreProperties>
</file>