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259" r:id="rId2"/>
    <p:sldId id="261" r:id="rId3"/>
    <p:sldId id="265" r:id="rId4"/>
    <p:sldId id="323" r:id="rId5"/>
    <p:sldId id="262" r:id="rId6"/>
    <p:sldId id="263" r:id="rId7"/>
    <p:sldId id="264" r:id="rId8"/>
    <p:sldId id="266" r:id="rId9"/>
    <p:sldId id="267" r:id="rId10"/>
    <p:sldId id="269" r:id="rId11"/>
    <p:sldId id="270" r:id="rId12"/>
    <p:sldId id="272" r:id="rId13"/>
    <p:sldId id="324" r:id="rId14"/>
    <p:sldId id="325" r:id="rId15"/>
    <p:sldId id="326" r:id="rId16"/>
    <p:sldId id="275" r:id="rId17"/>
    <p:sldId id="273" r:id="rId18"/>
    <p:sldId id="274" r:id="rId19"/>
    <p:sldId id="276" r:id="rId20"/>
    <p:sldId id="305" r:id="rId21"/>
    <p:sldId id="306" r:id="rId22"/>
    <p:sldId id="307" r:id="rId23"/>
    <p:sldId id="318" r:id="rId24"/>
    <p:sldId id="319" r:id="rId25"/>
    <p:sldId id="327" r:id="rId26"/>
    <p:sldId id="32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323"/>
            <p14:sldId id="262"/>
            <p14:sldId id="263"/>
            <p14:sldId id="264"/>
            <p14:sldId id="266"/>
            <p14:sldId id="267"/>
            <p14:sldId id="269"/>
            <p14:sldId id="270"/>
            <p14:sldId id="272"/>
            <p14:sldId id="324"/>
            <p14:sldId id="325"/>
            <p14:sldId id="326"/>
            <p14:sldId id="275"/>
            <p14:sldId id="273"/>
            <p14:sldId id="274"/>
            <p14:sldId id="276"/>
          </p14:sldIdLst>
        </p14:section>
        <p14:section name="2" id="{167DAD5F-9DF2-2D4D-88E7-DCAFC874DB57}">
          <p14:sldIdLst>
            <p14:sldId id="305"/>
            <p14:sldId id="306"/>
            <p14:sldId id="307"/>
            <p14:sldId id="318"/>
            <p14:sldId id="319"/>
          </p14:sldIdLst>
        </p14:section>
        <p14:section name="3" id="{2DED6F91-1FAB-A44D-BF4C-244F9967EDF9}">
          <p14:sldIdLst>
            <p14:sldId id="327"/>
            <p14:sldId id="328"/>
          </p14:sldIdLst>
        </p14:section>
      </p14:sectionLst>
    </p:ext>
    <p:ext uri="{EFAFB233-063F-42B5-8137-9DF3F51BA10A}">
      <p15:sldGuideLst xmlns:p15="http://schemas.microsoft.com/office/powerpoint/2012/main">
        <p15:guide id="1" orient="horz" pos="2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94"/>
  </p:normalViewPr>
  <p:slideViewPr>
    <p:cSldViewPr snapToGrid="0" snapToObjects="1" showGuides="1">
      <p:cViewPr varScale="1">
        <p:scale>
          <a:sx n="117" d="100"/>
          <a:sy n="117" d="100"/>
        </p:scale>
        <p:origin x="504" y="168"/>
      </p:cViewPr>
      <p:guideLst>
        <p:guide orient="horz" pos="21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9/16/22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14</a:t>
            </a:fld>
            <a:endParaRPr lang="en-US"/>
          </a:p>
        </p:txBody>
      </p:sp>
    </p:spTree>
    <p:extLst>
      <p:ext uri="{BB962C8B-B14F-4D97-AF65-F5344CB8AC3E}">
        <p14:creationId xmlns:p14="http://schemas.microsoft.com/office/powerpoint/2010/main" val="16809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15</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9/16/22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9/16/22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9/16/22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9/16/22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13.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7.png"/><Relationship Id="rId5" Type="http://schemas.openxmlformats.org/officeDocument/2006/relationships/image" Target="../media/image1.png"/><Relationship Id="rId10" Type="http://schemas.openxmlformats.org/officeDocument/2006/relationships/image" Target="../media/image16.svg"/><Relationship Id="rId4" Type="http://schemas.openxmlformats.org/officeDocument/2006/relationships/image" Target="../media/image4.svg"/><Relationship Id="rId9" Type="http://schemas.openxmlformats.org/officeDocument/2006/relationships/image" Target="../media/image15.png"/><Relationship Id="rId1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34.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14.svg"/><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t>black (stars or moons)</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3" name="Graphic 2">
            <a:extLst>
              <a:ext uri="{FF2B5EF4-FFF2-40B4-BE49-F238E27FC236}">
                <a16:creationId xmlns:a16="http://schemas.microsoft.com/office/drawing/2014/main" id="{FB0C5527-B4EB-BE4B-5E2C-2FE8B9D0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8750" y="2464229"/>
            <a:ext cx="1256830" cy="1828800"/>
          </a:xfrm>
          <a:prstGeom prst="rect">
            <a:avLst/>
          </a:prstGeom>
        </p:spPr>
      </p:pic>
      <p:pic>
        <p:nvPicPr>
          <p:cNvPr id="4" name="Graphic 3">
            <a:extLst>
              <a:ext uri="{FF2B5EF4-FFF2-40B4-BE49-F238E27FC236}">
                <a16:creationId xmlns:a16="http://schemas.microsoft.com/office/drawing/2014/main" id="{169DEC99-19B8-086A-B6BD-A0317158F8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4</a:t>
            </a:r>
            <a:r>
              <a:rPr lang="en-US" sz="2400" dirty="0"/>
              <a:t>, which is smaller than 5, </a:t>
            </a:r>
          </a:p>
          <a:p>
            <a:pPr algn="ctr"/>
            <a:r>
              <a:rPr lang="en-US" sz="2400" dirty="0"/>
              <a:t>so you would </a:t>
            </a:r>
            <a:r>
              <a:rPr lang="en-US" sz="2400" b="1" u="sng" dirty="0"/>
              <a:t>lose</a:t>
            </a:r>
            <a:r>
              <a:rPr lang="en-US" sz="2400" dirty="0"/>
              <a:t> the game. </a:t>
            </a:r>
          </a:p>
        </p:txBody>
      </p:sp>
      <p:pic>
        <p:nvPicPr>
          <p:cNvPr id="3" name="Graphic 2">
            <a:extLst>
              <a:ext uri="{FF2B5EF4-FFF2-40B4-BE49-F238E27FC236}">
                <a16:creationId xmlns:a16="http://schemas.microsoft.com/office/drawing/2014/main" id="{3FA99E57-E0B6-3C1C-CBC1-493230F4A5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10" name="Graphic 9">
            <a:extLst>
              <a:ext uri="{FF2B5EF4-FFF2-40B4-BE49-F238E27FC236}">
                <a16:creationId xmlns:a16="http://schemas.microsoft.com/office/drawing/2014/main" id="{56A37C0A-C5F4-B4F5-192D-F135723523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100702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a:t>
            </a:r>
            <a:r>
              <a:rPr lang="en-US" sz="2400" b="1" u="sng" dirty="0"/>
              <a:t>$6 USD</a:t>
            </a:r>
            <a:r>
              <a:rPr lang="en-US" sz="2400" b="1" dirty="0"/>
              <a:t>. </a:t>
            </a:r>
          </a:p>
          <a:p>
            <a:pPr algn="ctr"/>
            <a:r>
              <a:rPr lang="en-US" sz="2400" dirty="0"/>
              <a:t>The more points you earn, the higher your bonus pay.</a:t>
            </a:r>
          </a:p>
          <a:p>
            <a:pPr algn="ctr"/>
            <a:r>
              <a:rPr lang="en-US" sz="2400" dirty="0"/>
              <a:t>This bonus will be added to your base pay ($1.00). </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pay ($1.00).</a:t>
            </a:r>
          </a:p>
        </p:txBody>
      </p:sp>
    </p:spTree>
    <p:extLst>
      <p:ext uri="{BB962C8B-B14F-4D97-AF65-F5344CB8AC3E}">
        <p14:creationId xmlns:p14="http://schemas.microsoft.com/office/powerpoint/2010/main" val="58647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How you win bonus points will depend on the shape on the card.</a:t>
            </a:r>
          </a:p>
          <a:p>
            <a:pPr algn="ctr"/>
            <a:r>
              <a:rPr lang="en-US" sz="2400" dirty="0"/>
              <a:t>If the cards are </a:t>
            </a:r>
            <a:r>
              <a:rPr lang="en-US" sz="2400" b="1" u="sng" dirty="0"/>
              <a:t>stars (black or </a:t>
            </a:r>
            <a:r>
              <a:rPr lang="en-US" sz="2400" b="1" u="sng" dirty="0">
                <a:solidFill>
                  <a:srgbClr val="FF0000"/>
                </a:solidFill>
              </a:rPr>
              <a:t>red</a:t>
            </a:r>
            <a:r>
              <a:rPr lang="en-US" sz="2400" b="1" u="sng" dirty="0"/>
              <a:t>)</a:t>
            </a:r>
            <a:r>
              <a:rPr lang="en-US" sz="2400" dirty="0"/>
              <a:t>, you will only sometimes win points </a:t>
            </a:r>
          </a:p>
          <a:p>
            <a:pPr algn="ctr"/>
            <a:r>
              <a:rPr lang="en-US" sz="2400" dirty="0"/>
              <a:t>when 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4" y="2798024"/>
            <a:ext cx="1060451"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200329"/>
          </a:xfrm>
          <a:prstGeom prst="rect">
            <a:avLst/>
          </a:prstGeom>
          <a:noFill/>
        </p:spPr>
        <p:txBody>
          <a:bodyPr wrap="square" rtlCol="0">
            <a:spAutoFit/>
          </a:bodyPr>
          <a:lstStyle/>
          <a:p>
            <a:pPr algn="ctr"/>
            <a:r>
              <a:rPr lang="en-US" sz="2400" dirty="0"/>
              <a:t>But, if the cards are </a:t>
            </a:r>
            <a:r>
              <a:rPr lang="en-US" sz="2400" b="1" u="sng" dirty="0"/>
              <a:t>moons (black or </a:t>
            </a:r>
            <a:r>
              <a:rPr lang="en-US" sz="2400" b="1" u="sng" dirty="0">
                <a:solidFill>
                  <a:srgbClr val="FF0000"/>
                </a:solidFill>
              </a:rPr>
              <a:t>red</a:t>
            </a:r>
            <a:r>
              <a:rPr lang="en-US" sz="2400" b="1" u="sng" dirty="0"/>
              <a:t>)</a:t>
            </a:r>
            <a:r>
              <a:rPr lang="en-US" sz="2400" dirty="0"/>
              <a:t>, you will win points </a:t>
            </a:r>
          </a:p>
          <a:p>
            <a:pPr algn="ctr"/>
            <a:r>
              <a:rPr lang="en-US" sz="2400" b="1" u="sng" dirty="0"/>
              <a:t>every time </a:t>
            </a:r>
            <a:r>
              <a:rPr lang="en-US" sz="2400" dirty="0"/>
              <a:t>the card you pick is above 5.</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12" name="Graphic 11">
            <a:extLst>
              <a:ext uri="{FF2B5EF4-FFF2-40B4-BE49-F238E27FC236}">
                <a16:creationId xmlns:a16="http://schemas.microsoft.com/office/drawing/2014/main" id="{83CF1C23-3C9A-C646-6AAD-9FDB22A2C99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4" name="Graphic 13">
            <a:extLst>
              <a:ext uri="{FF2B5EF4-FFF2-40B4-BE49-F238E27FC236}">
                <a16:creationId xmlns:a16="http://schemas.microsoft.com/office/drawing/2014/main" id="{CA1A6FE3-1FFC-3B49-2070-04AED23BA81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5" y="2705977"/>
            <a:ext cx="1060450" cy="1543050"/>
          </a:xfrm>
          <a:prstGeom prst="rect">
            <a:avLst/>
          </a:prstGeom>
        </p:spPr>
      </p:pic>
      <p:pic>
        <p:nvPicPr>
          <p:cNvPr id="15" name="Graphic 14">
            <a:extLst>
              <a:ext uri="{FF2B5EF4-FFF2-40B4-BE49-F238E27FC236}">
                <a16:creationId xmlns:a16="http://schemas.microsoft.com/office/drawing/2014/main" id="{9C193A15-FF48-0A36-0A58-FBD97D10A7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19" name="Graphic 18">
            <a:extLst>
              <a:ext uri="{FF2B5EF4-FFF2-40B4-BE49-F238E27FC236}">
                <a16:creationId xmlns:a16="http://schemas.microsoft.com/office/drawing/2014/main" id="{3D6E3302-FFF5-BAAB-DC6C-D88419D2C7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13124" y="2705977"/>
            <a:ext cx="1060450" cy="1543050"/>
          </a:xfrm>
          <a:prstGeom prst="rect">
            <a:avLst/>
          </a:prstGeom>
        </p:spPr>
      </p:pic>
    </p:spTree>
    <p:extLst>
      <p:ext uri="{BB962C8B-B14F-4D97-AF65-F5344CB8AC3E}">
        <p14:creationId xmlns:p14="http://schemas.microsoft.com/office/powerpoint/2010/main" val="124346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You also will be sometimes shown bolt cards. With bolt cards, you will</a:t>
            </a:r>
          </a:p>
          <a:p>
            <a:pPr algn="ctr"/>
            <a:r>
              <a:rPr lang="en-US" sz="2400" b="1" u="sng" dirty="0"/>
              <a:t>always win </a:t>
            </a:r>
            <a:r>
              <a:rPr lang="en-US" sz="2400" dirty="0"/>
              <a:t>regardless of what card you pick. This is true for both black</a:t>
            </a:r>
          </a:p>
          <a:p>
            <a:pPr algn="ctr"/>
            <a:r>
              <a:rPr lang="en-US" sz="2400" dirty="0"/>
              <a:t>And </a:t>
            </a:r>
            <a:r>
              <a:rPr lang="en-US" sz="2400" dirty="0">
                <a:solidFill>
                  <a:srgbClr val="FF0000"/>
                </a:solidFill>
              </a:rPr>
              <a:t>red </a:t>
            </a:r>
            <a:r>
              <a:rPr lang="en-US" sz="2400" dirty="0"/>
              <a:t>bolt cards.</a:t>
            </a:r>
          </a:p>
          <a:p>
            <a:pPr algn="ctr"/>
            <a:endParaRPr lang="en-US" sz="2400" dirty="0"/>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black, moons and stars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785652"/>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every time the card is greater than 5;</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sometimes when the card is greater than 5; </a:t>
            </a:r>
          </a:p>
          <a:p>
            <a:pPr marL="342900" indent="-342900">
              <a:buFont typeface="Arial" panose="020B0604020202020204" pitchFamily="34" charset="0"/>
              <a:buChar char="•"/>
            </a:pPr>
            <a:r>
              <a:rPr lang="en-US" sz="2400" dirty="0"/>
              <a:t>When the cards are </a:t>
            </a:r>
            <a:r>
              <a:rPr lang="en-US" sz="2400" b="1" dirty="0"/>
              <a:t>bolts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3416320"/>
          </a:xfrm>
          <a:prstGeom prst="rect">
            <a:avLst/>
          </a:prstGeom>
          <a:noFill/>
        </p:spPr>
        <p:txBody>
          <a:bodyPr wrap="square" rtlCol="0">
            <a:spAutoFit/>
          </a:bodyPr>
          <a:lstStyle/>
          <a:p>
            <a:pPr algn="ctr"/>
            <a:r>
              <a:rPr lang="en-US" sz="2400" dirty="0"/>
              <a:t>Today we will ask you to play a game. 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08126"/>
            <a:ext cx="11992304" cy="2677656"/>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 </a:t>
            </a:r>
            <a:r>
              <a:rPr lang="en-US" sz="2400" b="1" dirty="0">
                <a:solidFill>
                  <a:schemeClr val="tx1">
                    <a:lumMod val="95000"/>
                    <a:lumOff val="5000"/>
                  </a:schemeClr>
                </a:solidFill>
              </a:rPr>
              <a:t>stars</a:t>
            </a:r>
            <a:r>
              <a:rPr lang="en-US" sz="2400" dirty="0">
                <a:solidFill>
                  <a:schemeClr val="tx1">
                    <a:lumMod val="95000"/>
                    <a:lumOff val="5000"/>
                  </a:schemeClr>
                </a:solidFill>
              </a:rPr>
              <a:t> or </a:t>
            </a:r>
            <a:r>
              <a:rPr lang="en-US" sz="2400" b="1" dirty="0">
                <a:solidFill>
                  <a:schemeClr val="tx1">
                    <a:lumMod val="95000"/>
                    <a:lumOff val="5000"/>
                  </a:schemeClr>
                </a:solidFill>
              </a:rPr>
              <a:t>moons</a:t>
            </a:r>
            <a:r>
              <a:rPr lang="en-US" sz="2400" dirty="0"/>
              <a:t>.</a:t>
            </a:r>
          </a:p>
          <a:p>
            <a:pPr algn="ctr"/>
            <a:endParaRPr lang="en-US" sz="2400" dirty="0"/>
          </a:p>
          <a:p>
            <a:pPr algn="ctr"/>
            <a:r>
              <a:rPr lang="en-US" sz="2400" dirty="0"/>
              <a:t>We will ask you to pick between decks.  Please select the deck you</a:t>
            </a:r>
          </a:p>
          <a:p>
            <a:pPr algn="ctr"/>
            <a:r>
              <a:rPr lang="en-US" sz="2400" dirty="0"/>
              <a:t>would rather play with.</a:t>
            </a:r>
          </a:p>
          <a:p>
            <a:pPr algn="ctr"/>
            <a:endParaRPr lang="en-US" sz="2400" dirty="0"/>
          </a:p>
          <a:p>
            <a:pPr algn="ctr"/>
            <a:r>
              <a:rPr lang="en-US" sz="2400" dirty="0"/>
              <a:t>For example, below we show you a choice between the red stars and the black moons.</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stars deck</a:t>
            </a:r>
            <a:r>
              <a:rPr lang="en-US" sz="2400" dirty="0"/>
              <a:t>, press the key under the red stars deck.</a:t>
            </a:r>
          </a:p>
          <a:p>
            <a:pPr algn="ctr"/>
            <a:r>
              <a:rPr lang="en-US" sz="2400" dirty="0"/>
              <a:t>To choose the </a:t>
            </a:r>
            <a:r>
              <a:rPr lang="en-US" sz="2400" b="1" dirty="0"/>
              <a:t>black moon deck</a:t>
            </a:r>
            <a:r>
              <a:rPr lang="en-US" sz="2400" dirty="0"/>
              <a:t>, press the key under the black moon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4524315"/>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every time the card is greater than 5;</a:t>
            </a:r>
          </a:p>
          <a:p>
            <a:pPr marL="342900" indent="-342900">
              <a:buFont typeface="Arial" panose="020B0604020202020204" pitchFamily="34" charset="0"/>
              <a:buChar char="•"/>
            </a:pPr>
            <a:r>
              <a:rPr lang="en-US" sz="2400"/>
              <a:t>When the cards are </a:t>
            </a:r>
            <a:r>
              <a:rPr lang="en-US" sz="2400" b="1">
                <a:solidFill>
                  <a:schemeClr val="tx1">
                    <a:lumMod val="95000"/>
                    <a:lumOff val="5000"/>
                  </a:schemeClr>
                </a:solidFill>
              </a:rPr>
              <a:t>stars</a:t>
            </a:r>
            <a:r>
              <a:rPr lang="en-US" sz="2400"/>
              <a:t>, you win points sometimes when the card is greater than 5; </a:t>
            </a:r>
          </a:p>
          <a:p>
            <a:pPr marL="342900" indent="-342900">
              <a:buFont typeface="Arial" panose="020B0604020202020204" pitchFamily="34" charset="0"/>
              <a:buChar char="•"/>
            </a:pPr>
            <a:r>
              <a:rPr lang="en-US" sz="2400"/>
              <a:t>When </a:t>
            </a:r>
            <a:r>
              <a:rPr lang="en-US" sz="2400" dirty="0"/>
              <a:t>the cards are </a:t>
            </a:r>
            <a:r>
              <a:rPr lang="en-US" sz="2400" b="1" dirty="0">
                <a:solidFill>
                  <a:schemeClr val="tx1">
                    <a:lumMod val="95000"/>
                    <a:lumOff val="5000"/>
                  </a:schemeClr>
                </a:solidFill>
              </a:rPr>
              <a:t>bolts</a:t>
            </a:r>
            <a:r>
              <a:rPr lang="en-US" sz="2400" dirty="0"/>
              <a:t>, you always win;</a:t>
            </a:r>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a:t>
            </a:r>
            <a:r>
              <a:rPr lang="en-US" sz="2400"/>
              <a:t>the task, </a:t>
            </a:r>
            <a:r>
              <a:rPr lang="en-US" sz="2400" dirty="0"/>
              <a:t>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Great job! We just have a few more questions for you.</a:t>
            </a:r>
          </a:p>
          <a:p>
            <a:pPr algn="ctr"/>
            <a:endParaRPr lang="en-US" sz="2400" dirty="0"/>
          </a:p>
          <a:p>
            <a:pPr algn="ctr"/>
            <a:r>
              <a:rPr lang="en-US" sz="2400" dirty="0"/>
              <a:t>You will now play the same game again, but after each round you will be asked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241499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Decks of cards can also either have stars or moons. </a:t>
            </a:r>
          </a:p>
          <a:p>
            <a:pPr algn="ctr"/>
            <a:endParaRPr lang="en-US" sz="2400" dirty="0"/>
          </a:p>
          <a:p>
            <a:pPr algn="ctr"/>
            <a:r>
              <a:rPr lang="en-US" sz="2400" dirty="0"/>
              <a:t>The color and shape on the decks tell you important information.</a:t>
            </a:r>
          </a:p>
          <a:p>
            <a:pPr algn="ctr"/>
            <a:endParaRPr lang="en-US" sz="2400" dirty="0"/>
          </a:p>
        </p:txBody>
      </p:sp>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7136" y="2731770"/>
            <a:ext cx="1501195" cy="2184374"/>
          </a:xfrm>
          <a:prstGeom prst="rect">
            <a:avLst/>
          </a:prstGeom>
        </p:spPr>
      </p:pic>
      <p:pic>
        <p:nvPicPr>
          <p:cNvPr id="4" name="Graphic 3">
            <a:extLst>
              <a:ext uri="{FF2B5EF4-FFF2-40B4-BE49-F238E27FC236}">
                <a16:creationId xmlns:a16="http://schemas.microsoft.com/office/drawing/2014/main" id="{A8C25DCE-D84C-9EF1-F1DC-6F9747C295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3670" y="2731770"/>
            <a:ext cx="1501195" cy="2184374"/>
          </a:xfrm>
          <a:prstGeom prst="rect">
            <a:avLst/>
          </a:prstGeom>
        </p:spPr>
      </p:pic>
    </p:spTree>
    <p:extLst>
      <p:ext uri="{BB962C8B-B14F-4D97-AF65-F5344CB8AC3E}">
        <p14:creationId xmlns:p14="http://schemas.microsoft.com/office/powerpoint/2010/main" val="16824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We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moon</a:t>
            </a:r>
            <a:r>
              <a:rPr lang="en-US" sz="2400" dirty="0"/>
              <a:t> 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3627" y="3110856"/>
            <a:ext cx="1472974" cy="214331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3149151"/>
            <a:ext cx="1472974" cy="2143310"/>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23581"/>
            <a:ext cx="11992304" cy="461665"/>
          </a:xfrm>
          <a:prstGeom prst="rect">
            <a:avLst/>
          </a:prstGeom>
          <a:noFill/>
        </p:spPr>
        <p:txBody>
          <a:bodyPr wrap="square" rtlCol="0">
            <a:spAutoFit/>
          </a:bodyPr>
          <a:lstStyle/>
          <a:p>
            <a:pPr algn="ctr"/>
            <a:r>
              <a:rPr lang="en-US" sz="2400" dirty="0"/>
              <a:t>And here are two cards randomly chosen from the </a:t>
            </a:r>
            <a:r>
              <a:rPr lang="en-US" sz="2400" b="1" u="sng" dirty="0">
                <a:solidFill>
                  <a:srgbClr val="FF0000"/>
                </a:solidFill>
              </a:rPr>
              <a:t>red star</a:t>
            </a:r>
            <a:r>
              <a:rPr lang="en-US" sz="2400" dirty="0"/>
              <a:t> deck.</a:t>
            </a:r>
          </a:p>
        </p:txBody>
      </p:sp>
      <p:pic>
        <p:nvPicPr>
          <p:cNvPr id="4" name="Graphic 3">
            <a:extLst>
              <a:ext uri="{FF2B5EF4-FFF2-40B4-BE49-F238E27FC236}">
                <a16:creationId xmlns:a16="http://schemas.microsoft.com/office/drawing/2014/main" id="{9C10224B-0BCB-539A-BB42-69B3FB95C1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86030" y="3076689"/>
            <a:ext cx="1479550" cy="2152878"/>
          </a:xfrm>
          <a:prstGeom prst="rect">
            <a:avLst/>
          </a:prstGeom>
        </p:spPr>
      </p:pic>
      <p:pic>
        <p:nvPicPr>
          <p:cNvPr id="6" name="Graphic 5">
            <a:extLst>
              <a:ext uri="{FF2B5EF4-FFF2-40B4-BE49-F238E27FC236}">
                <a16:creationId xmlns:a16="http://schemas.microsoft.com/office/drawing/2014/main" id="{3A2D876D-6529-6695-B1AC-970795F060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076689"/>
            <a:ext cx="1479550" cy="2152878"/>
          </a:xfrm>
          <a:prstGeom prst="rect">
            <a:avLst/>
          </a:prstGeom>
        </p:spPr>
      </p:pic>
    </p:spTree>
    <p:extLst>
      <p:ext uri="{BB962C8B-B14F-4D97-AF65-F5344CB8AC3E}">
        <p14:creationId xmlns:p14="http://schemas.microsoft.com/office/powerpoint/2010/main" val="115323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solidFill>
                  <a:srgbClr val="FF0000"/>
                </a:solidFill>
              </a:rPr>
              <a:t>red (stars or moons)</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5661" y="2763735"/>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6</a:t>
            </a:r>
            <a:r>
              <a:rPr lang="en-US" sz="2400" dirty="0"/>
              <a:t>, which is bigger than 5, and so </a:t>
            </a:r>
          </a:p>
          <a:p>
            <a:pPr algn="ctr"/>
            <a:r>
              <a:rPr lang="en-US" sz="2400" dirty="0"/>
              <a:t>you would </a:t>
            </a:r>
            <a:r>
              <a:rPr lang="en-US" sz="2400" b="1" dirty="0"/>
              <a:t>win</a:t>
            </a:r>
            <a:r>
              <a:rPr lang="en-US" sz="2400" dirty="0"/>
              <a:t> the game.</a:t>
            </a:r>
          </a:p>
        </p:txBody>
      </p:sp>
      <p:pic>
        <p:nvPicPr>
          <p:cNvPr id="3" name="Graphic 2">
            <a:extLst>
              <a:ext uri="{FF2B5EF4-FFF2-40B4-BE49-F238E27FC236}">
                <a16:creationId xmlns:a16="http://schemas.microsoft.com/office/drawing/2014/main" id="{27027205-7D74-CD0F-FBA8-DFFEF864F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10" name="Graphic 9">
            <a:extLst>
              <a:ext uri="{FF2B5EF4-FFF2-40B4-BE49-F238E27FC236}">
                <a16:creationId xmlns:a16="http://schemas.microsoft.com/office/drawing/2014/main" id="{A0073872-B2A3-DE14-72D7-2F1A5633EF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3298126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TotalTime>
  <Words>1473</Words>
  <Application>Microsoft Macintosh PowerPoint</Application>
  <PresentationFormat>Widescreen</PresentationFormat>
  <Paragraphs>147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216</cp:revision>
  <dcterms:created xsi:type="dcterms:W3CDTF">2022-04-13T19:59:07Z</dcterms:created>
  <dcterms:modified xsi:type="dcterms:W3CDTF">2022-09-16T13:56:28Z</dcterms:modified>
</cp:coreProperties>
</file>