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259" r:id="rId2"/>
    <p:sldId id="261" r:id="rId3"/>
    <p:sldId id="265" r:id="rId4"/>
    <p:sldId id="323" r:id="rId5"/>
    <p:sldId id="262" r:id="rId6"/>
    <p:sldId id="263" r:id="rId7"/>
    <p:sldId id="264" r:id="rId8"/>
    <p:sldId id="266" r:id="rId9"/>
    <p:sldId id="267" r:id="rId10"/>
    <p:sldId id="269" r:id="rId11"/>
    <p:sldId id="270" r:id="rId12"/>
    <p:sldId id="272" r:id="rId13"/>
    <p:sldId id="324" r:id="rId14"/>
    <p:sldId id="325" r:id="rId15"/>
    <p:sldId id="326" r:id="rId16"/>
    <p:sldId id="275" r:id="rId17"/>
    <p:sldId id="273" r:id="rId18"/>
    <p:sldId id="274" r:id="rId19"/>
    <p:sldId id="276" r:id="rId20"/>
    <p:sldId id="305" r:id="rId21"/>
    <p:sldId id="306" r:id="rId22"/>
    <p:sldId id="307" r:id="rId23"/>
    <p:sldId id="318" r:id="rId24"/>
    <p:sldId id="319" r:id="rId25"/>
    <p:sldId id="327" r:id="rId26"/>
    <p:sldId id="32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165E479-3163-A647-A904-5CF9F308B470}">
          <p14:sldIdLst>
            <p14:sldId id="259"/>
            <p14:sldId id="261"/>
            <p14:sldId id="265"/>
            <p14:sldId id="323"/>
            <p14:sldId id="262"/>
            <p14:sldId id="263"/>
            <p14:sldId id="264"/>
            <p14:sldId id="266"/>
            <p14:sldId id="267"/>
            <p14:sldId id="269"/>
            <p14:sldId id="270"/>
            <p14:sldId id="272"/>
            <p14:sldId id="324"/>
            <p14:sldId id="325"/>
            <p14:sldId id="326"/>
            <p14:sldId id="275"/>
            <p14:sldId id="273"/>
            <p14:sldId id="274"/>
            <p14:sldId id="276"/>
          </p14:sldIdLst>
        </p14:section>
        <p14:section name="2" id="{167DAD5F-9DF2-2D4D-88E7-DCAFC874DB57}">
          <p14:sldIdLst>
            <p14:sldId id="305"/>
            <p14:sldId id="306"/>
            <p14:sldId id="307"/>
            <p14:sldId id="318"/>
            <p14:sldId id="319"/>
          </p14:sldIdLst>
        </p14:section>
        <p14:section name="3" id="{2DED6F91-1FAB-A44D-BF4C-244F9967EDF9}">
          <p14:sldIdLst>
            <p14:sldId id="327"/>
            <p14:sldId id="328"/>
          </p14:sldIdLst>
        </p14:section>
      </p14:sectionLst>
    </p:ext>
    <p:ext uri="{EFAFB233-063F-42B5-8137-9DF3F51BA10A}">
      <p15:sldGuideLst xmlns:p15="http://schemas.microsoft.com/office/powerpoint/2012/main">
        <p15:guide id="1" orient="horz" pos="2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94"/>
  </p:normalViewPr>
  <p:slideViewPr>
    <p:cSldViewPr snapToGrid="0" snapToObjects="1" showGuides="1">
      <p:cViewPr varScale="1">
        <p:scale>
          <a:sx n="117" d="100"/>
          <a:sy n="117" d="100"/>
        </p:scale>
        <p:origin x="504" y="168"/>
      </p:cViewPr>
      <p:guideLst>
        <p:guide orient="horz" pos="215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1F608-826A-A341-B025-D4E3FB4DCD56}" type="datetimeFigureOut">
              <a:rPr lang="en-US" smtClean="0"/>
              <a:t>9/16/22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4344B-4342-A345-A965-2EB1247D37FD}" type="slidenum">
              <a:rPr lang="en-US" smtClean="0"/>
              <a:t>‹#›</a:t>
            </a:fld>
            <a:endParaRPr lang="en-US"/>
          </a:p>
        </p:txBody>
      </p:sp>
    </p:spTree>
    <p:extLst>
      <p:ext uri="{BB962C8B-B14F-4D97-AF65-F5344CB8AC3E}">
        <p14:creationId xmlns:p14="http://schemas.microsoft.com/office/powerpoint/2010/main" val="334975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13</a:t>
            </a:fld>
            <a:endParaRPr lang="en-US"/>
          </a:p>
        </p:txBody>
      </p:sp>
    </p:spTree>
    <p:extLst>
      <p:ext uri="{BB962C8B-B14F-4D97-AF65-F5344CB8AC3E}">
        <p14:creationId xmlns:p14="http://schemas.microsoft.com/office/powerpoint/2010/main" val="313296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14</a:t>
            </a:fld>
            <a:endParaRPr lang="en-US"/>
          </a:p>
        </p:txBody>
      </p:sp>
    </p:spTree>
    <p:extLst>
      <p:ext uri="{BB962C8B-B14F-4D97-AF65-F5344CB8AC3E}">
        <p14:creationId xmlns:p14="http://schemas.microsoft.com/office/powerpoint/2010/main" val="168090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15</a:t>
            </a:fld>
            <a:endParaRPr lang="en-US"/>
          </a:p>
        </p:txBody>
      </p:sp>
    </p:spTree>
    <p:extLst>
      <p:ext uri="{BB962C8B-B14F-4D97-AF65-F5344CB8AC3E}">
        <p14:creationId xmlns:p14="http://schemas.microsoft.com/office/powerpoint/2010/main" val="34316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255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72652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705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0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4477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5812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9/16/22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205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9/16/22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67170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9/16/22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3500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4802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6578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9/16/22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306065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15.png"/><Relationship Id="rId5" Type="http://schemas.openxmlformats.org/officeDocument/2006/relationships/image" Target="../media/image1.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 Id="rId14" Type="http://schemas.openxmlformats.org/officeDocument/2006/relationships/image" Target="../media/image20.svg"/></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6.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7.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sv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svg"/><Relationship Id="rId3" Type="http://schemas.openxmlformats.org/officeDocument/2006/relationships/image" Target="../media/image2.svg"/><Relationship Id="rId7" Type="http://schemas.openxmlformats.org/officeDocument/2006/relationships/image" Target="../media/image34.sv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26.svg"/><Relationship Id="rId5" Type="http://schemas.openxmlformats.org/officeDocument/2006/relationships/image" Target="../media/image32.svg"/><Relationship Id="rId10"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2.svg"/><Relationship Id="rId10"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Welcome to this study!</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spTree>
    <p:extLst>
      <p:ext uri="{BB962C8B-B14F-4D97-AF65-F5344CB8AC3E}">
        <p14:creationId xmlns:p14="http://schemas.microsoft.com/office/powerpoint/2010/main" val="1499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6642"/>
            <a:ext cx="11992304" cy="2308324"/>
          </a:xfrm>
          <a:prstGeom prst="rect">
            <a:avLst/>
          </a:prstGeom>
          <a:noFill/>
        </p:spPr>
        <p:txBody>
          <a:bodyPr wrap="square" rtlCol="0">
            <a:spAutoFit/>
          </a:bodyPr>
          <a:lstStyle/>
          <a:p>
            <a:pPr algn="ctr"/>
            <a:r>
              <a:rPr lang="en-US" sz="2400" dirty="0"/>
              <a:t>When the cards are </a:t>
            </a:r>
            <a:r>
              <a:rPr lang="en-US" sz="2400" b="1" dirty="0">
                <a:solidFill>
                  <a:srgbClr val="FF0000"/>
                </a:solidFill>
              </a:rPr>
              <a:t>red (stars or moons)</a:t>
            </a:r>
            <a:r>
              <a:rPr lang="en-US" sz="2400" dirty="0"/>
              <a:t>,</a:t>
            </a:r>
            <a:r>
              <a:rPr lang="en-US" sz="2400" dirty="0">
                <a:solidFill>
                  <a:srgbClr val="FF0000"/>
                </a:solidFill>
              </a:rPr>
              <a:t> </a:t>
            </a:r>
            <a:r>
              <a:rPr lang="en-US" sz="2400" dirty="0"/>
              <a:t>you will </a:t>
            </a:r>
            <a:r>
              <a:rPr lang="en-US" sz="2400" b="1" u="sng" dirty="0"/>
              <a:t>not</a:t>
            </a:r>
            <a:r>
              <a:rPr lang="en-US" sz="2400" dirty="0"/>
              <a:t> be able to choose which card to flip. </a:t>
            </a:r>
          </a:p>
          <a:p>
            <a:pPr algn="ctr"/>
            <a:r>
              <a:rPr lang="en-US" sz="2400" dirty="0"/>
              <a:t>Instead, a key will appear below one of the cards.</a:t>
            </a:r>
          </a:p>
          <a:p>
            <a:pPr algn="ctr"/>
            <a:r>
              <a:rPr lang="en-US" sz="2400" dirty="0"/>
              <a:t>You will have to press that key to flip the card it is under. </a:t>
            </a:r>
          </a:p>
          <a:p>
            <a:pPr algn="ctr"/>
            <a:r>
              <a:rPr lang="en-US" sz="2400" dirty="0"/>
              <a:t>You will not be able to flip the other card. </a:t>
            </a:r>
          </a:p>
          <a:p>
            <a:pPr algn="ctr"/>
            <a:endParaRPr lang="en-US" sz="2400" dirty="0"/>
          </a:p>
          <a:p>
            <a:pPr algn="ctr"/>
            <a:r>
              <a:rPr lang="en-US" sz="2400" dirty="0"/>
              <a:t>For example, here, you would have to press the </a:t>
            </a:r>
            <a:r>
              <a:rPr lang="en-US" sz="2400" b="1" dirty="0"/>
              <a:t>Z</a:t>
            </a:r>
            <a:r>
              <a:rPr lang="en-US" sz="2400" dirty="0"/>
              <a:t> key. </a:t>
            </a:r>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236" y="4588343"/>
            <a:ext cx="495300" cy="508000"/>
          </a:xfrm>
          <a:prstGeom prst="rect">
            <a:avLst/>
          </a:prstGeom>
        </p:spPr>
      </p:pic>
      <p:pic>
        <p:nvPicPr>
          <p:cNvPr id="2" name="Graphic 1">
            <a:extLst>
              <a:ext uri="{FF2B5EF4-FFF2-40B4-BE49-F238E27FC236}">
                <a16:creationId xmlns:a16="http://schemas.microsoft.com/office/drawing/2014/main" id="{B0A28376-22E7-7AE1-99B4-600142BBAC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95661" y="2763735"/>
            <a:ext cx="1060450" cy="1543050"/>
          </a:xfrm>
          <a:prstGeom prst="rect">
            <a:avLst/>
          </a:prstGeom>
        </p:spPr>
      </p:pic>
      <p:pic>
        <p:nvPicPr>
          <p:cNvPr id="6" name="Graphic 5">
            <a:extLst>
              <a:ext uri="{FF2B5EF4-FFF2-40B4-BE49-F238E27FC236}">
                <a16:creationId xmlns:a16="http://schemas.microsoft.com/office/drawing/2014/main" id="{D64F3C0F-2451-92E8-AD42-5A88226226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56911" y="2763735"/>
            <a:ext cx="1060450" cy="1543050"/>
          </a:xfrm>
          <a:prstGeom prst="rect">
            <a:avLst/>
          </a:prstGeom>
        </p:spPr>
      </p:pic>
    </p:spTree>
    <p:extLst>
      <p:ext uri="{BB962C8B-B14F-4D97-AF65-F5344CB8AC3E}">
        <p14:creationId xmlns:p14="http://schemas.microsoft.com/office/powerpoint/2010/main" val="307344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225973"/>
            <a:ext cx="11992304" cy="1938992"/>
          </a:xfrm>
          <a:prstGeom prst="rect">
            <a:avLst/>
          </a:prstGeom>
          <a:noFill/>
        </p:spPr>
        <p:txBody>
          <a:bodyPr wrap="square" rtlCol="0">
            <a:spAutoFit/>
          </a:bodyPr>
          <a:lstStyle/>
          <a:p>
            <a:pPr algn="ctr"/>
            <a:r>
              <a:rPr lang="en-US" sz="2400" dirty="0"/>
              <a:t>After pressing the specified key, the rules are the same: the card will flip and if it is larger than 5, you will win.</a:t>
            </a:r>
          </a:p>
          <a:p>
            <a:pPr algn="ctr"/>
            <a:endParaRPr lang="en-US" sz="2400" dirty="0"/>
          </a:p>
          <a:p>
            <a:pPr algn="ctr"/>
            <a:r>
              <a:rPr lang="en-US" sz="2400" dirty="0"/>
              <a:t>For example, here, the flipped card is a </a:t>
            </a:r>
            <a:r>
              <a:rPr lang="en-US" sz="2400" b="1" dirty="0"/>
              <a:t>6</a:t>
            </a:r>
            <a:r>
              <a:rPr lang="en-US" sz="2400" dirty="0"/>
              <a:t>, which is larger than 5, </a:t>
            </a:r>
          </a:p>
          <a:p>
            <a:pPr algn="ctr"/>
            <a:r>
              <a:rPr lang="en-US" sz="2400" dirty="0"/>
              <a:t>so you would </a:t>
            </a:r>
            <a:r>
              <a:rPr lang="en-US" sz="2400" b="1" u="sng" dirty="0"/>
              <a:t>win</a:t>
            </a:r>
            <a:r>
              <a:rPr lang="en-US" sz="2400" dirty="0"/>
              <a:t> the game. </a:t>
            </a:r>
          </a:p>
        </p:txBody>
      </p:sp>
      <p:pic>
        <p:nvPicPr>
          <p:cNvPr id="2" name="Graphic 1">
            <a:extLst>
              <a:ext uri="{FF2B5EF4-FFF2-40B4-BE49-F238E27FC236}">
                <a16:creationId xmlns:a16="http://schemas.microsoft.com/office/drawing/2014/main" id="{00A249DF-EE5D-BEF1-FAA5-5BD6B07202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2719941"/>
            <a:ext cx="1379220" cy="2006889"/>
          </a:xfrm>
          <a:prstGeom prst="rect">
            <a:avLst/>
          </a:prstGeom>
        </p:spPr>
      </p:pic>
      <p:pic>
        <p:nvPicPr>
          <p:cNvPr id="4" name="Graphic 3">
            <a:extLst>
              <a:ext uri="{FF2B5EF4-FFF2-40B4-BE49-F238E27FC236}">
                <a16:creationId xmlns:a16="http://schemas.microsoft.com/office/drawing/2014/main" id="{DE5EFBCD-42C9-67B5-3573-1D75C14CB1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7381" y="2719941"/>
            <a:ext cx="1379220" cy="2006889"/>
          </a:xfrm>
          <a:prstGeom prst="rect">
            <a:avLst/>
          </a:prstGeom>
        </p:spPr>
      </p:pic>
    </p:spTree>
    <p:extLst>
      <p:ext uri="{BB962C8B-B14F-4D97-AF65-F5344CB8AC3E}">
        <p14:creationId xmlns:p14="http://schemas.microsoft.com/office/powerpoint/2010/main" val="100702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If you win the game, you will win some points.</a:t>
            </a:r>
          </a:p>
          <a:p>
            <a:pPr algn="ctr"/>
            <a:r>
              <a:rPr lang="en-US" sz="2400" dirty="0"/>
              <a:t>Points will be converted to a cash bonus of </a:t>
            </a:r>
            <a:r>
              <a:rPr lang="en-US" sz="2400" b="1" u="sng" dirty="0"/>
              <a:t>$6 USD</a:t>
            </a:r>
            <a:r>
              <a:rPr lang="en-US" sz="2400" b="1" dirty="0"/>
              <a:t>. </a:t>
            </a:r>
          </a:p>
          <a:p>
            <a:pPr algn="ctr"/>
            <a:r>
              <a:rPr lang="en-US" sz="2400" dirty="0"/>
              <a:t>The more points you earn, the higher your bonus pay.</a:t>
            </a:r>
          </a:p>
          <a:p>
            <a:pPr algn="ctr"/>
            <a:r>
              <a:rPr lang="en-US" sz="2400" dirty="0"/>
              <a:t>This bonus will be added to your base pay ($1.00). </a:t>
            </a:r>
          </a:p>
          <a:p>
            <a:pPr algn="ctr"/>
            <a:endParaRPr lang="en-US" sz="2400" dirty="0"/>
          </a:p>
          <a:p>
            <a:pPr algn="ctr"/>
            <a:r>
              <a:rPr lang="en-US" sz="2400" dirty="0"/>
              <a:t>If you lose, you will </a:t>
            </a:r>
            <a:r>
              <a:rPr lang="en-US" sz="2400" b="1" i="1" dirty="0"/>
              <a:t>not</a:t>
            </a:r>
            <a:r>
              <a:rPr lang="en-US" sz="2400" i="1" dirty="0"/>
              <a:t> </a:t>
            </a:r>
            <a:r>
              <a:rPr lang="en-US" sz="2400" dirty="0"/>
              <a:t>get any bonus pay, </a:t>
            </a:r>
          </a:p>
          <a:p>
            <a:pPr algn="ctr"/>
            <a:r>
              <a:rPr lang="en-US" sz="2400" dirty="0"/>
              <a:t>but you will still receive your pay ($1.00).</a:t>
            </a:r>
          </a:p>
        </p:txBody>
      </p:sp>
    </p:spTree>
    <p:extLst>
      <p:ext uri="{BB962C8B-B14F-4D97-AF65-F5344CB8AC3E}">
        <p14:creationId xmlns:p14="http://schemas.microsoft.com/office/powerpoint/2010/main" val="58647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How you win bonus points will depend on the shape on the card.</a:t>
            </a:r>
          </a:p>
          <a:p>
            <a:pPr algn="ctr"/>
            <a:r>
              <a:rPr lang="en-US" sz="2400" dirty="0"/>
              <a:t>If the cards are </a:t>
            </a:r>
            <a:r>
              <a:rPr lang="en-US" sz="2400" b="1" u="sng" dirty="0"/>
              <a:t>stars (black or </a:t>
            </a:r>
            <a:r>
              <a:rPr lang="en-US" sz="2400" b="1" u="sng" dirty="0">
                <a:solidFill>
                  <a:srgbClr val="FF0000"/>
                </a:solidFill>
              </a:rPr>
              <a:t>red</a:t>
            </a:r>
            <a:r>
              <a:rPr lang="en-US" sz="2400" b="1" u="sng" dirty="0"/>
              <a:t>)</a:t>
            </a:r>
            <a:r>
              <a:rPr lang="en-US" sz="2400" dirty="0"/>
              <a:t>, you will win points </a:t>
            </a:r>
          </a:p>
          <a:p>
            <a:pPr algn="ctr"/>
            <a:r>
              <a:rPr lang="en-US" sz="2400" b="1" u="sng" dirty="0"/>
              <a:t>every time </a:t>
            </a:r>
            <a:r>
              <a:rPr lang="en-US" sz="2400" dirty="0"/>
              <a:t>the card you pick is above 5. </a:t>
            </a:r>
          </a:p>
          <a:p>
            <a:pPr algn="ctr"/>
            <a:endParaRPr lang="en-US" sz="2400" dirty="0"/>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02740" y="2798024"/>
            <a:ext cx="1060450" cy="154305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4" y="2798024"/>
            <a:ext cx="1060451"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49272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200329"/>
          </a:xfrm>
          <a:prstGeom prst="rect">
            <a:avLst/>
          </a:prstGeom>
          <a:noFill/>
        </p:spPr>
        <p:txBody>
          <a:bodyPr wrap="square" rtlCol="0">
            <a:spAutoFit/>
          </a:bodyPr>
          <a:lstStyle/>
          <a:p>
            <a:pPr algn="ctr"/>
            <a:r>
              <a:rPr lang="en-US" sz="2400" dirty="0"/>
              <a:t>But, if the cards are </a:t>
            </a:r>
            <a:r>
              <a:rPr lang="en-US" sz="2400" b="1" u="sng" dirty="0"/>
              <a:t>moons (black or </a:t>
            </a:r>
            <a:r>
              <a:rPr lang="en-US" sz="2400" b="1" u="sng" dirty="0">
                <a:solidFill>
                  <a:srgbClr val="FF0000"/>
                </a:solidFill>
              </a:rPr>
              <a:t>red</a:t>
            </a:r>
            <a:r>
              <a:rPr lang="en-US" sz="2400" b="1" u="sng" dirty="0"/>
              <a:t>)</a:t>
            </a:r>
            <a:r>
              <a:rPr lang="en-US" sz="2400" dirty="0"/>
              <a:t>, you will only sometimes win points </a:t>
            </a:r>
          </a:p>
          <a:p>
            <a:pPr algn="ctr"/>
            <a:r>
              <a:rPr lang="en-US" sz="2400" dirty="0"/>
              <a:t>when the card you pick is above 5. </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12" name="Graphic 11">
            <a:extLst>
              <a:ext uri="{FF2B5EF4-FFF2-40B4-BE49-F238E27FC236}">
                <a16:creationId xmlns:a16="http://schemas.microsoft.com/office/drawing/2014/main" id="{83CF1C23-3C9A-C646-6AAD-9FDB22A2C99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4" name="Graphic 13">
            <a:extLst>
              <a:ext uri="{FF2B5EF4-FFF2-40B4-BE49-F238E27FC236}">
                <a16:creationId xmlns:a16="http://schemas.microsoft.com/office/drawing/2014/main" id="{CA1A6FE3-1FFC-3B49-2070-04AED23BA81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5" y="2705977"/>
            <a:ext cx="1060450" cy="1543050"/>
          </a:xfrm>
          <a:prstGeom prst="rect">
            <a:avLst/>
          </a:prstGeom>
        </p:spPr>
      </p:pic>
      <p:pic>
        <p:nvPicPr>
          <p:cNvPr id="15" name="Graphic 14">
            <a:extLst>
              <a:ext uri="{FF2B5EF4-FFF2-40B4-BE49-F238E27FC236}">
                <a16:creationId xmlns:a16="http://schemas.microsoft.com/office/drawing/2014/main" id="{9C193A15-FF48-0A36-0A58-FBD97D10A7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19" name="Graphic 18">
            <a:extLst>
              <a:ext uri="{FF2B5EF4-FFF2-40B4-BE49-F238E27FC236}">
                <a16:creationId xmlns:a16="http://schemas.microsoft.com/office/drawing/2014/main" id="{3D6E3302-FFF5-BAAB-DC6C-D88419D2C78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13124" y="2705977"/>
            <a:ext cx="1060450" cy="1543050"/>
          </a:xfrm>
          <a:prstGeom prst="rect">
            <a:avLst/>
          </a:prstGeom>
        </p:spPr>
      </p:pic>
    </p:spTree>
    <p:extLst>
      <p:ext uri="{BB962C8B-B14F-4D97-AF65-F5344CB8AC3E}">
        <p14:creationId xmlns:p14="http://schemas.microsoft.com/office/powerpoint/2010/main" val="124346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You also will be sometimes shown bolt cards. With bolt cards, you will</a:t>
            </a:r>
          </a:p>
          <a:p>
            <a:pPr algn="ctr"/>
            <a:r>
              <a:rPr lang="en-US" sz="2400" b="1" u="sng" dirty="0"/>
              <a:t>always win </a:t>
            </a:r>
            <a:r>
              <a:rPr lang="en-US" sz="2400" dirty="0"/>
              <a:t>regardless of what card you pick. This is true for both black</a:t>
            </a:r>
          </a:p>
          <a:p>
            <a:pPr algn="ctr"/>
            <a:r>
              <a:rPr lang="en-US" sz="2400" dirty="0"/>
              <a:t>And </a:t>
            </a:r>
            <a:r>
              <a:rPr lang="en-US" sz="2400" dirty="0">
                <a:solidFill>
                  <a:srgbClr val="FF0000"/>
                </a:solidFill>
              </a:rPr>
              <a:t>red </a:t>
            </a:r>
            <a:r>
              <a:rPr lang="en-US" sz="2400" dirty="0"/>
              <a:t>bolt cards.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9" name="Graphic 8">
            <a:extLst>
              <a:ext uri="{FF2B5EF4-FFF2-40B4-BE49-F238E27FC236}">
                <a16:creationId xmlns:a16="http://schemas.microsoft.com/office/drawing/2014/main" id="{A26C1B65-38F0-CA39-EF63-3ADFB90E41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1" name="Graphic 10">
            <a:extLst>
              <a:ext uri="{FF2B5EF4-FFF2-40B4-BE49-F238E27FC236}">
                <a16:creationId xmlns:a16="http://schemas.microsoft.com/office/drawing/2014/main" id="{38ACDE55-5A84-A138-1BAB-E174057A14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20" name="Graphic 19">
            <a:extLst>
              <a:ext uri="{FF2B5EF4-FFF2-40B4-BE49-F238E27FC236}">
                <a16:creationId xmlns:a16="http://schemas.microsoft.com/office/drawing/2014/main" id="{55D78016-F5A4-8727-8BAA-0B3AD00590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0594" y="2657474"/>
            <a:ext cx="1060450" cy="1543050"/>
          </a:xfrm>
          <a:prstGeom prst="rect">
            <a:avLst/>
          </a:prstGeom>
        </p:spPr>
      </p:pic>
      <p:pic>
        <p:nvPicPr>
          <p:cNvPr id="21" name="Graphic 20">
            <a:extLst>
              <a:ext uri="{FF2B5EF4-FFF2-40B4-BE49-F238E27FC236}">
                <a16:creationId xmlns:a16="http://schemas.microsoft.com/office/drawing/2014/main" id="{ECB0BDE6-1C4D-D4F9-2C3B-01785D41A4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3" y="2657474"/>
            <a:ext cx="1060450" cy="1543050"/>
          </a:xfrm>
          <a:prstGeom prst="rect">
            <a:avLst/>
          </a:prstGeom>
        </p:spPr>
      </p:pic>
    </p:spTree>
    <p:extLst>
      <p:ext uri="{BB962C8B-B14F-4D97-AF65-F5344CB8AC3E}">
        <p14:creationId xmlns:p14="http://schemas.microsoft.com/office/powerpoint/2010/main" val="310416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821313"/>
            <a:ext cx="11992304" cy="1938992"/>
          </a:xfrm>
          <a:prstGeom prst="rect">
            <a:avLst/>
          </a:prstGeom>
          <a:noFill/>
        </p:spPr>
        <p:txBody>
          <a:bodyPr wrap="square" rtlCol="0">
            <a:spAutoFit/>
          </a:bodyPr>
          <a:lstStyle/>
          <a:p>
            <a:pPr algn="ctr"/>
            <a:r>
              <a:rPr lang="en-US" sz="2400" dirty="0"/>
              <a:t>You will have a time limit to choose the cards, </a:t>
            </a:r>
          </a:p>
          <a:p>
            <a:pPr algn="ctr"/>
            <a:r>
              <a:rPr lang="en-US" sz="2400" dirty="0"/>
              <a:t>so be sure to answer as soon as you know which card you want to pick.</a:t>
            </a:r>
          </a:p>
          <a:p>
            <a:pPr algn="ctr"/>
            <a:endParaRPr lang="en-US" sz="2400" b="1" dirty="0"/>
          </a:p>
          <a:p>
            <a:pPr algn="ctr"/>
            <a:r>
              <a:rPr lang="en-US" sz="2400" dirty="0"/>
              <a:t>If you don’t answer in time a “</a:t>
            </a:r>
            <a:r>
              <a:rPr lang="en-US" sz="2400" b="1" dirty="0"/>
              <a:t>Too Slow!</a:t>
            </a:r>
            <a:r>
              <a:rPr lang="en-US" sz="2400" dirty="0"/>
              <a:t>” message will appear on the screen and </a:t>
            </a:r>
          </a:p>
          <a:p>
            <a:pPr algn="ctr"/>
            <a:r>
              <a:rPr lang="en-US" sz="2400" dirty="0"/>
              <a:t>you automatically lose your potential bonus.</a:t>
            </a:r>
          </a:p>
        </p:txBody>
      </p:sp>
    </p:spTree>
    <p:extLst>
      <p:ext uri="{BB962C8B-B14F-4D97-AF65-F5344CB8AC3E}">
        <p14:creationId xmlns:p14="http://schemas.microsoft.com/office/powerpoint/2010/main" val="185873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In the next part of the study, you will practice playing this game many times. </a:t>
            </a:r>
          </a:p>
          <a:p>
            <a:pPr algn="ctr"/>
            <a:endParaRPr lang="en-US" sz="2400" dirty="0"/>
          </a:p>
          <a:p>
            <a:pPr algn="ctr"/>
            <a:r>
              <a:rPr lang="en-US" sz="2400" dirty="0"/>
              <a:t>This part may feel a little long, but it is important that you have experience playing with the red, black, moons and stars cards before you play the game for real money.</a:t>
            </a:r>
          </a:p>
          <a:p>
            <a:pPr algn="ctr"/>
            <a:endParaRPr lang="en-US" sz="2400" dirty="0"/>
          </a:p>
          <a:p>
            <a:pPr algn="ctr"/>
            <a:r>
              <a:rPr lang="en-US" sz="2400" dirty="0"/>
              <a:t>On the next screen, we will review the instructions you have just learned and </a:t>
            </a:r>
          </a:p>
          <a:p>
            <a:pPr algn="ctr"/>
            <a:r>
              <a:rPr lang="en-US" sz="2400" dirty="0"/>
              <a:t>then you can start playing! </a:t>
            </a:r>
          </a:p>
        </p:txBody>
      </p:sp>
    </p:spTree>
    <p:extLst>
      <p:ext uri="{BB962C8B-B14F-4D97-AF65-F5344CB8AC3E}">
        <p14:creationId xmlns:p14="http://schemas.microsoft.com/office/powerpoint/2010/main" val="191994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48650"/>
            <a:ext cx="11992304" cy="3785652"/>
          </a:xfrm>
          <a:prstGeom prst="rect">
            <a:avLst/>
          </a:prstGeom>
          <a:noFill/>
        </p:spPr>
        <p:txBody>
          <a:bodyPr wrap="square" rtlCol="0">
            <a:spAutoFit/>
          </a:bodyPr>
          <a:lstStyle/>
          <a:p>
            <a:pPr algn="ctr"/>
            <a:r>
              <a:rPr lang="en-US" sz="2400" b="1" u="sng" dirty="0"/>
              <a:t>REMEMBER THE RULES:</a:t>
            </a:r>
          </a:p>
          <a:p>
            <a:pPr algn="ctr"/>
            <a:endParaRPr lang="en-US" sz="2400" b="1" u="sng" dirty="0"/>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stars</a:t>
            </a:r>
            <a:r>
              <a:rPr lang="en-US" sz="2400" dirty="0"/>
              <a:t>, you win points every time the card is greater than 5;</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moons</a:t>
            </a:r>
            <a:r>
              <a:rPr lang="en-US" sz="2400" dirty="0"/>
              <a:t>, you win points sometimes when the card is greater than 5; </a:t>
            </a:r>
          </a:p>
          <a:p>
            <a:pPr marL="342900" indent="-342900">
              <a:buFont typeface="Arial" panose="020B0604020202020204" pitchFamily="34" charset="0"/>
              <a:buChar char="•"/>
            </a:pPr>
            <a:r>
              <a:rPr lang="en-US" sz="2400" dirty="0"/>
              <a:t>When the cards are </a:t>
            </a:r>
            <a:r>
              <a:rPr lang="en-US" sz="2400" b="1" dirty="0"/>
              <a:t>bolts</a:t>
            </a:r>
            <a:r>
              <a:rPr lang="en-US" sz="2400" dirty="0"/>
              <a:t>, you always win;</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91411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938443"/>
            <a:ext cx="11992304" cy="3785652"/>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u="sng" dirty="0"/>
              <a:t>During the practice phase, you cannot earn any extra money</a:t>
            </a:r>
            <a:r>
              <a:rPr lang="en-US" sz="2400" dirty="0"/>
              <a:t>, but we will still show you the bonus when you win so you can learn how the game works for later. </a:t>
            </a:r>
          </a:p>
          <a:p>
            <a:pPr algn="ctr"/>
            <a:endParaRPr lang="en-US" sz="2400" dirty="0"/>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press the RIGHT key. </a:t>
            </a:r>
          </a:p>
          <a:p>
            <a:pPr algn="ctr"/>
            <a:endParaRPr lang="en-US" sz="2400" dirty="0"/>
          </a:p>
        </p:txBody>
      </p:sp>
    </p:spTree>
    <p:extLst>
      <p:ext uri="{BB962C8B-B14F-4D97-AF65-F5344CB8AC3E}">
        <p14:creationId xmlns:p14="http://schemas.microsoft.com/office/powerpoint/2010/main" val="174132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3416320"/>
          </a:xfrm>
          <a:prstGeom prst="rect">
            <a:avLst/>
          </a:prstGeom>
          <a:noFill/>
        </p:spPr>
        <p:txBody>
          <a:bodyPr wrap="square" rtlCol="0">
            <a:spAutoFit/>
          </a:bodyPr>
          <a:lstStyle/>
          <a:p>
            <a:pPr algn="ctr"/>
            <a:r>
              <a:rPr lang="en-US" sz="2400" dirty="0"/>
              <a:t>Today we will ask you to play a game. The rules are simple. </a:t>
            </a:r>
          </a:p>
          <a:p>
            <a:pPr algn="ctr"/>
            <a:endParaRPr lang="en-US" sz="2400" dirty="0"/>
          </a:p>
          <a:p>
            <a:pPr algn="ctr"/>
            <a:r>
              <a:rPr lang="en-US" sz="2400" dirty="0"/>
              <a:t>You will pick one of two cards chosen randomly from a deck. </a:t>
            </a:r>
          </a:p>
          <a:p>
            <a:pPr algn="ctr"/>
            <a:endParaRPr lang="en-US" sz="2400" dirty="0"/>
          </a:p>
          <a:p>
            <a:pPr algn="ctr"/>
            <a:r>
              <a:rPr lang="en-US" sz="2400" dirty="0"/>
              <a:t>If the card you pick is </a:t>
            </a:r>
            <a:r>
              <a:rPr lang="en-US" sz="2400" b="1" u="sng" dirty="0"/>
              <a:t>bigger than 5</a:t>
            </a:r>
            <a:r>
              <a:rPr lang="en-US" sz="2400" dirty="0"/>
              <a:t>, you win. </a:t>
            </a:r>
          </a:p>
          <a:p>
            <a:pPr algn="ctr"/>
            <a:r>
              <a:rPr lang="en-US" sz="2400" dirty="0"/>
              <a:t>If the card you pick is </a:t>
            </a:r>
            <a:r>
              <a:rPr lang="en-US" sz="2400" b="1" u="sng" dirty="0"/>
              <a:t>smaller than 5</a:t>
            </a:r>
            <a:r>
              <a:rPr lang="en-US" sz="2400" dirty="0"/>
              <a:t>, you lose. </a:t>
            </a:r>
          </a:p>
          <a:p>
            <a:pPr algn="ctr"/>
            <a:endParaRPr lang="en-US" sz="2400" dirty="0"/>
          </a:p>
          <a:p>
            <a:pPr algn="ctr"/>
            <a:r>
              <a:rPr lang="en-US" sz="2400" dirty="0"/>
              <a:t>We explain more in the next slides. </a:t>
            </a:r>
          </a:p>
          <a:p>
            <a:pPr algn="ctr"/>
            <a:endParaRPr lang="en-US" sz="2400" dirty="0"/>
          </a:p>
        </p:txBody>
      </p:sp>
    </p:spTree>
    <p:extLst>
      <p:ext uri="{BB962C8B-B14F-4D97-AF65-F5344CB8AC3E}">
        <p14:creationId xmlns:p14="http://schemas.microsoft.com/office/powerpoint/2010/main" val="354546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674167"/>
            <a:ext cx="11992304" cy="3046988"/>
          </a:xfrm>
          <a:prstGeom prst="rect">
            <a:avLst/>
          </a:prstGeom>
          <a:noFill/>
        </p:spPr>
        <p:txBody>
          <a:bodyPr wrap="square" rtlCol="0">
            <a:spAutoFit/>
          </a:bodyPr>
          <a:lstStyle/>
          <a:p>
            <a:pPr algn="ctr"/>
            <a:r>
              <a:rPr lang="en-US" sz="2400" dirty="0"/>
              <a:t>Great job!</a:t>
            </a:r>
          </a:p>
          <a:p>
            <a:pPr algn="ctr"/>
            <a:endParaRPr lang="en-US" sz="2400" dirty="0"/>
          </a:p>
          <a:p>
            <a:pPr algn="ctr"/>
            <a:r>
              <a:rPr lang="en-US" sz="2400" dirty="0"/>
              <a:t>You should now understand how the game works.</a:t>
            </a:r>
          </a:p>
          <a:p>
            <a:pPr algn="ctr"/>
            <a:endParaRPr lang="en-US" sz="2400" dirty="0"/>
          </a:p>
          <a:p>
            <a:pPr algn="ctr"/>
            <a:r>
              <a:rPr lang="en-US" sz="2400" dirty="0"/>
              <a:t>In the next part of the study, </a:t>
            </a:r>
          </a:p>
          <a:p>
            <a:pPr algn="ctr"/>
            <a:r>
              <a:rPr lang="en-US" sz="2400" dirty="0"/>
              <a:t>we are going to ask you </a:t>
            </a:r>
            <a:r>
              <a:rPr lang="en-US" sz="2400" i="1" dirty="0"/>
              <a:t>which </a:t>
            </a:r>
            <a:r>
              <a:rPr lang="en-US" sz="2400" dirty="0"/>
              <a:t>deck you want to play with.</a:t>
            </a:r>
          </a:p>
          <a:p>
            <a:pPr algn="ctr"/>
            <a:endParaRPr lang="en-US" sz="2400" dirty="0"/>
          </a:p>
          <a:p>
            <a:pPr algn="ctr"/>
            <a:r>
              <a:rPr lang="en-US" sz="2400" dirty="0"/>
              <a:t>Press RIGHT to learn more.</a:t>
            </a:r>
          </a:p>
        </p:txBody>
      </p:sp>
    </p:spTree>
    <p:extLst>
      <p:ext uri="{BB962C8B-B14F-4D97-AF65-F5344CB8AC3E}">
        <p14:creationId xmlns:p14="http://schemas.microsoft.com/office/powerpoint/2010/main" val="411886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08126"/>
            <a:ext cx="11992304" cy="2677656"/>
          </a:xfrm>
          <a:prstGeom prst="rect">
            <a:avLst/>
          </a:prstGeom>
          <a:noFill/>
        </p:spPr>
        <p:txBody>
          <a:bodyPr wrap="square" rtlCol="0">
            <a:spAutoFit/>
          </a:bodyPr>
          <a:lstStyle/>
          <a:p>
            <a:pPr algn="ctr"/>
            <a:r>
              <a:rPr lang="en-US" sz="2400" dirty="0"/>
              <a:t>You will now be able to choose the deck you want to play with. </a:t>
            </a:r>
          </a:p>
          <a:p>
            <a:pPr algn="ctr"/>
            <a:r>
              <a:rPr lang="en-US" sz="2400" dirty="0"/>
              <a:t>As you learned, the deck can either be </a:t>
            </a:r>
            <a:r>
              <a:rPr lang="en-US" sz="2400" b="1" dirty="0">
                <a:solidFill>
                  <a:schemeClr val="tx1">
                    <a:lumMod val="95000"/>
                    <a:lumOff val="5000"/>
                  </a:schemeClr>
                </a:solidFill>
              </a:rPr>
              <a:t>black</a:t>
            </a:r>
            <a:r>
              <a:rPr lang="en-US" sz="2400" b="1" dirty="0"/>
              <a:t> </a:t>
            </a:r>
            <a:r>
              <a:rPr lang="en-US" sz="2400" dirty="0"/>
              <a:t>or </a:t>
            </a:r>
            <a:r>
              <a:rPr lang="en-US" sz="2400" b="1" dirty="0">
                <a:solidFill>
                  <a:srgbClr val="FF0000"/>
                </a:solidFill>
              </a:rPr>
              <a:t>red, </a:t>
            </a:r>
            <a:r>
              <a:rPr lang="en-US" sz="2400" b="1" dirty="0">
                <a:solidFill>
                  <a:schemeClr val="tx1">
                    <a:lumMod val="95000"/>
                    <a:lumOff val="5000"/>
                  </a:schemeClr>
                </a:solidFill>
              </a:rPr>
              <a:t>stars</a:t>
            </a:r>
            <a:r>
              <a:rPr lang="en-US" sz="2400" dirty="0">
                <a:solidFill>
                  <a:schemeClr val="tx1">
                    <a:lumMod val="95000"/>
                    <a:lumOff val="5000"/>
                  </a:schemeClr>
                </a:solidFill>
              </a:rPr>
              <a:t> or </a:t>
            </a:r>
            <a:r>
              <a:rPr lang="en-US" sz="2400" b="1" dirty="0">
                <a:solidFill>
                  <a:schemeClr val="tx1">
                    <a:lumMod val="95000"/>
                    <a:lumOff val="5000"/>
                  </a:schemeClr>
                </a:solidFill>
              </a:rPr>
              <a:t>moons</a:t>
            </a:r>
            <a:r>
              <a:rPr lang="en-US" sz="2400" dirty="0"/>
              <a:t>.</a:t>
            </a:r>
          </a:p>
          <a:p>
            <a:pPr algn="ctr"/>
            <a:endParaRPr lang="en-US" sz="2400" dirty="0"/>
          </a:p>
          <a:p>
            <a:pPr algn="ctr"/>
            <a:r>
              <a:rPr lang="en-US" sz="2400" dirty="0"/>
              <a:t>We will ask you to pick between decks.  Please select the deck you</a:t>
            </a:r>
          </a:p>
          <a:p>
            <a:pPr algn="ctr"/>
            <a:r>
              <a:rPr lang="en-US" sz="2400" dirty="0"/>
              <a:t>would rather play with.</a:t>
            </a:r>
          </a:p>
          <a:p>
            <a:pPr algn="ctr"/>
            <a:endParaRPr lang="en-US" sz="2400" dirty="0"/>
          </a:p>
          <a:p>
            <a:pPr algn="ctr"/>
            <a:r>
              <a:rPr lang="en-US" sz="2400" dirty="0"/>
              <a:t>For example, below we show you a choice between the red stars and the black moons.</a:t>
            </a:r>
          </a:p>
        </p:txBody>
      </p:sp>
      <p:pic>
        <p:nvPicPr>
          <p:cNvPr id="10" name="Graphic 9">
            <a:extLst>
              <a:ext uri="{FF2B5EF4-FFF2-40B4-BE49-F238E27FC236}">
                <a16:creationId xmlns:a16="http://schemas.microsoft.com/office/drawing/2014/main" id="{7A39DF9C-3CEF-5AB0-A36D-66F4F6AC8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3" name="Graphic 2">
            <a:extLst>
              <a:ext uri="{FF2B5EF4-FFF2-40B4-BE49-F238E27FC236}">
                <a16:creationId xmlns:a16="http://schemas.microsoft.com/office/drawing/2014/main" id="{60B88FA7-9F61-4F79-DD27-F400C349A0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429000"/>
            <a:ext cx="1060450" cy="1543050"/>
          </a:xfrm>
          <a:prstGeom prst="rect">
            <a:avLst/>
          </a:prstGeom>
        </p:spPr>
      </p:pic>
      <p:pic>
        <p:nvPicPr>
          <p:cNvPr id="6" name="Graphic 5">
            <a:extLst>
              <a:ext uri="{FF2B5EF4-FFF2-40B4-BE49-F238E27FC236}">
                <a16:creationId xmlns:a16="http://schemas.microsoft.com/office/drawing/2014/main" id="{163E412A-4790-953A-ED6B-4CD789E455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130" y="3429000"/>
            <a:ext cx="1060450" cy="1543050"/>
          </a:xfrm>
          <a:prstGeom prst="rect">
            <a:avLst/>
          </a:prstGeom>
        </p:spPr>
      </p:pic>
    </p:spTree>
    <p:extLst>
      <p:ext uri="{BB962C8B-B14F-4D97-AF65-F5344CB8AC3E}">
        <p14:creationId xmlns:p14="http://schemas.microsoft.com/office/powerpoint/2010/main" val="109946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19109"/>
            <a:ext cx="11992304" cy="830997"/>
          </a:xfrm>
          <a:prstGeom prst="rect">
            <a:avLst/>
          </a:prstGeom>
          <a:noFill/>
        </p:spPr>
        <p:txBody>
          <a:bodyPr wrap="square" rtlCol="0">
            <a:spAutoFit/>
          </a:bodyPr>
          <a:lstStyle/>
          <a:p>
            <a:pPr algn="ctr"/>
            <a:r>
              <a:rPr lang="en-US" sz="2400" dirty="0"/>
              <a:t>To choose the </a:t>
            </a:r>
            <a:r>
              <a:rPr lang="en-US" sz="2400" b="1" dirty="0">
                <a:solidFill>
                  <a:srgbClr val="FF0000"/>
                </a:solidFill>
              </a:rPr>
              <a:t>red stars deck</a:t>
            </a:r>
            <a:r>
              <a:rPr lang="en-US" sz="2400" dirty="0"/>
              <a:t>, press the key under the red stars deck.</a:t>
            </a:r>
          </a:p>
          <a:p>
            <a:pPr algn="ctr"/>
            <a:r>
              <a:rPr lang="en-US" sz="2400" dirty="0"/>
              <a:t>To choose the </a:t>
            </a:r>
            <a:r>
              <a:rPr lang="en-US" sz="2400" b="1" dirty="0"/>
              <a:t>black moon deck</a:t>
            </a:r>
            <a:r>
              <a:rPr lang="en-US" sz="2400" dirty="0"/>
              <a:t>, press the key under the black moon deck.</a:t>
            </a:r>
          </a:p>
        </p:txBody>
      </p:sp>
      <p:pic>
        <p:nvPicPr>
          <p:cNvPr id="3" name="Graphic 2">
            <a:extLst>
              <a:ext uri="{FF2B5EF4-FFF2-40B4-BE49-F238E27FC236}">
                <a16:creationId xmlns:a16="http://schemas.microsoft.com/office/drawing/2014/main" id="{5FD3198F-E65B-31CA-A179-F320F2D7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085" y="4514617"/>
            <a:ext cx="495300" cy="508000"/>
          </a:xfrm>
          <a:prstGeom prst="rect">
            <a:avLst/>
          </a:prstGeom>
        </p:spPr>
      </p:pic>
      <p:pic>
        <p:nvPicPr>
          <p:cNvPr id="6" name="Graphic 5">
            <a:extLst>
              <a:ext uri="{FF2B5EF4-FFF2-40B4-BE49-F238E27FC236}">
                <a16:creationId xmlns:a16="http://schemas.microsoft.com/office/drawing/2014/main" id="{59390269-6DDD-2CBC-6CBB-41A7EAB31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6552" y="4514617"/>
            <a:ext cx="495300" cy="508000"/>
          </a:xfrm>
          <a:prstGeom prst="rect">
            <a:avLst/>
          </a:prstGeom>
        </p:spPr>
      </p:pic>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171" y="5686971"/>
            <a:ext cx="921430" cy="945056"/>
          </a:xfrm>
          <a:prstGeom prst="rect">
            <a:avLst/>
          </a:prstGeom>
        </p:spPr>
      </p:pic>
      <p:pic>
        <p:nvPicPr>
          <p:cNvPr id="2" name="Graphic 1">
            <a:extLst>
              <a:ext uri="{FF2B5EF4-FFF2-40B4-BE49-F238E27FC236}">
                <a16:creationId xmlns:a16="http://schemas.microsoft.com/office/drawing/2014/main" id="{569AEDF8-BBF1-6743-52C3-194E38F1D9B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6421" y="2814459"/>
            <a:ext cx="1060450" cy="1543050"/>
          </a:xfrm>
          <a:prstGeom prst="rect">
            <a:avLst/>
          </a:prstGeom>
        </p:spPr>
      </p:pic>
      <p:pic>
        <p:nvPicPr>
          <p:cNvPr id="4" name="Graphic 3">
            <a:extLst>
              <a:ext uri="{FF2B5EF4-FFF2-40B4-BE49-F238E27FC236}">
                <a16:creationId xmlns:a16="http://schemas.microsoft.com/office/drawing/2014/main" id="{0F9B1630-7FED-E1A2-E9C5-1352CD13A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5130" y="2814459"/>
            <a:ext cx="1060450" cy="1543050"/>
          </a:xfrm>
          <a:prstGeom prst="rect">
            <a:avLst/>
          </a:prstGeom>
        </p:spPr>
      </p:pic>
    </p:spTree>
    <p:extLst>
      <p:ext uri="{BB962C8B-B14F-4D97-AF65-F5344CB8AC3E}">
        <p14:creationId xmlns:p14="http://schemas.microsoft.com/office/powerpoint/2010/main" val="282268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96401"/>
            <a:ext cx="11992304" cy="4524315"/>
          </a:xfrm>
          <a:prstGeom prst="rect">
            <a:avLst/>
          </a:prstGeom>
          <a:noFill/>
        </p:spPr>
        <p:txBody>
          <a:bodyPr wrap="square" rtlCol="0">
            <a:spAutoFit/>
          </a:bodyPr>
          <a:lstStyle/>
          <a:p>
            <a:pPr algn="ctr"/>
            <a:r>
              <a:rPr lang="en-US" sz="2400" b="1" u="sng" dirty="0"/>
              <a:t>REMEMBER THE RULES:</a:t>
            </a:r>
          </a:p>
          <a:p>
            <a:pPr algn="ctr"/>
            <a:endParaRPr lang="en-US" sz="2400" dirty="0"/>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stars</a:t>
            </a:r>
            <a:r>
              <a:rPr lang="en-US" sz="2400" dirty="0"/>
              <a:t>, you win points every time the card is greater than 5;</a:t>
            </a:r>
          </a:p>
          <a:p>
            <a:pPr marL="342900" indent="-342900">
              <a:buFont typeface="Arial" panose="020B0604020202020204" pitchFamily="34" charset="0"/>
              <a:buChar char="•"/>
            </a:pPr>
            <a:r>
              <a:rPr lang="en-US" sz="2400"/>
              <a:t>When the cards are </a:t>
            </a:r>
            <a:r>
              <a:rPr lang="en-US" sz="2400" b="1">
                <a:solidFill>
                  <a:schemeClr val="tx1">
                    <a:lumMod val="95000"/>
                    <a:lumOff val="5000"/>
                  </a:schemeClr>
                </a:solidFill>
              </a:rPr>
              <a:t>moons</a:t>
            </a:r>
            <a:r>
              <a:rPr lang="en-US" sz="2400"/>
              <a:t>, you win points sometimes when the card is greater than 5; </a:t>
            </a:r>
          </a:p>
          <a:p>
            <a:pPr marL="342900" indent="-342900">
              <a:buFont typeface="Arial" panose="020B0604020202020204" pitchFamily="34" charset="0"/>
              <a:buChar char="•"/>
            </a:pPr>
            <a:r>
              <a:rPr lang="en-US" sz="2400"/>
              <a:t>When </a:t>
            </a:r>
            <a:r>
              <a:rPr lang="en-US" sz="2400" dirty="0"/>
              <a:t>the cards are </a:t>
            </a:r>
            <a:r>
              <a:rPr lang="en-US" sz="2400" b="1" dirty="0">
                <a:solidFill>
                  <a:schemeClr val="tx1">
                    <a:lumMod val="95000"/>
                    <a:lumOff val="5000"/>
                  </a:schemeClr>
                </a:solidFill>
              </a:rPr>
              <a:t>bolts</a:t>
            </a:r>
            <a:r>
              <a:rPr lang="en-US" sz="2400" dirty="0"/>
              <a:t>, you always win;</a:t>
            </a:r>
          </a:p>
          <a:p>
            <a:pPr marL="342900" indent="-342900">
              <a:buFont typeface="Arial" panose="020B0604020202020204" pitchFamily="34" charset="0"/>
              <a:buChar char="•"/>
            </a:pPr>
            <a:r>
              <a:rPr lang="en-US" sz="2400" dirty="0"/>
              <a:t>To choose a deck, use the </a:t>
            </a:r>
            <a:r>
              <a:rPr lang="en-US" sz="2400" b="1" dirty="0"/>
              <a:t>W</a:t>
            </a:r>
            <a:r>
              <a:rPr lang="en-US" sz="2400" dirty="0"/>
              <a:t> and </a:t>
            </a:r>
            <a:r>
              <a:rPr lang="en-US" sz="2400" b="1" dirty="0"/>
              <a:t>O </a:t>
            </a:r>
            <a:r>
              <a:rPr lang="en-US" sz="2400" dirty="0"/>
              <a:t>keys on your keyboard; </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The more points you earn the higher the bonus pay; </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1852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978967"/>
            <a:ext cx="11992304" cy="2677656"/>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a:t>
            </a:r>
            <a:r>
              <a:rPr lang="en-US" sz="2400"/>
              <a:t>the task, </a:t>
            </a:r>
            <a:r>
              <a:rPr lang="en-US" sz="2400" dirty="0"/>
              <a:t>press the RIGHT key. </a:t>
            </a:r>
          </a:p>
          <a:p>
            <a:pPr algn="ctr"/>
            <a:endParaRPr lang="en-US" sz="2400" dirty="0"/>
          </a:p>
        </p:txBody>
      </p:sp>
    </p:spTree>
    <p:extLst>
      <p:ext uri="{BB962C8B-B14F-4D97-AF65-F5344CB8AC3E}">
        <p14:creationId xmlns:p14="http://schemas.microsoft.com/office/powerpoint/2010/main" val="227952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Great job! We just have a few more questions for you.</a:t>
            </a:r>
          </a:p>
          <a:p>
            <a:pPr algn="ctr"/>
            <a:endParaRPr lang="en-US" sz="2400" dirty="0"/>
          </a:p>
          <a:p>
            <a:pPr algn="ctr"/>
            <a:r>
              <a:rPr lang="en-US" sz="2400" dirty="0"/>
              <a:t>You will now play the same game again, but after each round you will be asked how likely you think it is you will receive your additional points after choosing a card. </a:t>
            </a:r>
          </a:p>
          <a:p>
            <a:pPr algn="ctr"/>
            <a:endParaRPr lang="en-US" sz="2400" dirty="0"/>
          </a:p>
          <a:p>
            <a:pPr algn="ctr"/>
            <a:r>
              <a:rPr lang="en-US" sz="2400" dirty="0"/>
              <a:t>To answer, you will use a slider. Slide it to the right to indicate that it is very likely you will receive your points given the card you picked, to the left if you think it is very unlikely, and near the middle if you think it is 50/50.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241499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Almost done! We just have a couple more questions for you.</a:t>
            </a:r>
          </a:p>
          <a:p>
            <a:pPr algn="ctr"/>
            <a:endParaRPr lang="en-US" sz="2400" dirty="0"/>
          </a:p>
          <a:p>
            <a:pPr algn="ctr"/>
            <a:r>
              <a:rPr lang="en-US" sz="2400" dirty="0"/>
              <a:t>We will now ask you about your subjective opinion about each deck. We want to know how much did you feel like you could control whether you earned points or not.</a:t>
            </a:r>
          </a:p>
          <a:p>
            <a:pPr algn="ctr"/>
            <a:endParaRPr lang="en-US" sz="2400" dirty="0"/>
          </a:p>
          <a:p>
            <a:pPr algn="ctr"/>
            <a:r>
              <a:rPr lang="en-US" sz="2400" dirty="0"/>
              <a:t>To answer, you will use a slider. Slide it to the right to indicate that you felt in complete control, to the left if you felt like you had no control, and near the middle if you had intermediate levels of control.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7601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Before picking a card, you will see a deck of cards appear on the screen. </a:t>
            </a:r>
          </a:p>
          <a:p>
            <a:pPr algn="ctr"/>
            <a:endParaRPr lang="en-US" sz="2400" dirty="0"/>
          </a:p>
          <a:p>
            <a:pPr algn="ctr"/>
            <a:r>
              <a:rPr lang="en-US" sz="2400" dirty="0"/>
              <a:t>This deck of cards can be either </a:t>
            </a:r>
            <a:r>
              <a:rPr lang="en-US" sz="2400" b="1" dirty="0"/>
              <a:t>black </a:t>
            </a:r>
            <a:r>
              <a:rPr lang="en-US" sz="2400" dirty="0"/>
              <a:t>or </a:t>
            </a:r>
            <a:r>
              <a:rPr lang="en-US" sz="2400" b="1" dirty="0">
                <a:solidFill>
                  <a:srgbClr val="C00000"/>
                </a:solidFill>
              </a:rPr>
              <a:t>red</a:t>
            </a:r>
            <a:r>
              <a:rPr lang="en-US" sz="2400" dirty="0"/>
              <a:t>. </a:t>
            </a:r>
          </a:p>
          <a:p>
            <a:pPr algn="ctr"/>
            <a:endParaRPr lang="en-US" sz="2400" dirty="0"/>
          </a:p>
        </p:txBody>
      </p:sp>
      <p:pic>
        <p:nvPicPr>
          <p:cNvPr id="3" name="Graphic 2">
            <a:extLst>
              <a:ext uri="{FF2B5EF4-FFF2-40B4-BE49-F238E27FC236}">
                <a16:creationId xmlns:a16="http://schemas.microsoft.com/office/drawing/2014/main" id="{4C880973-C70C-1C24-F0A4-52AB321AD3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3670" y="2731770"/>
            <a:ext cx="1501195" cy="2184374"/>
          </a:xfrm>
          <a:prstGeom prst="rect">
            <a:avLst/>
          </a:prstGeom>
        </p:spPr>
      </p:pic>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87136" y="2731770"/>
            <a:ext cx="1501195" cy="2184374"/>
          </a:xfrm>
          <a:prstGeom prst="rect">
            <a:avLst/>
          </a:prstGeom>
        </p:spPr>
      </p:pic>
    </p:spTree>
    <p:extLst>
      <p:ext uri="{BB962C8B-B14F-4D97-AF65-F5344CB8AC3E}">
        <p14:creationId xmlns:p14="http://schemas.microsoft.com/office/powerpoint/2010/main" val="38017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Decks of cards can also either have stars or moons. </a:t>
            </a:r>
          </a:p>
          <a:p>
            <a:pPr algn="ctr"/>
            <a:endParaRPr lang="en-US" sz="2400" dirty="0"/>
          </a:p>
          <a:p>
            <a:pPr algn="ctr"/>
            <a:r>
              <a:rPr lang="en-US" sz="2400" dirty="0"/>
              <a:t>The color and shape on the decks tell you important information.</a:t>
            </a:r>
          </a:p>
          <a:p>
            <a:pPr algn="ctr"/>
            <a:endParaRPr lang="en-US" sz="2400" dirty="0"/>
          </a:p>
        </p:txBody>
      </p:sp>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7136" y="2731770"/>
            <a:ext cx="1501195" cy="2184374"/>
          </a:xfrm>
          <a:prstGeom prst="rect">
            <a:avLst/>
          </a:prstGeom>
        </p:spPr>
      </p:pic>
      <p:pic>
        <p:nvPicPr>
          <p:cNvPr id="4" name="Graphic 3">
            <a:extLst>
              <a:ext uri="{FF2B5EF4-FFF2-40B4-BE49-F238E27FC236}">
                <a16:creationId xmlns:a16="http://schemas.microsoft.com/office/drawing/2014/main" id="{A8C25DCE-D84C-9EF1-F1DC-6F9747C295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03670" y="2731770"/>
            <a:ext cx="1501195" cy="2184374"/>
          </a:xfrm>
          <a:prstGeom prst="rect">
            <a:avLst/>
          </a:prstGeom>
        </p:spPr>
      </p:pic>
    </p:spTree>
    <p:extLst>
      <p:ext uri="{BB962C8B-B14F-4D97-AF65-F5344CB8AC3E}">
        <p14:creationId xmlns:p14="http://schemas.microsoft.com/office/powerpoint/2010/main" val="168249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308324"/>
          </a:xfrm>
          <a:prstGeom prst="rect">
            <a:avLst/>
          </a:prstGeom>
          <a:noFill/>
        </p:spPr>
        <p:txBody>
          <a:bodyPr wrap="square" rtlCol="0">
            <a:spAutoFit/>
          </a:bodyPr>
          <a:lstStyle/>
          <a:p>
            <a:pPr algn="ctr"/>
            <a:r>
              <a:rPr lang="en-US" sz="2400" dirty="0"/>
              <a:t>We will </a:t>
            </a:r>
            <a:r>
              <a:rPr lang="en-US" sz="2400" b="1" u="sng" dirty="0"/>
              <a:t>randomly</a:t>
            </a:r>
            <a:r>
              <a:rPr lang="en-US" sz="2400" dirty="0"/>
              <a:t> select two cards from each of these decks and </a:t>
            </a:r>
          </a:p>
          <a:p>
            <a:pPr algn="ctr"/>
            <a:r>
              <a:rPr lang="en-US" sz="2400" dirty="0"/>
              <a:t>place them face-down on the screen. </a:t>
            </a:r>
          </a:p>
          <a:p>
            <a:pPr algn="ctr"/>
            <a:endParaRPr lang="en-US" sz="2400" dirty="0"/>
          </a:p>
          <a:p>
            <a:pPr algn="ctr"/>
            <a:r>
              <a:rPr lang="en-US" sz="2400" dirty="0"/>
              <a:t>For example, below are two cards randomly chosen from the </a:t>
            </a:r>
            <a:r>
              <a:rPr lang="en-US" sz="2400" b="1" u="sng" dirty="0">
                <a:solidFill>
                  <a:srgbClr val="FF0000"/>
                </a:solidFill>
              </a:rPr>
              <a:t>red moon</a:t>
            </a:r>
            <a:r>
              <a:rPr lang="en-US" sz="2400" dirty="0"/>
              <a:t> deck.</a:t>
            </a:r>
          </a:p>
          <a:p>
            <a:pPr algn="ctr"/>
            <a:endParaRPr lang="en-US" sz="2400" dirty="0"/>
          </a:p>
          <a:p>
            <a:pPr algn="ctr"/>
            <a:endParaRPr lang="en-US" sz="2400" dirty="0"/>
          </a:p>
        </p:txBody>
      </p:sp>
      <p:pic>
        <p:nvPicPr>
          <p:cNvPr id="4" name="Graphic 3">
            <a:extLst>
              <a:ext uri="{FF2B5EF4-FFF2-40B4-BE49-F238E27FC236}">
                <a16:creationId xmlns:a16="http://schemas.microsoft.com/office/drawing/2014/main" id="{4E5D7049-240D-72F0-6646-8314310C39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3627" y="3110856"/>
            <a:ext cx="1472974" cy="2143310"/>
          </a:xfrm>
          <a:prstGeom prst="rect">
            <a:avLst/>
          </a:prstGeom>
        </p:spPr>
      </p:pic>
      <p:pic>
        <p:nvPicPr>
          <p:cNvPr id="6" name="Graphic 5">
            <a:extLst>
              <a:ext uri="{FF2B5EF4-FFF2-40B4-BE49-F238E27FC236}">
                <a16:creationId xmlns:a16="http://schemas.microsoft.com/office/drawing/2014/main" id="{B41ECEE3-4DD9-9973-42E1-E70B1FBED9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3149151"/>
            <a:ext cx="1472974" cy="2143310"/>
          </a:xfrm>
          <a:prstGeom prst="rect">
            <a:avLst/>
          </a:prstGeom>
        </p:spPr>
      </p:pic>
    </p:spTree>
    <p:extLst>
      <p:ext uri="{BB962C8B-B14F-4D97-AF65-F5344CB8AC3E}">
        <p14:creationId xmlns:p14="http://schemas.microsoft.com/office/powerpoint/2010/main" val="295553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23581"/>
            <a:ext cx="11992304" cy="461665"/>
          </a:xfrm>
          <a:prstGeom prst="rect">
            <a:avLst/>
          </a:prstGeom>
          <a:noFill/>
        </p:spPr>
        <p:txBody>
          <a:bodyPr wrap="square" rtlCol="0">
            <a:spAutoFit/>
          </a:bodyPr>
          <a:lstStyle/>
          <a:p>
            <a:pPr algn="ctr"/>
            <a:r>
              <a:rPr lang="en-US" sz="2400" dirty="0"/>
              <a:t>And here are two cards randomly chosen from the </a:t>
            </a:r>
            <a:r>
              <a:rPr lang="en-US" sz="2400" b="1" u="sng" dirty="0">
                <a:solidFill>
                  <a:srgbClr val="FF0000"/>
                </a:solidFill>
              </a:rPr>
              <a:t>red star</a:t>
            </a:r>
            <a:r>
              <a:rPr lang="en-US" sz="2400" dirty="0"/>
              <a:t> deck.</a:t>
            </a:r>
          </a:p>
        </p:txBody>
      </p:sp>
      <p:pic>
        <p:nvPicPr>
          <p:cNvPr id="4" name="Graphic 3">
            <a:extLst>
              <a:ext uri="{FF2B5EF4-FFF2-40B4-BE49-F238E27FC236}">
                <a16:creationId xmlns:a16="http://schemas.microsoft.com/office/drawing/2014/main" id="{9C10224B-0BCB-539A-BB42-69B3FB95C1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86030" y="3076689"/>
            <a:ext cx="1479550" cy="2152878"/>
          </a:xfrm>
          <a:prstGeom prst="rect">
            <a:avLst/>
          </a:prstGeom>
        </p:spPr>
      </p:pic>
      <p:pic>
        <p:nvPicPr>
          <p:cNvPr id="6" name="Graphic 5">
            <a:extLst>
              <a:ext uri="{FF2B5EF4-FFF2-40B4-BE49-F238E27FC236}">
                <a16:creationId xmlns:a16="http://schemas.microsoft.com/office/drawing/2014/main" id="{3A2D876D-6529-6695-B1AC-970795F060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076689"/>
            <a:ext cx="1479550" cy="2152878"/>
          </a:xfrm>
          <a:prstGeom prst="rect">
            <a:avLst/>
          </a:prstGeom>
        </p:spPr>
      </p:pic>
    </p:spTree>
    <p:extLst>
      <p:ext uri="{BB962C8B-B14F-4D97-AF65-F5344CB8AC3E}">
        <p14:creationId xmlns:p14="http://schemas.microsoft.com/office/powerpoint/2010/main" val="115323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1200329"/>
          </a:xfrm>
          <a:prstGeom prst="rect">
            <a:avLst/>
          </a:prstGeom>
          <a:noFill/>
        </p:spPr>
        <p:txBody>
          <a:bodyPr wrap="square" rtlCol="0">
            <a:spAutoFit/>
          </a:bodyPr>
          <a:lstStyle/>
          <a:p>
            <a:pPr algn="ctr"/>
            <a:r>
              <a:rPr lang="en-US" sz="2400" dirty="0"/>
              <a:t>Your job will be to flip one of these cards.</a:t>
            </a:r>
          </a:p>
          <a:p>
            <a:pPr algn="ctr"/>
            <a:endParaRPr lang="en-US" sz="2400" dirty="0"/>
          </a:p>
          <a:p>
            <a:pPr algn="ctr"/>
            <a:r>
              <a:rPr lang="en-US" sz="2400" b="1" i="1" dirty="0"/>
              <a:t>But, </a:t>
            </a:r>
            <a:r>
              <a:rPr lang="en-US" sz="2400" dirty="0"/>
              <a:t>how you flip the cards will depend on the color of the deck.   </a:t>
            </a:r>
          </a:p>
        </p:txBody>
      </p:sp>
    </p:spTree>
    <p:extLst>
      <p:ext uri="{BB962C8B-B14F-4D97-AF65-F5344CB8AC3E}">
        <p14:creationId xmlns:p14="http://schemas.microsoft.com/office/powerpoint/2010/main" val="168569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If the cards are </a:t>
            </a:r>
            <a:r>
              <a:rPr lang="en-US" sz="2400" b="1" dirty="0"/>
              <a:t>black (stars or moons)</a:t>
            </a:r>
            <a:r>
              <a:rPr lang="en-US" sz="2400" dirty="0"/>
              <a:t>, you will be able to choose </a:t>
            </a:r>
          </a:p>
          <a:p>
            <a:pPr algn="ctr"/>
            <a:r>
              <a:rPr lang="en-US" sz="2400" dirty="0"/>
              <a:t>whichever card you’d like to flip. </a:t>
            </a:r>
          </a:p>
          <a:p>
            <a:pPr algn="ctr"/>
            <a:endParaRPr lang="en-US" sz="2400" dirty="0"/>
          </a:p>
          <a:p>
            <a:pPr algn="ctr"/>
            <a:r>
              <a:rPr lang="en-US" sz="2400" dirty="0"/>
              <a:t>To do so, you will use the </a:t>
            </a:r>
            <a:r>
              <a:rPr lang="en-US" sz="2400" b="1" dirty="0"/>
              <a:t>Z</a:t>
            </a:r>
            <a:r>
              <a:rPr lang="en-US" sz="2400" dirty="0"/>
              <a:t> and </a:t>
            </a:r>
            <a:r>
              <a:rPr lang="en-US" sz="2400" b="1" dirty="0"/>
              <a:t>M</a:t>
            </a:r>
            <a:r>
              <a:rPr lang="en-US" sz="2400" dirty="0"/>
              <a:t> keys on your keyboard to choose </a:t>
            </a:r>
          </a:p>
          <a:p>
            <a:pPr algn="ctr"/>
            <a:r>
              <a:rPr lang="en-US" sz="2400" dirty="0"/>
              <a:t>either the left or the right card. </a:t>
            </a:r>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5125" y="4588343"/>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8236" y="4588343"/>
            <a:ext cx="495300" cy="508000"/>
          </a:xfrm>
          <a:prstGeom prst="rect">
            <a:avLst/>
          </a:prstGeom>
        </p:spPr>
      </p:pic>
      <p:pic>
        <p:nvPicPr>
          <p:cNvPr id="2" name="Graphic 1">
            <a:extLst>
              <a:ext uri="{FF2B5EF4-FFF2-40B4-BE49-F238E27FC236}">
                <a16:creationId xmlns:a16="http://schemas.microsoft.com/office/drawing/2014/main" id="{8E1F3F13-E190-A075-87B0-42ADF52E7E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08750" y="2464229"/>
            <a:ext cx="1256830" cy="1828800"/>
          </a:xfrm>
          <a:prstGeom prst="rect">
            <a:avLst/>
          </a:prstGeom>
        </p:spPr>
      </p:pic>
      <p:pic>
        <p:nvPicPr>
          <p:cNvPr id="6" name="Graphic 5">
            <a:extLst>
              <a:ext uri="{FF2B5EF4-FFF2-40B4-BE49-F238E27FC236}">
                <a16:creationId xmlns:a16="http://schemas.microsoft.com/office/drawing/2014/main" id="{5AA6E79A-0FDC-9A23-0004-B398D82D4A9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6421" y="2464229"/>
            <a:ext cx="1256830" cy="1828800"/>
          </a:xfrm>
          <a:prstGeom prst="rect">
            <a:avLst/>
          </a:prstGeom>
        </p:spPr>
      </p:pic>
    </p:spTree>
    <p:extLst>
      <p:ext uri="{BB962C8B-B14F-4D97-AF65-F5344CB8AC3E}">
        <p14:creationId xmlns:p14="http://schemas.microsoft.com/office/powerpoint/2010/main" val="8673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61508"/>
            <a:ext cx="11992304" cy="1569660"/>
          </a:xfrm>
          <a:prstGeom prst="rect">
            <a:avLst/>
          </a:prstGeom>
          <a:noFill/>
        </p:spPr>
        <p:txBody>
          <a:bodyPr wrap="square" rtlCol="0">
            <a:spAutoFit/>
          </a:bodyPr>
          <a:lstStyle/>
          <a:p>
            <a:pPr algn="ctr"/>
            <a:r>
              <a:rPr lang="en-US" sz="2400" dirty="0"/>
              <a:t>For example, if you press the </a:t>
            </a:r>
            <a:r>
              <a:rPr lang="en-US" sz="2400" b="1" dirty="0"/>
              <a:t>Z </a:t>
            </a:r>
            <a:r>
              <a:rPr lang="en-US" sz="2400" dirty="0"/>
              <a:t>key, the left card would flip over.</a:t>
            </a:r>
          </a:p>
          <a:p>
            <a:pPr algn="ctr"/>
            <a:endParaRPr lang="en-US" sz="2400" dirty="0"/>
          </a:p>
          <a:p>
            <a:pPr algn="ctr"/>
            <a:r>
              <a:rPr lang="en-US" sz="2400" dirty="0"/>
              <a:t>Here, doing so reveals a </a:t>
            </a:r>
            <a:r>
              <a:rPr lang="en-US" sz="2400" b="1" dirty="0"/>
              <a:t>4</a:t>
            </a:r>
            <a:r>
              <a:rPr lang="en-US" sz="2400" dirty="0"/>
              <a:t>, which is smaller than 5, and so </a:t>
            </a:r>
          </a:p>
          <a:p>
            <a:pPr algn="ctr"/>
            <a:r>
              <a:rPr lang="en-US" sz="2400" dirty="0"/>
              <a:t>you would </a:t>
            </a:r>
            <a:r>
              <a:rPr lang="en-US" sz="2400" b="1" u="sng" dirty="0"/>
              <a:t>lose</a:t>
            </a:r>
            <a:r>
              <a:rPr lang="en-US" sz="2400" dirty="0"/>
              <a:t> the game.</a:t>
            </a:r>
          </a:p>
        </p:txBody>
      </p:sp>
      <p:pic>
        <p:nvPicPr>
          <p:cNvPr id="2" name="Graphic 1">
            <a:extLst>
              <a:ext uri="{FF2B5EF4-FFF2-40B4-BE49-F238E27FC236}">
                <a16:creationId xmlns:a16="http://schemas.microsoft.com/office/drawing/2014/main" id="{FDC10BAB-1AC7-D580-A119-F66365ACD2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3353" y="2956472"/>
            <a:ext cx="1332558" cy="1938992"/>
          </a:xfrm>
          <a:prstGeom prst="rect">
            <a:avLst/>
          </a:prstGeom>
        </p:spPr>
      </p:pic>
      <p:pic>
        <p:nvPicPr>
          <p:cNvPr id="4" name="Graphic 3">
            <a:extLst>
              <a:ext uri="{FF2B5EF4-FFF2-40B4-BE49-F238E27FC236}">
                <a16:creationId xmlns:a16="http://schemas.microsoft.com/office/drawing/2014/main" id="{E80F0340-DAA0-9441-FBFD-4171E9AF8F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6091" y="2956472"/>
            <a:ext cx="1332558" cy="1938992"/>
          </a:xfrm>
          <a:prstGeom prst="rect">
            <a:avLst/>
          </a:prstGeom>
        </p:spPr>
      </p:pic>
    </p:spTree>
    <p:extLst>
      <p:ext uri="{BB962C8B-B14F-4D97-AF65-F5344CB8AC3E}">
        <p14:creationId xmlns:p14="http://schemas.microsoft.com/office/powerpoint/2010/main" val="3298126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502</TotalTime>
  <Words>1473</Words>
  <Application>Microsoft Macintosh PowerPoint</Application>
  <PresentationFormat>Widescreen</PresentationFormat>
  <Paragraphs>147</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215</cp:revision>
  <dcterms:created xsi:type="dcterms:W3CDTF">2022-04-13T19:59:07Z</dcterms:created>
  <dcterms:modified xsi:type="dcterms:W3CDTF">2022-09-16T13:57:02Z</dcterms:modified>
</cp:coreProperties>
</file>