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259" r:id="rId2"/>
    <p:sldId id="261" r:id="rId3"/>
    <p:sldId id="265" r:id="rId4"/>
    <p:sldId id="323" r:id="rId5"/>
    <p:sldId id="262" r:id="rId6"/>
    <p:sldId id="263" r:id="rId7"/>
    <p:sldId id="264" r:id="rId8"/>
    <p:sldId id="266" r:id="rId9"/>
    <p:sldId id="267" r:id="rId10"/>
    <p:sldId id="269" r:id="rId11"/>
    <p:sldId id="270" r:id="rId12"/>
    <p:sldId id="272" r:id="rId13"/>
    <p:sldId id="324" r:id="rId14"/>
    <p:sldId id="325" r:id="rId15"/>
    <p:sldId id="326" r:id="rId16"/>
    <p:sldId id="275" r:id="rId17"/>
    <p:sldId id="273" r:id="rId18"/>
    <p:sldId id="274" r:id="rId19"/>
    <p:sldId id="276" r:id="rId20"/>
    <p:sldId id="305" r:id="rId21"/>
    <p:sldId id="306" r:id="rId22"/>
    <p:sldId id="307" r:id="rId23"/>
    <p:sldId id="318" r:id="rId24"/>
    <p:sldId id="319" r:id="rId25"/>
    <p:sldId id="327" r:id="rId26"/>
    <p:sldId id="32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323"/>
            <p14:sldId id="262"/>
            <p14:sldId id="263"/>
            <p14:sldId id="264"/>
            <p14:sldId id="266"/>
            <p14:sldId id="267"/>
            <p14:sldId id="269"/>
            <p14:sldId id="270"/>
            <p14:sldId id="272"/>
            <p14:sldId id="324"/>
            <p14:sldId id="325"/>
            <p14:sldId id="326"/>
            <p14:sldId id="275"/>
            <p14:sldId id="273"/>
            <p14:sldId id="274"/>
            <p14:sldId id="276"/>
          </p14:sldIdLst>
        </p14:section>
        <p14:section name="2" id="{167DAD5F-9DF2-2D4D-88E7-DCAFC874DB57}">
          <p14:sldIdLst>
            <p14:sldId id="305"/>
            <p14:sldId id="306"/>
            <p14:sldId id="307"/>
            <p14:sldId id="318"/>
            <p14:sldId id="319"/>
          </p14:sldIdLst>
        </p14:section>
        <p14:section name="3" id="{2DED6F91-1FAB-A44D-BF4C-244F9967EDF9}">
          <p14:sldIdLst>
            <p14:sldId id="327"/>
            <p14:sldId id="328"/>
          </p14:sldIdLst>
        </p14:section>
      </p14:sectionLst>
    </p:ext>
    <p:ext uri="{EFAFB233-063F-42B5-8137-9DF3F51BA10A}">
      <p15:sldGuideLst xmlns:p15="http://schemas.microsoft.com/office/powerpoint/2012/main">
        <p15:guide id="1" orient="horz" pos="2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94"/>
  </p:normalViewPr>
  <p:slideViewPr>
    <p:cSldViewPr snapToGrid="0" snapToObjects="1" showGuides="1">
      <p:cViewPr varScale="1">
        <p:scale>
          <a:sx n="117" d="100"/>
          <a:sy n="117" d="100"/>
        </p:scale>
        <p:origin x="504" y="168"/>
      </p:cViewPr>
      <p:guideLst>
        <p:guide orient="horz" pos="21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9/16/22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14</a:t>
            </a:fld>
            <a:endParaRPr lang="en-US"/>
          </a:p>
        </p:txBody>
      </p:sp>
    </p:spTree>
    <p:extLst>
      <p:ext uri="{BB962C8B-B14F-4D97-AF65-F5344CB8AC3E}">
        <p14:creationId xmlns:p14="http://schemas.microsoft.com/office/powerpoint/2010/main" val="16809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15</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9/16/22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9/16/22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9/16/22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9/16/22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13.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20.sv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7.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34.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2.sv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solidFill>
                  <a:srgbClr val="FF0000"/>
                </a:solidFill>
              </a:rPr>
              <a:t>red (stars or moons)</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2" name="Graphic 1">
            <a:extLst>
              <a:ext uri="{FF2B5EF4-FFF2-40B4-BE49-F238E27FC236}">
                <a16:creationId xmlns:a16="http://schemas.microsoft.com/office/drawing/2014/main" id="{DD5CC263-7560-EDEA-3A14-5B293DE5A6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95661" y="2763735"/>
            <a:ext cx="1060450" cy="1543050"/>
          </a:xfrm>
          <a:prstGeom prst="rect">
            <a:avLst/>
          </a:prstGeom>
        </p:spPr>
      </p:pic>
      <p:pic>
        <p:nvPicPr>
          <p:cNvPr id="6" name="Graphic 5">
            <a:extLst>
              <a:ext uri="{FF2B5EF4-FFF2-40B4-BE49-F238E27FC236}">
                <a16:creationId xmlns:a16="http://schemas.microsoft.com/office/drawing/2014/main" id="{77A557BC-8A32-1B49-0440-8CE1BF2A3E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6</a:t>
            </a:r>
            <a:r>
              <a:rPr lang="en-US" sz="2400" dirty="0"/>
              <a:t>, which is larger than 5, </a:t>
            </a:r>
          </a:p>
          <a:p>
            <a:pPr algn="ctr"/>
            <a:r>
              <a:rPr lang="en-US" sz="2400" dirty="0"/>
              <a:t>so you would </a:t>
            </a:r>
            <a:r>
              <a:rPr lang="en-US" sz="2400" b="1" u="sng" dirty="0"/>
              <a:t>win</a:t>
            </a:r>
            <a:r>
              <a:rPr lang="en-US" sz="2400" dirty="0"/>
              <a:t> the game. </a:t>
            </a:r>
          </a:p>
        </p:txBody>
      </p:sp>
      <p:pic>
        <p:nvPicPr>
          <p:cNvPr id="2" name="Graphic 1">
            <a:extLst>
              <a:ext uri="{FF2B5EF4-FFF2-40B4-BE49-F238E27FC236}">
                <a16:creationId xmlns:a16="http://schemas.microsoft.com/office/drawing/2014/main" id="{CA58B1E1-DDBD-B1DE-C502-B8C360BD4E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4" name="Graphic 3">
            <a:extLst>
              <a:ext uri="{FF2B5EF4-FFF2-40B4-BE49-F238E27FC236}">
                <a16:creationId xmlns:a16="http://schemas.microsoft.com/office/drawing/2014/main" id="{083D8F2A-CF6F-A21F-1185-EABBE126CC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100702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a:t>
            </a:r>
            <a:r>
              <a:rPr lang="en-US" sz="2400" b="1" u="sng" dirty="0"/>
              <a:t>$6 USD</a:t>
            </a:r>
            <a:r>
              <a:rPr lang="en-US" sz="2400" b="1" dirty="0"/>
              <a:t>. </a:t>
            </a:r>
          </a:p>
          <a:p>
            <a:pPr algn="ctr"/>
            <a:r>
              <a:rPr lang="en-US" sz="2400" dirty="0"/>
              <a:t>The more points you earn, the higher your bonus pay.</a:t>
            </a:r>
          </a:p>
          <a:p>
            <a:pPr algn="ctr"/>
            <a:r>
              <a:rPr lang="en-US" sz="2400" dirty="0"/>
              <a:t>This bonus will be added to your base pay ($1.00). </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pay ($1.00).</a:t>
            </a:r>
          </a:p>
        </p:txBody>
      </p:sp>
    </p:spTree>
    <p:extLst>
      <p:ext uri="{BB962C8B-B14F-4D97-AF65-F5344CB8AC3E}">
        <p14:creationId xmlns:p14="http://schemas.microsoft.com/office/powerpoint/2010/main" val="58647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How you win bonus points will depend on the shape on the card.</a:t>
            </a:r>
          </a:p>
          <a:p>
            <a:pPr algn="ctr"/>
            <a:r>
              <a:rPr lang="en-US" sz="2400" dirty="0"/>
              <a:t>If the cards are </a:t>
            </a:r>
            <a:r>
              <a:rPr lang="en-US" sz="2400" b="1" u="sng" dirty="0"/>
              <a:t>stars (black or </a:t>
            </a:r>
            <a:r>
              <a:rPr lang="en-US" sz="2400" b="1" u="sng" dirty="0">
                <a:solidFill>
                  <a:srgbClr val="FF0000"/>
                </a:solidFill>
              </a:rPr>
              <a:t>red</a:t>
            </a:r>
            <a:r>
              <a:rPr lang="en-US" sz="2400" b="1" u="sng" dirty="0"/>
              <a:t>)</a:t>
            </a:r>
            <a:r>
              <a:rPr lang="en-US" sz="2400" dirty="0"/>
              <a:t>, you will only sometimes win points </a:t>
            </a:r>
          </a:p>
          <a:p>
            <a:pPr algn="ctr"/>
            <a:r>
              <a:rPr lang="en-US" sz="2400" dirty="0"/>
              <a:t>when 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2740" y="2798024"/>
            <a:ext cx="1060450" cy="154305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4" y="2798024"/>
            <a:ext cx="1060451"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200329"/>
          </a:xfrm>
          <a:prstGeom prst="rect">
            <a:avLst/>
          </a:prstGeom>
          <a:noFill/>
        </p:spPr>
        <p:txBody>
          <a:bodyPr wrap="square" rtlCol="0">
            <a:spAutoFit/>
          </a:bodyPr>
          <a:lstStyle/>
          <a:p>
            <a:pPr algn="ctr"/>
            <a:r>
              <a:rPr lang="en-US" sz="2400" dirty="0"/>
              <a:t>But, if the cards are </a:t>
            </a:r>
            <a:r>
              <a:rPr lang="en-US" sz="2400" b="1" u="sng" dirty="0"/>
              <a:t>moons (black or </a:t>
            </a:r>
            <a:r>
              <a:rPr lang="en-US" sz="2400" b="1" u="sng" dirty="0">
                <a:solidFill>
                  <a:srgbClr val="FF0000"/>
                </a:solidFill>
              </a:rPr>
              <a:t>red</a:t>
            </a:r>
            <a:r>
              <a:rPr lang="en-US" sz="2400" b="1" u="sng" dirty="0"/>
              <a:t>)</a:t>
            </a:r>
            <a:r>
              <a:rPr lang="en-US" sz="2400" dirty="0"/>
              <a:t>, you will win points </a:t>
            </a:r>
          </a:p>
          <a:p>
            <a:pPr algn="ctr"/>
            <a:r>
              <a:rPr lang="en-US" sz="2400" b="1" u="sng" dirty="0"/>
              <a:t>every time </a:t>
            </a:r>
            <a:r>
              <a:rPr lang="en-US" sz="2400" dirty="0"/>
              <a:t>the card you pick is above 5.</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12" name="Graphic 11">
            <a:extLst>
              <a:ext uri="{FF2B5EF4-FFF2-40B4-BE49-F238E27FC236}">
                <a16:creationId xmlns:a16="http://schemas.microsoft.com/office/drawing/2014/main" id="{83CF1C23-3C9A-C646-6AAD-9FDB22A2C99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4" name="Graphic 13">
            <a:extLst>
              <a:ext uri="{FF2B5EF4-FFF2-40B4-BE49-F238E27FC236}">
                <a16:creationId xmlns:a16="http://schemas.microsoft.com/office/drawing/2014/main" id="{CA1A6FE3-1FFC-3B49-2070-04AED23BA81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5" y="2705977"/>
            <a:ext cx="1060450" cy="1543050"/>
          </a:xfrm>
          <a:prstGeom prst="rect">
            <a:avLst/>
          </a:prstGeom>
        </p:spPr>
      </p:pic>
      <p:pic>
        <p:nvPicPr>
          <p:cNvPr id="15" name="Graphic 14">
            <a:extLst>
              <a:ext uri="{FF2B5EF4-FFF2-40B4-BE49-F238E27FC236}">
                <a16:creationId xmlns:a16="http://schemas.microsoft.com/office/drawing/2014/main" id="{9C193A15-FF48-0A36-0A58-FBD97D10A7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19" name="Graphic 18">
            <a:extLst>
              <a:ext uri="{FF2B5EF4-FFF2-40B4-BE49-F238E27FC236}">
                <a16:creationId xmlns:a16="http://schemas.microsoft.com/office/drawing/2014/main" id="{3D6E3302-FFF5-BAAB-DC6C-D88419D2C7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13124" y="2705977"/>
            <a:ext cx="1060450" cy="1543050"/>
          </a:xfrm>
          <a:prstGeom prst="rect">
            <a:avLst/>
          </a:prstGeom>
        </p:spPr>
      </p:pic>
    </p:spTree>
    <p:extLst>
      <p:ext uri="{BB962C8B-B14F-4D97-AF65-F5344CB8AC3E}">
        <p14:creationId xmlns:p14="http://schemas.microsoft.com/office/powerpoint/2010/main" val="124346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You also will be sometimes shown bolt cards. With bolt cards, you will</a:t>
            </a:r>
          </a:p>
          <a:p>
            <a:pPr algn="ctr"/>
            <a:r>
              <a:rPr lang="en-US" sz="2400" b="1" u="sng" dirty="0"/>
              <a:t>always win </a:t>
            </a:r>
            <a:r>
              <a:rPr lang="en-US" sz="2400" dirty="0"/>
              <a:t>regardless of what card you pick. This is true for both black</a:t>
            </a:r>
          </a:p>
          <a:p>
            <a:pPr algn="ctr"/>
            <a:r>
              <a:rPr lang="en-US" sz="2400" dirty="0"/>
              <a:t>And </a:t>
            </a:r>
            <a:r>
              <a:rPr lang="en-US" sz="2400" dirty="0">
                <a:solidFill>
                  <a:srgbClr val="FF0000"/>
                </a:solidFill>
              </a:rPr>
              <a:t>red </a:t>
            </a:r>
            <a:r>
              <a:rPr lang="en-US" sz="2400" dirty="0"/>
              <a:t>bolt cards.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black, moons and stars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785652"/>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every time the card is greater than 5;</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sometimes when the card is greater than 5; </a:t>
            </a:r>
          </a:p>
          <a:p>
            <a:pPr marL="342900" indent="-342900">
              <a:buFont typeface="Arial" panose="020B0604020202020204" pitchFamily="34" charset="0"/>
              <a:buChar char="•"/>
            </a:pPr>
            <a:r>
              <a:rPr lang="en-US" sz="2400" dirty="0"/>
              <a:t>When the cards are </a:t>
            </a:r>
            <a:r>
              <a:rPr lang="en-US" sz="2400" b="1" dirty="0"/>
              <a:t>bolts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3416320"/>
          </a:xfrm>
          <a:prstGeom prst="rect">
            <a:avLst/>
          </a:prstGeom>
          <a:noFill/>
        </p:spPr>
        <p:txBody>
          <a:bodyPr wrap="square" rtlCol="0">
            <a:spAutoFit/>
          </a:bodyPr>
          <a:lstStyle/>
          <a:p>
            <a:pPr algn="ctr"/>
            <a:r>
              <a:rPr lang="en-US" sz="2400" dirty="0"/>
              <a:t>Today we will ask you to play a game. 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08126"/>
            <a:ext cx="11992304" cy="2677656"/>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 </a:t>
            </a:r>
            <a:r>
              <a:rPr lang="en-US" sz="2400" b="1" dirty="0">
                <a:solidFill>
                  <a:schemeClr val="tx1">
                    <a:lumMod val="95000"/>
                    <a:lumOff val="5000"/>
                  </a:schemeClr>
                </a:solidFill>
              </a:rPr>
              <a:t>stars</a:t>
            </a:r>
            <a:r>
              <a:rPr lang="en-US" sz="2400" dirty="0">
                <a:solidFill>
                  <a:schemeClr val="tx1">
                    <a:lumMod val="95000"/>
                    <a:lumOff val="5000"/>
                  </a:schemeClr>
                </a:solidFill>
              </a:rPr>
              <a:t> or </a:t>
            </a:r>
            <a:r>
              <a:rPr lang="en-US" sz="2400" b="1" dirty="0">
                <a:solidFill>
                  <a:schemeClr val="tx1">
                    <a:lumMod val="95000"/>
                    <a:lumOff val="5000"/>
                  </a:schemeClr>
                </a:solidFill>
              </a:rPr>
              <a:t>moons</a:t>
            </a:r>
            <a:r>
              <a:rPr lang="en-US" sz="2400" dirty="0"/>
              <a:t>.</a:t>
            </a:r>
          </a:p>
          <a:p>
            <a:pPr algn="ctr"/>
            <a:endParaRPr lang="en-US" sz="2400" dirty="0"/>
          </a:p>
          <a:p>
            <a:pPr algn="ctr"/>
            <a:r>
              <a:rPr lang="en-US" sz="2400" dirty="0"/>
              <a:t>We will ask you to pick between decks.  Please select the deck you</a:t>
            </a:r>
          </a:p>
          <a:p>
            <a:pPr algn="ctr"/>
            <a:r>
              <a:rPr lang="en-US" sz="2400" dirty="0"/>
              <a:t>would rather play with.</a:t>
            </a:r>
          </a:p>
          <a:p>
            <a:pPr algn="ctr"/>
            <a:endParaRPr lang="en-US" sz="2400" dirty="0"/>
          </a:p>
          <a:p>
            <a:pPr algn="ctr"/>
            <a:r>
              <a:rPr lang="en-US" sz="2400" dirty="0"/>
              <a:t>For example, below we show you a choice between the red stars and the black moons.</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stars deck</a:t>
            </a:r>
            <a:r>
              <a:rPr lang="en-US" sz="2400" dirty="0"/>
              <a:t>, press the key under the red stars deck.</a:t>
            </a:r>
          </a:p>
          <a:p>
            <a:pPr algn="ctr"/>
            <a:r>
              <a:rPr lang="en-US" sz="2400" dirty="0"/>
              <a:t>To choose the </a:t>
            </a:r>
            <a:r>
              <a:rPr lang="en-US" sz="2400" b="1" dirty="0"/>
              <a:t>black moon deck</a:t>
            </a:r>
            <a:r>
              <a:rPr lang="en-US" sz="2400" dirty="0"/>
              <a:t>, press the key under the black moon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4524315"/>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every time the card is greater than 5;</a:t>
            </a:r>
          </a:p>
          <a:p>
            <a:pPr marL="342900" indent="-342900">
              <a:buFont typeface="Arial" panose="020B0604020202020204" pitchFamily="34" charset="0"/>
              <a:buChar char="•"/>
            </a:pPr>
            <a:r>
              <a:rPr lang="en-US" sz="2400"/>
              <a:t>When the cards are </a:t>
            </a:r>
            <a:r>
              <a:rPr lang="en-US" sz="2400" b="1">
                <a:solidFill>
                  <a:schemeClr val="tx1">
                    <a:lumMod val="95000"/>
                    <a:lumOff val="5000"/>
                  </a:schemeClr>
                </a:solidFill>
              </a:rPr>
              <a:t>stars</a:t>
            </a:r>
            <a:r>
              <a:rPr lang="en-US" sz="2400"/>
              <a:t>, you win points sometimes when the card is greater than 5; </a:t>
            </a:r>
          </a:p>
          <a:p>
            <a:pPr marL="342900" indent="-342900">
              <a:buFont typeface="Arial" panose="020B0604020202020204" pitchFamily="34" charset="0"/>
              <a:buChar char="•"/>
            </a:pPr>
            <a:r>
              <a:rPr lang="en-US" sz="2400"/>
              <a:t>When </a:t>
            </a:r>
            <a:r>
              <a:rPr lang="en-US" sz="2400" dirty="0"/>
              <a:t>the cards are </a:t>
            </a:r>
            <a:r>
              <a:rPr lang="en-US" sz="2400" b="1" dirty="0">
                <a:solidFill>
                  <a:schemeClr val="tx1">
                    <a:lumMod val="95000"/>
                    <a:lumOff val="5000"/>
                  </a:schemeClr>
                </a:solidFill>
              </a:rPr>
              <a:t>bolts</a:t>
            </a:r>
            <a:r>
              <a:rPr lang="en-US" sz="2400" dirty="0"/>
              <a:t>, you always win;</a:t>
            </a:r>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a:t>
            </a:r>
            <a:r>
              <a:rPr lang="en-US" sz="2400"/>
              <a:t>the task, </a:t>
            </a:r>
            <a:r>
              <a:rPr lang="en-US" sz="2400" dirty="0"/>
              <a:t>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Great job! We just have a few more questions for you.</a:t>
            </a:r>
          </a:p>
          <a:p>
            <a:pPr algn="ctr"/>
            <a:endParaRPr lang="en-US" sz="2400" dirty="0"/>
          </a:p>
          <a:p>
            <a:pPr algn="ctr"/>
            <a:r>
              <a:rPr lang="en-US" sz="2400" dirty="0"/>
              <a:t>You will now play the same game again, but after each round you will be asked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241499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Almost done! We just have a couple more questions for you.</a:t>
            </a:r>
          </a:p>
          <a:p>
            <a:pPr algn="ctr"/>
            <a:endParaRPr lang="en-US" sz="2400" dirty="0"/>
          </a:p>
          <a:p>
            <a:pPr algn="ctr"/>
            <a:r>
              <a:rPr lang="en-US" sz="2400" dirty="0"/>
              <a:t>We will now ask you about your subjective opinion about each deck. We want to know how much did you feel like you could control whether you earned points or not.</a:t>
            </a:r>
          </a:p>
          <a:p>
            <a:pPr algn="ctr"/>
            <a:endParaRPr lang="en-US" sz="2400" dirty="0"/>
          </a:p>
          <a:p>
            <a:pPr algn="ctr"/>
            <a:r>
              <a:rPr lang="en-US" sz="2400" dirty="0"/>
              <a:t>To answer, you will use a slider. Slide it to the right to indicate that you felt in complete control, to the left if you felt like you had no control, and near the middle if you had intermediate levels of control.  </a:t>
            </a:r>
          </a:p>
          <a:p>
            <a:pPr algn="ctr"/>
            <a:endParaRPr lang="en-US" sz="2400" dirty="0"/>
          </a:p>
          <a:p>
            <a:pPr algn="ctr"/>
            <a:r>
              <a:rPr lang="en-US" sz="2400" dirty="0"/>
              <a:t>Press RIGHT to start.</a:t>
            </a:r>
          </a:p>
          <a:p>
            <a:pPr algn="ctr"/>
            <a:endParaRPr lang="en-US" sz="2400" dirty="0"/>
          </a:p>
        </p:txBody>
      </p:sp>
    </p:spTree>
    <p:extLst>
      <p:ext uri="{BB962C8B-B14F-4D97-AF65-F5344CB8AC3E}">
        <p14:creationId xmlns:p14="http://schemas.microsoft.com/office/powerpoint/2010/main" val="76016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Decks of cards can also either have stars or moons. </a:t>
            </a:r>
          </a:p>
          <a:p>
            <a:pPr algn="ctr"/>
            <a:endParaRPr lang="en-US" sz="2400" dirty="0"/>
          </a:p>
          <a:p>
            <a:pPr algn="ctr"/>
            <a:r>
              <a:rPr lang="en-US" sz="2400" dirty="0"/>
              <a:t>The color and shape on the decks tell you important information.</a:t>
            </a:r>
          </a:p>
          <a:p>
            <a:pPr algn="ctr"/>
            <a:endParaRPr lang="en-US" sz="2400" dirty="0"/>
          </a:p>
        </p:txBody>
      </p:sp>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7136" y="2731770"/>
            <a:ext cx="1501195" cy="2184374"/>
          </a:xfrm>
          <a:prstGeom prst="rect">
            <a:avLst/>
          </a:prstGeom>
        </p:spPr>
      </p:pic>
      <p:pic>
        <p:nvPicPr>
          <p:cNvPr id="4" name="Graphic 3">
            <a:extLst>
              <a:ext uri="{FF2B5EF4-FFF2-40B4-BE49-F238E27FC236}">
                <a16:creationId xmlns:a16="http://schemas.microsoft.com/office/drawing/2014/main" id="{A8C25DCE-D84C-9EF1-F1DC-6F9747C295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3670" y="2731770"/>
            <a:ext cx="1501195" cy="2184374"/>
          </a:xfrm>
          <a:prstGeom prst="rect">
            <a:avLst/>
          </a:prstGeom>
        </p:spPr>
      </p:pic>
    </p:spTree>
    <p:extLst>
      <p:ext uri="{BB962C8B-B14F-4D97-AF65-F5344CB8AC3E}">
        <p14:creationId xmlns:p14="http://schemas.microsoft.com/office/powerpoint/2010/main" val="16824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We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moon</a:t>
            </a:r>
            <a:r>
              <a:rPr lang="en-US" sz="2400" dirty="0"/>
              <a:t> 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3627" y="3110856"/>
            <a:ext cx="1472974" cy="214331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3149151"/>
            <a:ext cx="1472974" cy="2143310"/>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23581"/>
            <a:ext cx="11992304" cy="461665"/>
          </a:xfrm>
          <a:prstGeom prst="rect">
            <a:avLst/>
          </a:prstGeom>
          <a:noFill/>
        </p:spPr>
        <p:txBody>
          <a:bodyPr wrap="square" rtlCol="0">
            <a:spAutoFit/>
          </a:bodyPr>
          <a:lstStyle/>
          <a:p>
            <a:pPr algn="ctr"/>
            <a:r>
              <a:rPr lang="en-US" sz="2400" dirty="0"/>
              <a:t>And here are two cards randomly chosen from the </a:t>
            </a:r>
            <a:r>
              <a:rPr lang="en-US" sz="2400" b="1" u="sng" dirty="0">
                <a:solidFill>
                  <a:srgbClr val="FF0000"/>
                </a:solidFill>
              </a:rPr>
              <a:t>red star</a:t>
            </a:r>
            <a:r>
              <a:rPr lang="en-US" sz="2400" dirty="0"/>
              <a:t> deck.</a:t>
            </a:r>
          </a:p>
        </p:txBody>
      </p:sp>
      <p:pic>
        <p:nvPicPr>
          <p:cNvPr id="4" name="Graphic 3">
            <a:extLst>
              <a:ext uri="{FF2B5EF4-FFF2-40B4-BE49-F238E27FC236}">
                <a16:creationId xmlns:a16="http://schemas.microsoft.com/office/drawing/2014/main" id="{9C10224B-0BCB-539A-BB42-69B3FB95C1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86030" y="3076689"/>
            <a:ext cx="1479550" cy="2152878"/>
          </a:xfrm>
          <a:prstGeom prst="rect">
            <a:avLst/>
          </a:prstGeom>
        </p:spPr>
      </p:pic>
      <p:pic>
        <p:nvPicPr>
          <p:cNvPr id="6" name="Graphic 5">
            <a:extLst>
              <a:ext uri="{FF2B5EF4-FFF2-40B4-BE49-F238E27FC236}">
                <a16:creationId xmlns:a16="http://schemas.microsoft.com/office/drawing/2014/main" id="{3A2D876D-6529-6695-B1AC-970795F060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076689"/>
            <a:ext cx="1479550" cy="2152878"/>
          </a:xfrm>
          <a:prstGeom prst="rect">
            <a:avLst/>
          </a:prstGeom>
        </p:spPr>
      </p:pic>
    </p:spTree>
    <p:extLst>
      <p:ext uri="{BB962C8B-B14F-4D97-AF65-F5344CB8AC3E}">
        <p14:creationId xmlns:p14="http://schemas.microsoft.com/office/powerpoint/2010/main" val="115323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t>black (stars or moons)</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2" name="Graphic 1">
            <a:extLst>
              <a:ext uri="{FF2B5EF4-FFF2-40B4-BE49-F238E27FC236}">
                <a16:creationId xmlns:a16="http://schemas.microsoft.com/office/drawing/2014/main" id="{0AE50A01-AA27-158C-E8B9-706D7E9E6D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08750" y="2464229"/>
            <a:ext cx="1256830" cy="1828800"/>
          </a:xfrm>
          <a:prstGeom prst="rect">
            <a:avLst/>
          </a:prstGeom>
        </p:spPr>
      </p:pic>
      <p:pic>
        <p:nvPicPr>
          <p:cNvPr id="6" name="Graphic 5">
            <a:extLst>
              <a:ext uri="{FF2B5EF4-FFF2-40B4-BE49-F238E27FC236}">
                <a16:creationId xmlns:a16="http://schemas.microsoft.com/office/drawing/2014/main" id="{3F799D03-55AB-0A9E-C530-B74E3C67B1C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4</a:t>
            </a:r>
            <a:r>
              <a:rPr lang="en-US" sz="2400" dirty="0"/>
              <a:t>, which is smaller than 5, and so </a:t>
            </a:r>
          </a:p>
          <a:p>
            <a:pPr algn="ctr"/>
            <a:r>
              <a:rPr lang="en-US" sz="2400" dirty="0"/>
              <a:t>you would </a:t>
            </a:r>
            <a:r>
              <a:rPr lang="en-US" sz="2400" b="1" u="sng" dirty="0"/>
              <a:t>lose</a:t>
            </a:r>
            <a:r>
              <a:rPr lang="en-US" sz="2400" dirty="0"/>
              <a:t> the game.</a:t>
            </a:r>
          </a:p>
        </p:txBody>
      </p:sp>
      <p:pic>
        <p:nvPicPr>
          <p:cNvPr id="2" name="Graphic 1">
            <a:extLst>
              <a:ext uri="{FF2B5EF4-FFF2-40B4-BE49-F238E27FC236}">
                <a16:creationId xmlns:a16="http://schemas.microsoft.com/office/drawing/2014/main" id="{8EF9B0EF-22DB-345A-6BCA-91206A0E94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4" name="Graphic 3">
            <a:extLst>
              <a:ext uri="{FF2B5EF4-FFF2-40B4-BE49-F238E27FC236}">
                <a16:creationId xmlns:a16="http://schemas.microsoft.com/office/drawing/2014/main" id="{04E5C2FA-326E-5963-7A91-C03FD93CDF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3298126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TotalTime>
  <Words>1473</Words>
  <Application>Microsoft Macintosh PowerPoint</Application>
  <PresentationFormat>Widescreen</PresentationFormat>
  <Paragraphs>147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219</cp:revision>
  <dcterms:created xsi:type="dcterms:W3CDTF">2022-04-13T19:59:07Z</dcterms:created>
  <dcterms:modified xsi:type="dcterms:W3CDTF">2022-09-16T14:07:12Z</dcterms:modified>
</cp:coreProperties>
</file>